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92" r:id="rId4"/>
    <p:sldId id="276" r:id="rId5"/>
    <p:sldId id="278" r:id="rId6"/>
    <p:sldId id="294" r:id="rId7"/>
    <p:sldId id="277" r:id="rId8"/>
    <p:sldId id="279" r:id="rId9"/>
    <p:sldId id="280" r:id="rId10"/>
    <p:sldId id="283" r:id="rId11"/>
    <p:sldId id="284" r:id="rId12"/>
    <p:sldId id="295" r:id="rId13"/>
    <p:sldId id="281" r:id="rId14"/>
    <p:sldId id="282" r:id="rId15"/>
    <p:sldId id="286" r:id="rId16"/>
    <p:sldId id="287" r:id="rId17"/>
    <p:sldId id="288" r:id="rId18"/>
    <p:sldId id="289" r:id="rId19"/>
    <p:sldId id="290" r:id="rId20"/>
    <p:sldId id="29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le, Helga" initials="PH" lastIdx="1" clrIdx="0">
    <p:extLst>
      <p:ext uri="{19B8F6BF-5375-455C-9EA6-DF929625EA0E}">
        <p15:presenceInfo xmlns:p15="http://schemas.microsoft.com/office/powerpoint/2012/main" userId="S::H.Pile@unison.co.uk::ce236ccb-48f8-42e9-9a8c-e0bcc3703a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3165E"/>
    <a:srgbClr val="45969B"/>
    <a:srgbClr val="43865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8AA32F-B628-4A30-9D01-786A51C0876E}" v="19" dt="2021-08-20T14:20:41.0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4" d="100"/>
          <a:sy n="44" d="100"/>
        </p:scale>
        <p:origin x="48" y="8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79C3-39DA-E444-861C-BD7FAA90D296}"/>
              </a:ext>
            </a:extLst>
          </p:cNvPr>
          <p:cNvSpPr>
            <a:spLocks noGrp="1"/>
          </p:cNvSpPr>
          <p:nvPr>
            <p:ph type="ctrTitle"/>
          </p:nvPr>
        </p:nvSpPr>
        <p:spPr>
          <a:xfrm>
            <a:off x="1524000" y="1122363"/>
            <a:ext cx="9144000" cy="2387600"/>
          </a:xfrm>
        </p:spPr>
        <p:txBody>
          <a:bodyPr anchor="b"/>
          <a:lstStyle>
            <a:lvl1pPr algn="ctr">
              <a:defRPr sz="6000" b="1" i="0">
                <a:solidFill>
                  <a:srgbClr val="43165E"/>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3F373895-41FE-F94F-84EA-28EC1DD3C5B8}"/>
              </a:ext>
            </a:extLst>
          </p:cNvPr>
          <p:cNvSpPr>
            <a:spLocks noGrp="1"/>
          </p:cNvSpPr>
          <p:nvPr>
            <p:ph type="subTitle" idx="1"/>
          </p:nvPr>
        </p:nvSpPr>
        <p:spPr>
          <a:xfrm>
            <a:off x="1524000" y="3602038"/>
            <a:ext cx="9144000" cy="1655762"/>
          </a:xfrm>
        </p:spPr>
        <p:txBody>
          <a:bodyPr/>
          <a:lstStyle>
            <a:lvl1pPr marL="0" indent="0" algn="ctr">
              <a:buNone/>
              <a:defRPr sz="2400">
                <a:solidFill>
                  <a:srgbClr val="43165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FCD84FD-6C0C-BD48-9588-15366FE9BBF8}"/>
              </a:ext>
            </a:extLst>
          </p:cNvPr>
          <p:cNvSpPr>
            <a:spLocks noGrp="1"/>
          </p:cNvSpPr>
          <p:nvPr>
            <p:ph type="dt" sz="half" idx="10"/>
          </p:nvPr>
        </p:nvSpPr>
        <p:spPr/>
        <p:txBody>
          <a:bodyPr/>
          <a:lstStyle/>
          <a:p>
            <a:fld id="{C10679E4-70D5-3546-AEA5-56B8CAE7B4AD}" type="datetimeFigureOut">
              <a:rPr lang="en-US" smtClean="0"/>
              <a:t>8/23/2021</a:t>
            </a:fld>
            <a:endParaRPr lang="en-US"/>
          </a:p>
        </p:txBody>
      </p:sp>
      <p:sp>
        <p:nvSpPr>
          <p:cNvPr id="5" name="Footer Placeholder 4">
            <a:extLst>
              <a:ext uri="{FF2B5EF4-FFF2-40B4-BE49-F238E27FC236}">
                <a16:creationId xmlns:a16="http://schemas.microsoft.com/office/drawing/2014/main" id="{A2D5DFE7-F78C-BF41-AB20-D8A275342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283DB7-4153-5D47-BFD2-D0032F8E8417}"/>
              </a:ext>
            </a:extLst>
          </p:cNvPr>
          <p:cNvSpPr>
            <a:spLocks noGrp="1"/>
          </p:cNvSpPr>
          <p:nvPr>
            <p:ph type="sldNum" sz="quarter" idx="12"/>
          </p:nvPr>
        </p:nvSpPr>
        <p:spPr/>
        <p:txBody>
          <a:bodyPr/>
          <a:lstStyle/>
          <a:p>
            <a:fld id="{C3D10D27-198C-EC47-925D-17AE405D3AA0}" type="slidenum">
              <a:rPr lang="en-US" smtClean="0"/>
              <a:t>‹#›</a:t>
            </a:fld>
            <a:endParaRPr lang="en-US"/>
          </a:p>
        </p:txBody>
      </p:sp>
    </p:spTree>
    <p:extLst>
      <p:ext uri="{BB962C8B-B14F-4D97-AF65-F5344CB8AC3E}">
        <p14:creationId xmlns:p14="http://schemas.microsoft.com/office/powerpoint/2010/main" val="775756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8B111-AC79-2140-9186-DD06700EE1A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FC73FD7-F299-0A47-9542-20A4055A322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376FABA-36A6-5646-A3EE-FFD970B3C656}"/>
              </a:ext>
            </a:extLst>
          </p:cNvPr>
          <p:cNvSpPr>
            <a:spLocks noGrp="1"/>
          </p:cNvSpPr>
          <p:nvPr>
            <p:ph type="dt" sz="half" idx="10"/>
          </p:nvPr>
        </p:nvSpPr>
        <p:spPr/>
        <p:txBody>
          <a:bodyPr/>
          <a:lstStyle/>
          <a:p>
            <a:fld id="{C10679E4-70D5-3546-AEA5-56B8CAE7B4AD}" type="datetimeFigureOut">
              <a:rPr lang="en-US" smtClean="0"/>
              <a:t>8/23/2021</a:t>
            </a:fld>
            <a:endParaRPr lang="en-US"/>
          </a:p>
        </p:txBody>
      </p:sp>
      <p:sp>
        <p:nvSpPr>
          <p:cNvPr id="5" name="Footer Placeholder 4">
            <a:extLst>
              <a:ext uri="{FF2B5EF4-FFF2-40B4-BE49-F238E27FC236}">
                <a16:creationId xmlns:a16="http://schemas.microsoft.com/office/drawing/2014/main" id="{44912E09-8909-5846-9847-B080C59B1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53448-966D-1E47-86D2-776986C9C30B}"/>
              </a:ext>
            </a:extLst>
          </p:cNvPr>
          <p:cNvSpPr>
            <a:spLocks noGrp="1"/>
          </p:cNvSpPr>
          <p:nvPr>
            <p:ph type="sldNum" sz="quarter" idx="12"/>
          </p:nvPr>
        </p:nvSpPr>
        <p:spPr/>
        <p:txBody>
          <a:bodyPr/>
          <a:lstStyle/>
          <a:p>
            <a:fld id="{C3D10D27-198C-EC47-925D-17AE405D3AA0}" type="slidenum">
              <a:rPr lang="en-US" smtClean="0"/>
              <a:t>‹#›</a:t>
            </a:fld>
            <a:endParaRPr lang="en-US"/>
          </a:p>
        </p:txBody>
      </p:sp>
    </p:spTree>
    <p:extLst>
      <p:ext uri="{BB962C8B-B14F-4D97-AF65-F5344CB8AC3E}">
        <p14:creationId xmlns:p14="http://schemas.microsoft.com/office/powerpoint/2010/main" val="13037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5F4679-43A3-5948-A5E4-2EA292FB260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1E2CF51-C323-4349-9144-523F1718070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65D8DAF-6873-7944-A338-2516B90D27BE}"/>
              </a:ext>
            </a:extLst>
          </p:cNvPr>
          <p:cNvSpPr>
            <a:spLocks noGrp="1"/>
          </p:cNvSpPr>
          <p:nvPr>
            <p:ph type="dt" sz="half" idx="10"/>
          </p:nvPr>
        </p:nvSpPr>
        <p:spPr/>
        <p:txBody>
          <a:bodyPr/>
          <a:lstStyle/>
          <a:p>
            <a:fld id="{C10679E4-70D5-3546-AEA5-56B8CAE7B4AD}" type="datetimeFigureOut">
              <a:rPr lang="en-US" smtClean="0"/>
              <a:t>8/23/2021</a:t>
            </a:fld>
            <a:endParaRPr lang="en-US"/>
          </a:p>
        </p:txBody>
      </p:sp>
      <p:sp>
        <p:nvSpPr>
          <p:cNvPr id="5" name="Footer Placeholder 4">
            <a:extLst>
              <a:ext uri="{FF2B5EF4-FFF2-40B4-BE49-F238E27FC236}">
                <a16:creationId xmlns:a16="http://schemas.microsoft.com/office/drawing/2014/main" id="{B3EB920F-D32E-4E48-A2EA-5B15D3D068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B84AC-7899-6E43-B99A-D88B3E62E69E}"/>
              </a:ext>
            </a:extLst>
          </p:cNvPr>
          <p:cNvSpPr>
            <a:spLocks noGrp="1"/>
          </p:cNvSpPr>
          <p:nvPr>
            <p:ph type="sldNum" sz="quarter" idx="12"/>
          </p:nvPr>
        </p:nvSpPr>
        <p:spPr/>
        <p:txBody>
          <a:bodyPr/>
          <a:lstStyle/>
          <a:p>
            <a:fld id="{C3D10D27-198C-EC47-925D-17AE405D3AA0}" type="slidenum">
              <a:rPr lang="en-US" smtClean="0"/>
              <a:t>‹#›</a:t>
            </a:fld>
            <a:endParaRPr lang="en-US"/>
          </a:p>
        </p:txBody>
      </p:sp>
    </p:spTree>
    <p:extLst>
      <p:ext uri="{BB962C8B-B14F-4D97-AF65-F5344CB8AC3E}">
        <p14:creationId xmlns:p14="http://schemas.microsoft.com/office/powerpoint/2010/main" val="67795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2F395-038E-744C-984D-FCBFABFAD65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23816FE-6541-9D4D-899F-B54DF0D1ADC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834F39-FB70-5F45-9784-E3FDF868DC87}"/>
              </a:ext>
            </a:extLst>
          </p:cNvPr>
          <p:cNvSpPr>
            <a:spLocks noGrp="1"/>
          </p:cNvSpPr>
          <p:nvPr>
            <p:ph type="dt" sz="half" idx="10"/>
          </p:nvPr>
        </p:nvSpPr>
        <p:spPr/>
        <p:txBody>
          <a:bodyPr/>
          <a:lstStyle/>
          <a:p>
            <a:fld id="{C10679E4-70D5-3546-AEA5-56B8CAE7B4AD}" type="datetimeFigureOut">
              <a:rPr lang="en-US" smtClean="0"/>
              <a:t>8/23/2021</a:t>
            </a:fld>
            <a:endParaRPr lang="en-US"/>
          </a:p>
        </p:txBody>
      </p:sp>
      <p:sp>
        <p:nvSpPr>
          <p:cNvPr id="5" name="Footer Placeholder 4">
            <a:extLst>
              <a:ext uri="{FF2B5EF4-FFF2-40B4-BE49-F238E27FC236}">
                <a16:creationId xmlns:a16="http://schemas.microsoft.com/office/drawing/2014/main" id="{A91DF445-3AD2-734D-9DD1-6F4D84BA4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434FA-8BC8-E34C-A418-66937D70812A}"/>
              </a:ext>
            </a:extLst>
          </p:cNvPr>
          <p:cNvSpPr>
            <a:spLocks noGrp="1"/>
          </p:cNvSpPr>
          <p:nvPr>
            <p:ph type="sldNum" sz="quarter" idx="12"/>
          </p:nvPr>
        </p:nvSpPr>
        <p:spPr/>
        <p:txBody>
          <a:bodyPr/>
          <a:lstStyle/>
          <a:p>
            <a:fld id="{C3D10D27-198C-EC47-925D-17AE405D3AA0}" type="slidenum">
              <a:rPr lang="en-US" smtClean="0"/>
              <a:t>‹#›</a:t>
            </a:fld>
            <a:endParaRPr lang="en-US"/>
          </a:p>
        </p:txBody>
      </p:sp>
    </p:spTree>
    <p:extLst>
      <p:ext uri="{BB962C8B-B14F-4D97-AF65-F5344CB8AC3E}">
        <p14:creationId xmlns:p14="http://schemas.microsoft.com/office/powerpoint/2010/main" val="154330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FE3B-9934-EF41-B51A-04CA064DAC3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CFEA70A-7A3F-9B48-9876-6A77759ED2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BD2C429-83EB-964C-B21C-C73247D4DB2F}"/>
              </a:ext>
            </a:extLst>
          </p:cNvPr>
          <p:cNvSpPr>
            <a:spLocks noGrp="1"/>
          </p:cNvSpPr>
          <p:nvPr>
            <p:ph type="dt" sz="half" idx="10"/>
          </p:nvPr>
        </p:nvSpPr>
        <p:spPr/>
        <p:txBody>
          <a:bodyPr/>
          <a:lstStyle/>
          <a:p>
            <a:fld id="{C10679E4-70D5-3546-AEA5-56B8CAE7B4AD}" type="datetimeFigureOut">
              <a:rPr lang="en-US" smtClean="0"/>
              <a:t>8/23/2021</a:t>
            </a:fld>
            <a:endParaRPr lang="en-US"/>
          </a:p>
        </p:txBody>
      </p:sp>
      <p:sp>
        <p:nvSpPr>
          <p:cNvPr id="5" name="Footer Placeholder 4">
            <a:extLst>
              <a:ext uri="{FF2B5EF4-FFF2-40B4-BE49-F238E27FC236}">
                <a16:creationId xmlns:a16="http://schemas.microsoft.com/office/drawing/2014/main" id="{F20353F9-E264-144F-8792-88DE3656E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32D37-67AD-5D40-B312-064244BD620C}"/>
              </a:ext>
            </a:extLst>
          </p:cNvPr>
          <p:cNvSpPr>
            <a:spLocks noGrp="1"/>
          </p:cNvSpPr>
          <p:nvPr>
            <p:ph type="sldNum" sz="quarter" idx="12"/>
          </p:nvPr>
        </p:nvSpPr>
        <p:spPr/>
        <p:txBody>
          <a:bodyPr/>
          <a:lstStyle/>
          <a:p>
            <a:fld id="{C3D10D27-198C-EC47-925D-17AE405D3AA0}" type="slidenum">
              <a:rPr lang="en-US" smtClean="0"/>
              <a:t>‹#›</a:t>
            </a:fld>
            <a:endParaRPr lang="en-US"/>
          </a:p>
        </p:txBody>
      </p:sp>
    </p:spTree>
    <p:extLst>
      <p:ext uri="{BB962C8B-B14F-4D97-AF65-F5344CB8AC3E}">
        <p14:creationId xmlns:p14="http://schemas.microsoft.com/office/powerpoint/2010/main" val="1939991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6C74A-773B-D144-9E5A-6C1629FF123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C800A7C-7D9D-DB4A-81F0-3F79847638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D867A5E-D4B5-0442-A50F-9DD0AC94F2B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667B9B9-74E5-CC43-A6AC-47F4B43FF97D}"/>
              </a:ext>
            </a:extLst>
          </p:cNvPr>
          <p:cNvSpPr>
            <a:spLocks noGrp="1"/>
          </p:cNvSpPr>
          <p:nvPr>
            <p:ph type="dt" sz="half" idx="10"/>
          </p:nvPr>
        </p:nvSpPr>
        <p:spPr/>
        <p:txBody>
          <a:bodyPr/>
          <a:lstStyle/>
          <a:p>
            <a:fld id="{C10679E4-70D5-3546-AEA5-56B8CAE7B4AD}" type="datetimeFigureOut">
              <a:rPr lang="en-US" smtClean="0"/>
              <a:t>8/23/2021</a:t>
            </a:fld>
            <a:endParaRPr lang="en-US"/>
          </a:p>
        </p:txBody>
      </p:sp>
      <p:sp>
        <p:nvSpPr>
          <p:cNvPr id="6" name="Footer Placeholder 5">
            <a:extLst>
              <a:ext uri="{FF2B5EF4-FFF2-40B4-BE49-F238E27FC236}">
                <a16:creationId xmlns:a16="http://schemas.microsoft.com/office/drawing/2014/main" id="{F73F20CE-89BA-D540-A833-8E4333221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1DBA61-A1EF-7C41-BDBC-716D385D7F25}"/>
              </a:ext>
            </a:extLst>
          </p:cNvPr>
          <p:cNvSpPr>
            <a:spLocks noGrp="1"/>
          </p:cNvSpPr>
          <p:nvPr>
            <p:ph type="sldNum" sz="quarter" idx="12"/>
          </p:nvPr>
        </p:nvSpPr>
        <p:spPr/>
        <p:txBody>
          <a:bodyPr/>
          <a:lstStyle/>
          <a:p>
            <a:fld id="{C3D10D27-198C-EC47-925D-17AE405D3AA0}" type="slidenum">
              <a:rPr lang="en-US" smtClean="0"/>
              <a:t>‹#›</a:t>
            </a:fld>
            <a:endParaRPr lang="en-US"/>
          </a:p>
        </p:txBody>
      </p:sp>
    </p:spTree>
    <p:extLst>
      <p:ext uri="{BB962C8B-B14F-4D97-AF65-F5344CB8AC3E}">
        <p14:creationId xmlns:p14="http://schemas.microsoft.com/office/powerpoint/2010/main" val="15690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B09D6-84A9-5240-9DF2-BD75DEA2B46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4DEC227-FB33-2643-B7F9-0391656D21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965DB06-3210-B547-8327-BA3165C2754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64E3ECE-44EE-3F4A-9805-3AB26AD6F4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680799-BE40-2A49-B6D0-1169F7C15F5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1CDA24C-C40B-734C-8255-2F1E574C49C0}"/>
              </a:ext>
            </a:extLst>
          </p:cNvPr>
          <p:cNvSpPr>
            <a:spLocks noGrp="1"/>
          </p:cNvSpPr>
          <p:nvPr>
            <p:ph type="dt" sz="half" idx="10"/>
          </p:nvPr>
        </p:nvSpPr>
        <p:spPr/>
        <p:txBody>
          <a:bodyPr/>
          <a:lstStyle/>
          <a:p>
            <a:fld id="{C10679E4-70D5-3546-AEA5-56B8CAE7B4AD}" type="datetimeFigureOut">
              <a:rPr lang="en-US" smtClean="0"/>
              <a:t>8/23/2021</a:t>
            </a:fld>
            <a:endParaRPr lang="en-US"/>
          </a:p>
        </p:txBody>
      </p:sp>
      <p:sp>
        <p:nvSpPr>
          <p:cNvPr id="8" name="Footer Placeholder 7">
            <a:extLst>
              <a:ext uri="{FF2B5EF4-FFF2-40B4-BE49-F238E27FC236}">
                <a16:creationId xmlns:a16="http://schemas.microsoft.com/office/drawing/2014/main" id="{56141E60-A399-934D-864A-9D5121143C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19A0BA-5052-F340-AE3C-310C1625B167}"/>
              </a:ext>
            </a:extLst>
          </p:cNvPr>
          <p:cNvSpPr>
            <a:spLocks noGrp="1"/>
          </p:cNvSpPr>
          <p:nvPr>
            <p:ph type="sldNum" sz="quarter" idx="12"/>
          </p:nvPr>
        </p:nvSpPr>
        <p:spPr/>
        <p:txBody>
          <a:bodyPr/>
          <a:lstStyle/>
          <a:p>
            <a:fld id="{C3D10D27-198C-EC47-925D-17AE405D3AA0}" type="slidenum">
              <a:rPr lang="en-US" smtClean="0"/>
              <a:t>‹#›</a:t>
            </a:fld>
            <a:endParaRPr lang="en-US"/>
          </a:p>
        </p:txBody>
      </p:sp>
    </p:spTree>
    <p:extLst>
      <p:ext uri="{BB962C8B-B14F-4D97-AF65-F5344CB8AC3E}">
        <p14:creationId xmlns:p14="http://schemas.microsoft.com/office/powerpoint/2010/main" val="2206315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484F-4E54-7548-81A5-D16EC7F425D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C840A8A-D561-6E43-82CA-8B1DB4F4C463}"/>
              </a:ext>
            </a:extLst>
          </p:cNvPr>
          <p:cNvSpPr>
            <a:spLocks noGrp="1"/>
          </p:cNvSpPr>
          <p:nvPr>
            <p:ph type="dt" sz="half" idx="10"/>
          </p:nvPr>
        </p:nvSpPr>
        <p:spPr/>
        <p:txBody>
          <a:bodyPr/>
          <a:lstStyle/>
          <a:p>
            <a:fld id="{C10679E4-70D5-3546-AEA5-56B8CAE7B4AD}" type="datetimeFigureOut">
              <a:rPr lang="en-US" smtClean="0"/>
              <a:t>8/23/2021</a:t>
            </a:fld>
            <a:endParaRPr lang="en-US"/>
          </a:p>
        </p:txBody>
      </p:sp>
      <p:sp>
        <p:nvSpPr>
          <p:cNvPr id="4" name="Footer Placeholder 3">
            <a:extLst>
              <a:ext uri="{FF2B5EF4-FFF2-40B4-BE49-F238E27FC236}">
                <a16:creationId xmlns:a16="http://schemas.microsoft.com/office/drawing/2014/main" id="{F377F880-EF47-4740-8DBD-53496FFBC0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94E388-FB67-744A-8712-54BA88BB8FC8}"/>
              </a:ext>
            </a:extLst>
          </p:cNvPr>
          <p:cNvSpPr>
            <a:spLocks noGrp="1"/>
          </p:cNvSpPr>
          <p:nvPr>
            <p:ph type="sldNum" sz="quarter" idx="12"/>
          </p:nvPr>
        </p:nvSpPr>
        <p:spPr/>
        <p:txBody>
          <a:bodyPr/>
          <a:lstStyle/>
          <a:p>
            <a:fld id="{C3D10D27-198C-EC47-925D-17AE405D3AA0}" type="slidenum">
              <a:rPr lang="en-US" smtClean="0"/>
              <a:t>‹#›</a:t>
            </a:fld>
            <a:endParaRPr lang="en-US"/>
          </a:p>
        </p:txBody>
      </p:sp>
    </p:spTree>
    <p:extLst>
      <p:ext uri="{BB962C8B-B14F-4D97-AF65-F5344CB8AC3E}">
        <p14:creationId xmlns:p14="http://schemas.microsoft.com/office/powerpoint/2010/main" val="2209077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D3B2C6-EE9A-B746-9CC2-3C1948DBBFF5}"/>
              </a:ext>
            </a:extLst>
          </p:cNvPr>
          <p:cNvSpPr>
            <a:spLocks noGrp="1"/>
          </p:cNvSpPr>
          <p:nvPr>
            <p:ph type="dt" sz="half" idx="10"/>
          </p:nvPr>
        </p:nvSpPr>
        <p:spPr/>
        <p:txBody>
          <a:bodyPr/>
          <a:lstStyle/>
          <a:p>
            <a:fld id="{C10679E4-70D5-3546-AEA5-56B8CAE7B4AD}" type="datetimeFigureOut">
              <a:rPr lang="en-US" smtClean="0"/>
              <a:t>8/23/2021</a:t>
            </a:fld>
            <a:endParaRPr lang="en-US"/>
          </a:p>
        </p:txBody>
      </p:sp>
      <p:sp>
        <p:nvSpPr>
          <p:cNvPr id="3" name="Footer Placeholder 2">
            <a:extLst>
              <a:ext uri="{FF2B5EF4-FFF2-40B4-BE49-F238E27FC236}">
                <a16:creationId xmlns:a16="http://schemas.microsoft.com/office/drawing/2014/main" id="{4945A8DC-0703-044A-BD06-9561C92747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F19220-814F-9645-B05F-D175824643A1}"/>
              </a:ext>
            </a:extLst>
          </p:cNvPr>
          <p:cNvSpPr>
            <a:spLocks noGrp="1"/>
          </p:cNvSpPr>
          <p:nvPr>
            <p:ph type="sldNum" sz="quarter" idx="12"/>
          </p:nvPr>
        </p:nvSpPr>
        <p:spPr/>
        <p:txBody>
          <a:bodyPr/>
          <a:lstStyle/>
          <a:p>
            <a:fld id="{C3D10D27-198C-EC47-925D-17AE405D3AA0}" type="slidenum">
              <a:rPr lang="en-US" smtClean="0"/>
              <a:t>‹#›</a:t>
            </a:fld>
            <a:endParaRPr lang="en-US"/>
          </a:p>
        </p:txBody>
      </p:sp>
    </p:spTree>
    <p:extLst>
      <p:ext uri="{BB962C8B-B14F-4D97-AF65-F5344CB8AC3E}">
        <p14:creationId xmlns:p14="http://schemas.microsoft.com/office/powerpoint/2010/main" val="2608468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CCED-EE88-2D46-8894-7EB1CB1AE0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8F3AE69-C981-ED4D-864F-CEE4CE7489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368FFE8-275E-784D-8F5A-D949AEA1C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DFD6B5E-AEF3-6B47-872D-459D36645BDF}"/>
              </a:ext>
            </a:extLst>
          </p:cNvPr>
          <p:cNvSpPr>
            <a:spLocks noGrp="1"/>
          </p:cNvSpPr>
          <p:nvPr>
            <p:ph type="dt" sz="half" idx="10"/>
          </p:nvPr>
        </p:nvSpPr>
        <p:spPr/>
        <p:txBody>
          <a:bodyPr/>
          <a:lstStyle/>
          <a:p>
            <a:fld id="{C10679E4-70D5-3546-AEA5-56B8CAE7B4AD}" type="datetimeFigureOut">
              <a:rPr lang="en-US" smtClean="0"/>
              <a:t>8/23/2021</a:t>
            </a:fld>
            <a:endParaRPr lang="en-US"/>
          </a:p>
        </p:txBody>
      </p:sp>
      <p:sp>
        <p:nvSpPr>
          <p:cNvPr id="6" name="Footer Placeholder 5">
            <a:extLst>
              <a:ext uri="{FF2B5EF4-FFF2-40B4-BE49-F238E27FC236}">
                <a16:creationId xmlns:a16="http://schemas.microsoft.com/office/drawing/2014/main" id="{276CF3BE-1F9F-834A-9999-A759EA100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BFF48E-422B-E649-B823-2CBAB7DAFBAB}"/>
              </a:ext>
            </a:extLst>
          </p:cNvPr>
          <p:cNvSpPr>
            <a:spLocks noGrp="1"/>
          </p:cNvSpPr>
          <p:nvPr>
            <p:ph type="sldNum" sz="quarter" idx="12"/>
          </p:nvPr>
        </p:nvSpPr>
        <p:spPr/>
        <p:txBody>
          <a:bodyPr/>
          <a:lstStyle/>
          <a:p>
            <a:fld id="{C3D10D27-198C-EC47-925D-17AE405D3AA0}" type="slidenum">
              <a:rPr lang="en-US" smtClean="0"/>
              <a:t>‹#›</a:t>
            </a:fld>
            <a:endParaRPr lang="en-US"/>
          </a:p>
        </p:txBody>
      </p:sp>
    </p:spTree>
    <p:extLst>
      <p:ext uri="{BB962C8B-B14F-4D97-AF65-F5344CB8AC3E}">
        <p14:creationId xmlns:p14="http://schemas.microsoft.com/office/powerpoint/2010/main" val="1804373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007A-F4EC-ED41-9462-50AFC2461C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3EA42F0-3D26-E045-B20A-C5C3726351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9C1F5D-2272-DA40-BA9A-A194EBE62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CA62FC-CB2C-FF4F-80E0-310008A447F8}"/>
              </a:ext>
            </a:extLst>
          </p:cNvPr>
          <p:cNvSpPr>
            <a:spLocks noGrp="1"/>
          </p:cNvSpPr>
          <p:nvPr>
            <p:ph type="dt" sz="half" idx="10"/>
          </p:nvPr>
        </p:nvSpPr>
        <p:spPr/>
        <p:txBody>
          <a:bodyPr/>
          <a:lstStyle/>
          <a:p>
            <a:fld id="{C10679E4-70D5-3546-AEA5-56B8CAE7B4AD}" type="datetimeFigureOut">
              <a:rPr lang="en-US" smtClean="0"/>
              <a:t>8/23/2021</a:t>
            </a:fld>
            <a:endParaRPr lang="en-US"/>
          </a:p>
        </p:txBody>
      </p:sp>
      <p:sp>
        <p:nvSpPr>
          <p:cNvPr id="6" name="Footer Placeholder 5">
            <a:extLst>
              <a:ext uri="{FF2B5EF4-FFF2-40B4-BE49-F238E27FC236}">
                <a16:creationId xmlns:a16="http://schemas.microsoft.com/office/drawing/2014/main" id="{C2255CF3-6A3B-554C-A526-EB76AE3320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3F803F-0FD5-EF43-A6D7-E095B754422E}"/>
              </a:ext>
            </a:extLst>
          </p:cNvPr>
          <p:cNvSpPr>
            <a:spLocks noGrp="1"/>
          </p:cNvSpPr>
          <p:nvPr>
            <p:ph type="sldNum" sz="quarter" idx="12"/>
          </p:nvPr>
        </p:nvSpPr>
        <p:spPr/>
        <p:txBody>
          <a:bodyPr/>
          <a:lstStyle/>
          <a:p>
            <a:fld id="{C3D10D27-198C-EC47-925D-17AE405D3AA0}" type="slidenum">
              <a:rPr lang="en-US" smtClean="0"/>
              <a:t>‹#›</a:t>
            </a:fld>
            <a:endParaRPr lang="en-US"/>
          </a:p>
        </p:txBody>
      </p:sp>
    </p:spTree>
    <p:extLst>
      <p:ext uri="{BB962C8B-B14F-4D97-AF65-F5344CB8AC3E}">
        <p14:creationId xmlns:p14="http://schemas.microsoft.com/office/powerpoint/2010/main" val="405545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5969B">
            <a:alpha val="29621"/>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54564-F198-F74C-AB98-130D22F59D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1A7CB15-3530-4243-B8E3-DBA00FC318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25741F4-28E5-7E48-AF39-363452565D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679E4-70D5-3546-AEA5-56B8CAE7B4AD}" type="datetimeFigureOut">
              <a:rPr lang="en-US" smtClean="0"/>
              <a:t>8/23/2021</a:t>
            </a:fld>
            <a:endParaRPr lang="en-US"/>
          </a:p>
        </p:txBody>
      </p:sp>
      <p:sp>
        <p:nvSpPr>
          <p:cNvPr id="5" name="Footer Placeholder 4">
            <a:extLst>
              <a:ext uri="{FF2B5EF4-FFF2-40B4-BE49-F238E27FC236}">
                <a16:creationId xmlns:a16="http://schemas.microsoft.com/office/drawing/2014/main" id="{AB83544D-65B3-A244-B355-22FC86D445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34677A-6BE5-244F-9BE2-BDC4EDB9F1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10D27-198C-EC47-925D-17AE405D3AA0}" type="slidenum">
              <a:rPr lang="en-US" smtClean="0"/>
              <a:t>‹#›</a:t>
            </a:fld>
            <a:endParaRPr lang="en-US"/>
          </a:p>
        </p:txBody>
      </p:sp>
      <p:pic>
        <p:nvPicPr>
          <p:cNvPr id="8" name="Picture 7" descr="Text&#10;&#10;Description automatically generated with medium confidence">
            <a:extLst>
              <a:ext uri="{FF2B5EF4-FFF2-40B4-BE49-F238E27FC236}">
                <a16:creationId xmlns:a16="http://schemas.microsoft.com/office/drawing/2014/main" id="{D60CCEC1-D731-A148-BCED-4272CD1B77ED}"/>
              </a:ext>
            </a:extLst>
          </p:cNvPr>
          <p:cNvPicPr>
            <a:picLocks noChangeAspect="1"/>
          </p:cNvPicPr>
          <p:nvPr userDrawn="1"/>
        </p:nvPicPr>
        <p:blipFill>
          <a:blip r:embed="rId13"/>
          <a:stretch>
            <a:fillRect/>
          </a:stretch>
        </p:blipFill>
        <p:spPr>
          <a:xfrm>
            <a:off x="8153401" y="88533"/>
            <a:ext cx="4038600" cy="1982585"/>
          </a:xfrm>
          <a:prstGeom prst="rect">
            <a:avLst/>
          </a:prstGeom>
        </p:spPr>
      </p:pic>
    </p:spTree>
    <p:extLst>
      <p:ext uri="{BB962C8B-B14F-4D97-AF65-F5344CB8AC3E}">
        <p14:creationId xmlns:p14="http://schemas.microsoft.com/office/powerpoint/2010/main" val="3656198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rgbClr val="43165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3165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3165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3165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3165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3165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unison.org.uk/update-your-detail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dialibrary.unison.org.uk/pages/search.php?search=%21collection443&amp;k=a39fb0c8b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tif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image" Target="../media/image15.tiff"/><Relationship Id="rId7" Type="http://schemas.openxmlformats.org/officeDocument/2006/relationships/image" Target="../media/image19.tiff"/><Relationship Id="rId2" Type="http://schemas.openxmlformats.org/officeDocument/2006/relationships/image" Target="../media/image14.tiff"/><Relationship Id="rId1" Type="http://schemas.openxmlformats.org/officeDocument/2006/relationships/slideLayout" Target="../slideLayouts/slideLayout2.xml"/><Relationship Id="rId6" Type="http://schemas.openxmlformats.org/officeDocument/2006/relationships/image" Target="../media/image18.tiff"/><Relationship Id="rId5" Type="http://schemas.openxmlformats.org/officeDocument/2006/relationships/image" Target="../media/image17.tiff"/><Relationship Id="rId10" Type="http://schemas.openxmlformats.org/officeDocument/2006/relationships/image" Target="../media/image22.tiff"/><Relationship Id="rId4" Type="http://schemas.openxmlformats.org/officeDocument/2006/relationships/image" Target="../media/image16.tiff"/><Relationship Id="rId9" Type="http://schemas.openxmlformats.org/officeDocument/2006/relationships/image" Target="../media/image21.tiff"/></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2B6D-E7F9-484C-8CDA-50456CA5FE0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B54C1DB-9E59-D547-81F7-77F8443E63A6}"/>
              </a:ext>
            </a:extLst>
          </p:cNvPr>
          <p:cNvSpPr>
            <a:spLocks noGrp="1"/>
          </p:cNvSpPr>
          <p:nvPr>
            <p:ph type="subTitle" idx="1"/>
          </p:nvPr>
        </p:nvSpPr>
        <p:spPr/>
        <p:txBody>
          <a:bodyPr/>
          <a:lstStyle/>
          <a:p>
            <a:endParaRPr lang="en-US"/>
          </a:p>
        </p:txBody>
      </p:sp>
      <p:pic>
        <p:nvPicPr>
          <p:cNvPr id="5" name="Picture 4" descr="Text&#10;&#10;Description automatically generated with medium confidence">
            <a:extLst>
              <a:ext uri="{FF2B5EF4-FFF2-40B4-BE49-F238E27FC236}">
                <a16:creationId xmlns:a16="http://schemas.microsoft.com/office/drawing/2014/main" id="{92094DCC-0D68-E142-8048-850B16319940}"/>
              </a:ext>
            </a:extLst>
          </p:cNvPr>
          <p:cNvPicPr>
            <a:picLocks noChangeAspect="1"/>
          </p:cNvPicPr>
          <p:nvPr/>
        </p:nvPicPr>
        <p:blipFill>
          <a:blip r:embed="rId2"/>
          <a:stretch>
            <a:fillRect/>
          </a:stretch>
        </p:blipFill>
        <p:spPr>
          <a:xfrm>
            <a:off x="-704335" y="0"/>
            <a:ext cx="14061990" cy="7030995"/>
          </a:xfrm>
          <a:prstGeom prst="rect">
            <a:avLst/>
          </a:prstGeom>
        </p:spPr>
      </p:pic>
    </p:spTree>
    <p:extLst>
      <p:ext uri="{BB962C8B-B14F-4D97-AF65-F5344CB8AC3E}">
        <p14:creationId xmlns:p14="http://schemas.microsoft.com/office/powerpoint/2010/main" val="355174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0895-CAA0-3C43-9A21-A503621BE84C}"/>
              </a:ext>
            </a:extLst>
          </p:cNvPr>
          <p:cNvSpPr>
            <a:spLocks noGrp="1"/>
          </p:cNvSpPr>
          <p:nvPr>
            <p:ph type="title"/>
          </p:nvPr>
        </p:nvSpPr>
        <p:spPr/>
        <p:txBody>
          <a:bodyPr/>
          <a:lstStyle/>
          <a:p>
            <a:r>
              <a:rPr lang="en-US"/>
              <a:t>What you need to know</a:t>
            </a:r>
          </a:p>
        </p:txBody>
      </p:sp>
      <p:sp>
        <p:nvSpPr>
          <p:cNvPr id="3" name="Content Placeholder 2">
            <a:extLst>
              <a:ext uri="{FF2B5EF4-FFF2-40B4-BE49-F238E27FC236}">
                <a16:creationId xmlns:a16="http://schemas.microsoft.com/office/drawing/2014/main" id="{A07356D2-C9EE-4F4C-BA95-BE1C4A573B06}"/>
              </a:ext>
            </a:extLst>
          </p:cNvPr>
          <p:cNvSpPr>
            <a:spLocks noGrp="1"/>
          </p:cNvSpPr>
          <p:nvPr>
            <p:ph idx="1"/>
          </p:nvPr>
        </p:nvSpPr>
        <p:spPr>
          <a:xfrm>
            <a:off x="974387" y="3038299"/>
            <a:ext cx="10515600" cy="3045260"/>
          </a:xfrm>
        </p:spPr>
        <p:txBody>
          <a:bodyPr numCol="2">
            <a:normAutofit fontScale="85000" lnSpcReduction="20000"/>
          </a:bodyPr>
          <a:lstStyle/>
          <a:p>
            <a:pPr marL="0" indent="0" fontAlgn="base">
              <a:buNone/>
            </a:pPr>
            <a:r>
              <a:rPr lang="en-GB" sz="2400" i="1" dirty="0"/>
              <a:t>[Lowest point  	£391*]</a:t>
            </a:r>
          </a:p>
          <a:p>
            <a:pPr fontAlgn="base"/>
            <a:r>
              <a:rPr lang="en-GB" dirty="0"/>
              <a:t>Top Band 2 	£581</a:t>
            </a:r>
            <a:r>
              <a:rPr lang="en-US" dirty="0"/>
              <a:t>​</a:t>
            </a:r>
          </a:p>
          <a:p>
            <a:pPr fontAlgn="base"/>
            <a:r>
              <a:rPr lang="en-GB" dirty="0"/>
              <a:t>Top Band 3		£635</a:t>
            </a:r>
            <a:r>
              <a:rPr lang="en-US" dirty="0"/>
              <a:t>​</a:t>
            </a:r>
          </a:p>
          <a:p>
            <a:pPr fontAlgn="base"/>
            <a:r>
              <a:rPr lang="en-GB" dirty="0"/>
              <a:t>Top Band 4		£725</a:t>
            </a:r>
            <a:r>
              <a:rPr lang="en-US" dirty="0"/>
              <a:t>​</a:t>
            </a:r>
          </a:p>
          <a:p>
            <a:pPr fontAlgn="base"/>
            <a:r>
              <a:rPr lang="en-GB" dirty="0"/>
              <a:t>Top Band 5 	£919</a:t>
            </a:r>
            <a:r>
              <a:rPr lang="en-US" dirty="0"/>
              <a:t>​</a:t>
            </a:r>
          </a:p>
          <a:p>
            <a:pPr fontAlgn="base"/>
            <a:r>
              <a:rPr lang="en-GB" dirty="0"/>
              <a:t>Top Band 6 	£1,137</a:t>
            </a:r>
            <a:r>
              <a:rPr lang="en-US" dirty="0"/>
              <a:t>​</a:t>
            </a:r>
            <a:endParaRPr lang="en-GB" dirty="0"/>
          </a:p>
          <a:p>
            <a:pPr fontAlgn="base"/>
            <a:endParaRPr lang="en-GB" dirty="0"/>
          </a:p>
          <a:p>
            <a:pPr fontAlgn="base"/>
            <a:endParaRPr lang="en-GB" dirty="0"/>
          </a:p>
          <a:p>
            <a:pPr fontAlgn="base"/>
            <a:r>
              <a:rPr lang="en-GB" dirty="0"/>
              <a:t>Top Band 7 	£1,336</a:t>
            </a:r>
            <a:r>
              <a:rPr lang="en-US" dirty="0"/>
              <a:t>​</a:t>
            </a:r>
          </a:p>
          <a:p>
            <a:pPr fontAlgn="base"/>
            <a:r>
              <a:rPr lang="en-GB" dirty="0"/>
              <a:t>Top Band 8a 	£1,551</a:t>
            </a:r>
            <a:r>
              <a:rPr lang="en-US" dirty="0"/>
              <a:t>​</a:t>
            </a:r>
          </a:p>
          <a:p>
            <a:pPr fontAlgn="base"/>
            <a:r>
              <a:rPr lang="en-GB" dirty="0"/>
              <a:t>Top Band 8b 	£1,861</a:t>
            </a:r>
            <a:endParaRPr lang="en-US" dirty="0"/>
          </a:p>
          <a:p>
            <a:pPr fontAlgn="base"/>
            <a:r>
              <a:rPr lang="en-GB" dirty="0"/>
              <a:t>Top Band 8c 	£2,210</a:t>
            </a:r>
            <a:r>
              <a:rPr lang="en-US" dirty="0"/>
              <a:t>​</a:t>
            </a:r>
          </a:p>
          <a:p>
            <a:pPr fontAlgn="base"/>
            <a:r>
              <a:rPr lang="en-GB" dirty="0"/>
              <a:t>Top Band 8d 	£2,633</a:t>
            </a:r>
            <a:r>
              <a:rPr lang="en-US" dirty="0"/>
              <a:t>​</a:t>
            </a:r>
          </a:p>
          <a:p>
            <a:pPr fontAlgn="base"/>
            <a:r>
              <a:rPr lang="en-GB" dirty="0"/>
              <a:t>Top Band 9 	£3,148</a:t>
            </a:r>
            <a:r>
              <a:rPr lang="en-US" dirty="0"/>
              <a:t>​</a:t>
            </a:r>
          </a:p>
          <a:p>
            <a:pPr fontAlgn="base"/>
            <a:endParaRPr lang="en-GB" dirty="0"/>
          </a:p>
          <a:p>
            <a:endParaRPr lang="en-US" dirty="0"/>
          </a:p>
        </p:txBody>
      </p:sp>
      <p:sp>
        <p:nvSpPr>
          <p:cNvPr id="4" name="Rectangle 3">
            <a:extLst>
              <a:ext uri="{FF2B5EF4-FFF2-40B4-BE49-F238E27FC236}">
                <a16:creationId xmlns:a16="http://schemas.microsoft.com/office/drawing/2014/main" id="{1AB3908B-FC02-6D4B-8EF9-BF93BA97E55D}"/>
              </a:ext>
            </a:extLst>
          </p:cNvPr>
          <p:cNvSpPr/>
          <p:nvPr/>
        </p:nvSpPr>
        <p:spPr>
          <a:xfrm>
            <a:off x="838200" y="1690688"/>
            <a:ext cx="8514670" cy="1107996"/>
          </a:xfrm>
          <a:prstGeom prst="rect">
            <a:avLst/>
          </a:prstGeom>
        </p:spPr>
        <p:txBody>
          <a:bodyPr wrap="square">
            <a:spAutoFit/>
          </a:bodyPr>
          <a:lstStyle/>
          <a:p>
            <a:pPr fontAlgn="base"/>
            <a:r>
              <a:rPr lang="en-GB" sz="2400" dirty="0">
                <a:latin typeface="Arial" panose="020B0604020202020204" pitchFamily="34" charset="0"/>
                <a:cs typeface="Arial" panose="020B0604020202020204" pitchFamily="34" charset="0"/>
              </a:rPr>
              <a:t>The 3% rise will be back dated to 1 April 2021. It delivers the following cash increases to the tops of bands: </a:t>
            </a:r>
          </a:p>
          <a:p>
            <a:pPr fontAlgn="base"/>
            <a:r>
              <a:rPr lang="en-US" dirty="0"/>
              <a:t>​</a:t>
            </a:r>
          </a:p>
        </p:txBody>
      </p:sp>
      <p:sp>
        <p:nvSpPr>
          <p:cNvPr id="5" name="TextBox 4">
            <a:extLst>
              <a:ext uri="{FF2B5EF4-FFF2-40B4-BE49-F238E27FC236}">
                <a16:creationId xmlns:a16="http://schemas.microsoft.com/office/drawing/2014/main" id="{094C1C5B-F0EA-4A80-B5FE-EB25EC3974BD}"/>
              </a:ext>
            </a:extLst>
          </p:cNvPr>
          <p:cNvSpPr txBox="1"/>
          <p:nvPr/>
        </p:nvSpPr>
        <p:spPr>
          <a:xfrm>
            <a:off x="974387" y="5594888"/>
            <a:ext cx="8929030" cy="923330"/>
          </a:xfrm>
          <a:prstGeom prst="rect">
            <a:avLst/>
          </a:prstGeom>
          <a:noFill/>
        </p:spPr>
        <p:txBody>
          <a:bodyPr wrap="square" rtlCol="0">
            <a:spAutoFit/>
          </a:bodyPr>
          <a:lstStyle/>
          <a:p>
            <a:r>
              <a:rPr lang="en-GB" i="1" dirty="0">
                <a:solidFill>
                  <a:srgbClr val="43165E"/>
                </a:solidFill>
                <a:latin typeface="proxima-nova"/>
              </a:rPr>
              <a:t>*Band 1 and the entry point to Band 2 are not covered by this 3% award. Instead they were increased by £391 (2.2%) in April in line with the 2020/21 Living Wage Foundation rate</a:t>
            </a:r>
            <a:endParaRPr lang="en-GB" dirty="0">
              <a:solidFill>
                <a:srgbClr val="43165E"/>
              </a:solidFill>
            </a:endParaRPr>
          </a:p>
          <a:p>
            <a:endParaRPr lang="en-GB" dirty="0"/>
          </a:p>
        </p:txBody>
      </p:sp>
    </p:spTree>
    <p:extLst>
      <p:ext uri="{BB962C8B-B14F-4D97-AF65-F5344CB8AC3E}">
        <p14:creationId xmlns:p14="http://schemas.microsoft.com/office/powerpoint/2010/main" val="625685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0895-CAA0-3C43-9A21-A503621BE84C}"/>
              </a:ext>
            </a:extLst>
          </p:cNvPr>
          <p:cNvSpPr>
            <a:spLocks noGrp="1"/>
          </p:cNvSpPr>
          <p:nvPr>
            <p:ph type="title"/>
          </p:nvPr>
        </p:nvSpPr>
        <p:spPr>
          <a:xfrm>
            <a:off x="0" y="217654"/>
            <a:ext cx="10515600" cy="1325563"/>
          </a:xfrm>
        </p:spPr>
        <p:txBody>
          <a:bodyPr/>
          <a:lstStyle/>
          <a:p>
            <a:r>
              <a:rPr lang="en-US" dirty="0"/>
              <a:t>What you need to know</a:t>
            </a:r>
          </a:p>
        </p:txBody>
      </p:sp>
      <p:sp>
        <p:nvSpPr>
          <p:cNvPr id="4" name="Rectangle 3">
            <a:extLst>
              <a:ext uri="{FF2B5EF4-FFF2-40B4-BE49-F238E27FC236}">
                <a16:creationId xmlns:a16="http://schemas.microsoft.com/office/drawing/2014/main" id="{1AB3908B-FC02-6D4B-8EF9-BF93BA97E55D}"/>
              </a:ext>
            </a:extLst>
          </p:cNvPr>
          <p:cNvSpPr/>
          <p:nvPr/>
        </p:nvSpPr>
        <p:spPr>
          <a:xfrm>
            <a:off x="0" y="1930302"/>
            <a:ext cx="9489057" cy="4047262"/>
          </a:xfrm>
          <a:prstGeom prst="rect">
            <a:avLst/>
          </a:prstGeom>
        </p:spPr>
        <p:txBody>
          <a:bodyPr wrap="square" lIns="91440" tIns="45720" rIns="91440" bIns="45720" anchor="t">
            <a:spAutoFit/>
          </a:bodyPr>
          <a:lstStyle/>
          <a:p>
            <a:pPr fontAlgn="base"/>
            <a:r>
              <a:rPr lang="en-GB" sz="2800" dirty="0">
                <a:latin typeface="Arial" panose="020B0604020202020204" pitchFamily="34" charset="0"/>
                <a:cs typeface="Arial" panose="020B0604020202020204" pitchFamily="34" charset="0"/>
              </a:rPr>
              <a:t>The percentage approach used in the award  means that:</a:t>
            </a:r>
          </a:p>
          <a:p>
            <a:pPr fontAlgn="base"/>
            <a:endParaRPr lang="en-GB" sz="2800" dirty="0">
              <a:latin typeface="Arial" panose="020B0604020202020204" pitchFamily="34" charset="0"/>
              <a:cs typeface="Arial" panose="020B0604020202020204" pitchFamily="34" charset="0"/>
            </a:endParaRPr>
          </a:p>
          <a:p>
            <a:pPr marL="285750" indent="-285750" fontAlgn="base">
              <a:spcBef>
                <a:spcPts val="600"/>
              </a:spcBef>
              <a:buFont typeface="Arial" panose="020B0604020202020204" pitchFamily="34" charset="0"/>
              <a:buChar char="•"/>
            </a:pPr>
            <a:r>
              <a:rPr lang="en-GB" sz="2800" dirty="0">
                <a:latin typeface="Arial"/>
                <a:cs typeface="Arial"/>
              </a:rPr>
              <a:t>the pay rise for the highest paid is over five times as much as the rise for the lowest paid staff </a:t>
            </a:r>
          </a:p>
          <a:p>
            <a:pPr marL="285750" indent="-285750" fontAlgn="base">
              <a:spcBef>
                <a:spcPts val="600"/>
              </a:spcBef>
              <a:buFont typeface="Arial" panose="020B0604020202020204" pitchFamily="34" charset="0"/>
              <a:buChar char="•"/>
            </a:pPr>
            <a:r>
              <a:rPr lang="en-GB" sz="2800" dirty="0">
                <a:latin typeface="Arial" panose="020B0604020202020204" pitchFamily="34" charset="0"/>
                <a:cs typeface="Arial" panose="020B0604020202020204" pitchFamily="34" charset="0"/>
              </a:rPr>
              <a:t>the pay gap between the highest and the lowest paid is stretched wider</a:t>
            </a:r>
          </a:p>
          <a:p>
            <a:pPr marL="285750" indent="-285750" fontAlgn="base">
              <a:spcBef>
                <a:spcPts val="600"/>
              </a:spcBef>
              <a:buFont typeface="Arial" panose="020B0604020202020204" pitchFamily="34" charset="0"/>
              <a:buChar char="•"/>
            </a:pPr>
            <a:r>
              <a:rPr lang="en-GB" sz="2800" dirty="0">
                <a:latin typeface="Arial" panose="020B0604020202020204" pitchFamily="34" charset="0"/>
                <a:cs typeface="Arial" panose="020B0604020202020204" pitchFamily="34" charset="0"/>
              </a:rPr>
              <a:t>the only staff who are getting UNISON’s £2k position are in bands 8c and above</a:t>
            </a:r>
          </a:p>
          <a:p>
            <a:pPr fontAlgn="base"/>
            <a:r>
              <a:rPr lang="en-US" dirty="0"/>
              <a:t>​</a:t>
            </a:r>
          </a:p>
        </p:txBody>
      </p:sp>
      <p:pic>
        <p:nvPicPr>
          <p:cNvPr id="7" name="Picture 6">
            <a:extLst>
              <a:ext uri="{FF2B5EF4-FFF2-40B4-BE49-F238E27FC236}">
                <a16:creationId xmlns:a16="http://schemas.microsoft.com/office/drawing/2014/main" id="{232CCB2D-4592-8346-B87F-BF40D583DB32}"/>
              </a:ext>
            </a:extLst>
          </p:cNvPr>
          <p:cNvPicPr>
            <a:picLocks noChangeAspect="1"/>
          </p:cNvPicPr>
          <p:nvPr/>
        </p:nvPicPr>
        <p:blipFill>
          <a:blip r:embed="rId2"/>
          <a:stretch>
            <a:fillRect/>
          </a:stretch>
        </p:blipFill>
        <p:spPr>
          <a:xfrm>
            <a:off x="9614859" y="2495531"/>
            <a:ext cx="2209800" cy="3251200"/>
          </a:xfrm>
          <a:prstGeom prst="rect">
            <a:avLst/>
          </a:prstGeom>
        </p:spPr>
      </p:pic>
    </p:spTree>
    <p:extLst>
      <p:ext uri="{BB962C8B-B14F-4D97-AF65-F5344CB8AC3E}">
        <p14:creationId xmlns:p14="http://schemas.microsoft.com/office/powerpoint/2010/main" val="3136969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E92B5-1719-4095-8B4A-C0A73324CB39}"/>
              </a:ext>
            </a:extLst>
          </p:cNvPr>
          <p:cNvSpPr>
            <a:spLocks noGrp="1"/>
          </p:cNvSpPr>
          <p:nvPr>
            <p:ph idx="1"/>
          </p:nvPr>
        </p:nvSpPr>
        <p:spPr/>
        <p:txBody>
          <a:bodyPr/>
          <a:lstStyle/>
          <a:p>
            <a:r>
              <a:rPr lang="en-GB" b="0" i="0" dirty="0">
                <a:solidFill>
                  <a:srgbClr val="333333"/>
                </a:solidFill>
                <a:effectLst/>
              </a:rPr>
              <a:t>UNISON is disappointed Welsh Government decided to impose the 3% pay award in haste and without any consultation with the NHS trade unions.</a:t>
            </a:r>
          </a:p>
          <a:p>
            <a:endParaRPr lang="en-GB" b="0" i="0" dirty="0">
              <a:solidFill>
                <a:srgbClr val="333333"/>
              </a:solidFill>
              <a:effectLst/>
            </a:endParaRPr>
          </a:p>
          <a:p>
            <a:r>
              <a:rPr lang="en-GB" b="0" i="0" dirty="0">
                <a:solidFill>
                  <a:srgbClr val="333333"/>
                </a:solidFill>
                <a:effectLst/>
              </a:rPr>
              <a:t>We have pointed out the more generous deal offered by the Scottish government and again asked for talks about improvements for Cymru/Wales. But, to date, Welsh government is not negotiating with us</a:t>
            </a:r>
            <a:endParaRPr lang="en-GB" dirty="0"/>
          </a:p>
          <a:p>
            <a:endParaRPr lang="en-GB" dirty="0"/>
          </a:p>
        </p:txBody>
      </p:sp>
      <p:sp>
        <p:nvSpPr>
          <p:cNvPr id="4" name="Title 1">
            <a:extLst>
              <a:ext uri="{FF2B5EF4-FFF2-40B4-BE49-F238E27FC236}">
                <a16:creationId xmlns:a16="http://schemas.microsoft.com/office/drawing/2014/main" id="{65DA764B-3441-4306-A450-4280B00B2F9C}"/>
              </a:ext>
            </a:extLst>
          </p:cNvPr>
          <p:cNvSpPr>
            <a:spLocks noGrp="1"/>
          </p:cNvSpPr>
          <p:nvPr>
            <p:ph type="title"/>
          </p:nvPr>
        </p:nvSpPr>
        <p:spPr>
          <a:xfrm>
            <a:off x="838200" y="369433"/>
            <a:ext cx="10515600" cy="1325563"/>
          </a:xfrm>
        </p:spPr>
        <p:txBody>
          <a:bodyPr/>
          <a:lstStyle/>
          <a:p>
            <a:r>
              <a:rPr lang="en-US" dirty="0"/>
              <a:t>What you need to know</a:t>
            </a:r>
          </a:p>
        </p:txBody>
      </p:sp>
    </p:spTree>
    <p:extLst>
      <p:ext uri="{BB962C8B-B14F-4D97-AF65-F5344CB8AC3E}">
        <p14:creationId xmlns:p14="http://schemas.microsoft.com/office/powerpoint/2010/main" val="1725329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6715-0028-4049-8739-C35DD3BD5582}"/>
              </a:ext>
            </a:extLst>
          </p:cNvPr>
          <p:cNvSpPr>
            <a:spLocks noGrp="1"/>
          </p:cNvSpPr>
          <p:nvPr>
            <p:ph type="title"/>
          </p:nvPr>
        </p:nvSpPr>
        <p:spPr>
          <a:xfrm>
            <a:off x="177912" y="209849"/>
            <a:ext cx="10515600" cy="1325563"/>
          </a:xfrm>
        </p:spPr>
        <p:txBody>
          <a:bodyPr/>
          <a:lstStyle/>
          <a:p>
            <a:r>
              <a:rPr lang="en-US"/>
              <a:t>UNISON’s position</a:t>
            </a:r>
          </a:p>
        </p:txBody>
      </p:sp>
      <p:sp>
        <p:nvSpPr>
          <p:cNvPr id="3" name="Content Placeholder 2">
            <a:extLst>
              <a:ext uri="{FF2B5EF4-FFF2-40B4-BE49-F238E27FC236}">
                <a16:creationId xmlns:a16="http://schemas.microsoft.com/office/drawing/2014/main" id="{E72CC59C-F849-404A-AC98-4A258D401803}"/>
              </a:ext>
            </a:extLst>
          </p:cNvPr>
          <p:cNvSpPr>
            <a:spLocks noGrp="1"/>
          </p:cNvSpPr>
          <p:nvPr>
            <p:ph idx="1"/>
          </p:nvPr>
        </p:nvSpPr>
        <p:spPr>
          <a:xfrm>
            <a:off x="177912" y="1655283"/>
            <a:ext cx="11524891" cy="4899805"/>
          </a:xfrm>
        </p:spPr>
        <p:txBody>
          <a:bodyPr>
            <a:normAutofit fontScale="85000" lnSpcReduction="10000"/>
          </a:bodyPr>
          <a:lstStyle/>
          <a:p>
            <a:pPr marL="0" indent="0" fontAlgn="base">
              <a:lnSpc>
                <a:spcPct val="120000"/>
              </a:lnSpc>
              <a:buNone/>
            </a:pPr>
            <a:r>
              <a:rPr lang="en-GB" i="1" dirty="0">
                <a:latin typeface="Helvetica" pitchFamily="2" charset="0"/>
              </a:rPr>
              <a:t>The pay outcome of 3% fails to meet the demands of our 2k campaign:</a:t>
            </a:r>
          </a:p>
          <a:p>
            <a:pPr marL="971550" lvl="1" indent="-514350" fontAlgn="base">
              <a:lnSpc>
                <a:spcPct val="120000"/>
              </a:lnSpc>
              <a:buFont typeface="+mj-lt"/>
              <a:buAutoNum type="arabicPeriod"/>
            </a:pPr>
            <a:r>
              <a:rPr lang="en-GB" i="1" dirty="0">
                <a:latin typeface="Helvetica" pitchFamily="2" charset="0"/>
              </a:rPr>
              <a:t>It does not increase pay by £2,000 for anyone other than staff in band 8c and above</a:t>
            </a:r>
            <a:r>
              <a:rPr lang="en-US" i="1" dirty="0">
                <a:latin typeface="Helvetica" pitchFamily="2" charset="0"/>
              </a:rPr>
              <a:t>​</a:t>
            </a:r>
          </a:p>
          <a:p>
            <a:pPr marL="971550" lvl="1" indent="-514350" fontAlgn="base">
              <a:lnSpc>
                <a:spcPct val="120000"/>
              </a:lnSpc>
              <a:buFont typeface="+mj-lt"/>
              <a:buAutoNum type="arabicPeriod"/>
            </a:pPr>
            <a:r>
              <a:rPr lang="en-GB" i="1" dirty="0">
                <a:latin typeface="Helvetica" pitchFamily="2" charset="0"/>
              </a:rPr>
              <a:t>It stretches the gap between the highest and the lowest paid staff in the NHS</a:t>
            </a:r>
            <a:r>
              <a:rPr lang="en-US" i="1" dirty="0">
                <a:latin typeface="Helvetica" pitchFamily="2" charset="0"/>
              </a:rPr>
              <a:t>​</a:t>
            </a:r>
          </a:p>
          <a:p>
            <a:pPr marL="971550" lvl="1" indent="-514350" fontAlgn="base">
              <a:lnSpc>
                <a:spcPct val="120000"/>
              </a:lnSpc>
              <a:buFont typeface="+mj-lt"/>
              <a:buAutoNum type="arabicPeriod"/>
            </a:pPr>
            <a:r>
              <a:rPr lang="en-GB" i="1" dirty="0">
                <a:latin typeface="Helvetica" pitchFamily="2" charset="0"/>
              </a:rPr>
              <a:t>It does not include staff on the lowest pay point – they got just a £391 uplift on their annual salary when the government implemented the 2020/21 Living Wage Foundation rate</a:t>
            </a:r>
            <a:r>
              <a:rPr lang="en-US" i="1" dirty="0">
                <a:latin typeface="Helvetica" pitchFamily="2" charset="0"/>
              </a:rPr>
              <a:t>​</a:t>
            </a:r>
            <a:endParaRPr lang="en-GB" i="1" dirty="0">
              <a:latin typeface="Helvetica" pitchFamily="2" charset="0"/>
            </a:endParaRPr>
          </a:p>
          <a:p>
            <a:pPr marL="0" indent="0" fontAlgn="base">
              <a:lnSpc>
                <a:spcPct val="120000"/>
              </a:lnSpc>
              <a:buNone/>
            </a:pPr>
            <a:r>
              <a:rPr lang="en-GB" i="1" dirty="0">
                <a:latin typeface="Helvetica" pitchFamily="2" charset="0"/>
              </a:rPr>
              <a:t>Therefore, we cannot recommend members accept this pay outcome.</a:t>
            </a:r>
            <a:r>
              <a:rPr lang="en-US" i="1" dirty="0">
                <a:latin typeface="Helvetica" pitchFamily="2" charset="0"/>
              </a:rPr>
              <a:t>​</a:t>
            </a:r>
          </a:p>
          <a:p>
            <a:pPr marL="0" indent="0" fontAlgn="base">
              <a:lnSpc>
                <a:spcPct val="120000"/>
              </a:lnSpc>
              <a:buNone/>
            </a:pPr>
            <a:r>
              <a:rPr lang="en-GB" i="1" dirty="0">
                <a:latin typeface="Helvetica" pitchFamily="2" charset="0"/>
              </a:rPr>
              <a:t>To have an impact on the outcome we need to mount widespread and sustained industrial action in the NHS. The bar for this is high, but achievable provided a large majority of UNISON members in the NHS wish to do this.</a:t>
            </a:r>
            <a:r>
              <a:rPr lang="en-US" i="1" dirty="0">
                <a:latin typeface="Helvetica" pitchFamily="2" charset="0"/>
              </a:rPr>
              <a:t>​</a:t>
            </a:r>
          </a:p>
          <a:p>
            <a:pPr marL="0" indent="0" fontAlgn="base">
              <a:lnSpc>
                <a:spcPct val="120000"/>
              </a:lnSpc>
              <a:buNone/>
            </a:pPr>
            <a:r>
              <a:rPr lang="en-GB" i="1" dirty="0">
                <a:latin typeface="Helvetica" pitchFamily="2" charset="0"/>
              </a:rPr>
              <a:t>If enough members vote for this in the consultation, the next stage would be a formal industrial action ballot</a:t>
            </a:r>
            <a:r>
              <a:rPr lang="en-GB" dirty="0"/>
              <a:t>.</a:t>
            </a:r>
            <a:endParaRPr lang="en-US" dirty="0"/>
          </a:p>
        </p:txBody>
      </p:sp>
    </p:spTree>
    <p:extLst>
      <p:ext uri="{BB962C8B-B14F-4D97-AF65-F5344CB8AC3E}">
        <p14:creationId xmlns:p14="http://schemas.microsoft.com/office/powerpoint/2010/main" val="3270647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3C23B-7475-BC4F-A571-F7880FDEF578}"/>
              </a:ext>
            </a:extLst>
          </p:cNvPr>
          <p:cNvSpPr>
            <a:spLocks noGrp="1"/>
          </p:cNvSpPr>
          <p:nvPr>
            <p:ph type="title"/>
          </p:nvPr>
        </p:nvSpPr>
        <p:spPr>
          <a:xfrm>
            <a:off x="176719" y="209483"/>
            <a:ext cx="8673983" cy="1325563"/>
          </a:xfrm>
        </p:spPr>
        <p:txBody>
          <a:bodyPr/>
          <a:lstStyle/>
          <a:p>
            <a:r>
              <a:rPr lang="en-US"/>
              <a:t>Your vote: what you will be asked</a:t>
            </a:r>
          </a:p>
        </p:txBody>
      </p:sp>
      <p:sp>
        <p:nvSpPr>
          <p:cNvPr id="3" name="Content Placeholder 2">
            <a:extLst>
              <a:ext uri="{FF2B5EF4-FFF2-40B4-BE49-F238E27FC236}">
                <a16:creationId xmlns:a16="http://schemas.microsoft.com/office/drawing/2014/main" id="{9E191FBA-26EC-1F4D-B155-10F53053C021}"/>
              </a:ext>
            </a:extLst>
          </p:cNvPr>
          <p:cNvSpPr>
            <a:spLocks noGrp="1"/>
          </p:cNvSpPr>
          <p:nvPr>
            <p:ph idx="1"/>
          </p:nvPr>
        </p:nvSpPr>
        <p:spPr>
          <a:xfrm>
            <a:off x="424132" y="2222440"/>
            <a:ext cx="10515600" cy="4351338"/>
          </a:xfrm>
        </p:spPr>
        <p:txBody>
          <a:bodyPr/>
          <a:lstStyle/>
          <a:p>
            <a:pPr marL="0" indent="0" fontAlgn="base">
              <a:buNone/>
            </a:pPr>
            <a:r>
              <a:rPr lang="en-GB" i="1" dirty="0"/>
              <a:t>The government has announced a 3% pay award for staff in the NHS in Cymru/Wales. This outcome is not acceptable and falls far short of our One Team 2k position. We want to hear your views.  </a:t>
            </a:r>
            <a:r>
              <a:rPr lang="en-GB" dirty="0"/>
              <a:t> </a:t>
            </a:r>
          </a:p>
          <a:p>
            <a:pPr marL="0" indent="0" fontAlgn="base">
              <a:buNone/>
            </a:pPr>
            <a:r>
              <a:rPr lang="en-GB" dirty="0"/>
              <a:t> </a:t>
            </a:r>
          </a:p>
          <a:p>
            <a:pPr marL="0" indent="0" fontAlgn="base">
              <a:buNone/>
            </a:pPr>
            <a:r>
              <a:rPr lang="en-GB" i="1" dirty="0"/>
              <a:t>This is your choice (tick one):</a:t>
            </a:r>
            <a:r>
              <a:rPr lang="en-GB" dirty="0"/>
              <a:t> </a:t>
            </a:r>
          </a:p>
          <a:p>
            <a:pPr fontAlgn="base">
              <a:buFont typeface="Wingdings" pitchFamily="2" charset="2"/>
              <a:buChar char="q"/>
            </a:pPr>
            <a:r>
              <a:rPr lang="en-GB" i="1" dirty="0"/>
              <a:t>I accept the outcome and do not wish the union to challenge it</a:t>
            </a:r>
            <a:r>
              <a:rPr lang="en-GB" dirty="0"/>
              <a:t> </a:t>
            </a:r>
          </a:p>
          <a:p>
            <a:pPr fontAlgn="base">
              <a:buFont typeface="Wingdings" pitchFamily="2" charset="2"/>
              <a:buChar char="q"/>
            </a:pPr>
            <a:r>
              <a:rPr lang="en-GB" i="1" dirty="0"/>
              <a:t>I oppose the outcome and will take part in lawful industrial action up to and including strike action</a:t>
            </a:r>
            <a:r>
              <a:rPr lang="en-GB" dirty="0"/>
              <a:t> </a:t>
            </a:r>
          </a:p>
          <a:p>
            <a:endParaRPr lang="en-US" dirty="0"/>
          </a:p>
        </p:txBody>
      </p:sp>
    </p:spTree>
    <p:extLst>
      <p:ext uri="{BB962C8B-B14F-4D97-AF65-F5344CB8AC3E}">
        <p14:creationId xmlns:p14="http://schemas.microsoft.com/office/powerpoint/2010/main" val="549790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3C23B-7475-BC4F-A571-F7880FDEF578}"/>
              </a:ext>
            </a:extLst>
          </p:cNvPr>
          <p:cNvSpPr>
            <a:spLocks noGrp="1"/>
          </p:cNvSpPr>
          <p:nvPr>
            <p:ph type="title"/>
          </p:nvPr>
        </p:nvSpPr>
        <p:spPr>
          <a:xfrm>
            <a:off x="176719" y="209483"/>
            <a:ext cx="10515600" cy="1325563"/>
          </a:xfrm>
        </p:spPr>
        <p:txBody>
          <a:bodyPr/>
          <a:lstStyle/>
          <a:p>
            <a:r>
              <a:rPr lang="en-US"/>
              <a:t>Your vote: how to use it</a:t>
            </a:r>
          </a:p>
        </p:txBody>
      </p:sp>
      <p:sp>
        <p:nvSpPr>
          <p:cNvPr id="3" name="Content Placeholder 2">
            <a:extLst>
              <a:ext uri="{FF2B5EF4-FFF2-40B4-BE49-F238E27FC236}">
                <a16:creationId xmlns:a16="http://schemas.microsoft.com/office/drawing/2014/main" id="{9E191FBA-26EC-1F4D-B155-10F53053C021}"/>
              </a:ext>
            </a:extLst>
          </p:cNvPr>
          <p:cNvSpPr>
            <a:spLocks noGrp="1"/>
          </p:cNvSpPr>
          <p:nvPr>
            <p:ph idx="1"/>
          </p:nvPr>
        </p:nvSpPr>
        <p:spPr>
          <a:xfrm>
            <a:off x="441385" y="1811547"/>
            <a:ext cx="10515600" cy="4589703"/>
          </a:xfrm>
        </p:spPr>
        <p:txBody>
          <a:bodyPr vert="horz" lIns="91440" tIns="45720" rIns="91440" bIns="45720" rtlCol="0" anchor="t">
            <a:normAutofit fontScale="77500" lnSpcReduction="20000"/>
          </a:bodyPr>
          <a:lstStyle/>
          <a:p>
            <a:pPr fontAlgn="base">
              <a:lnSpc>
                <a:spcPct val="120000"/>
              </a:lnSpc>
              <a:buFont typeface="Wingdings" pitchFamily="2" charset="2"/>
              <a:buChar char="Ø"/>
            </a:pPr>
            <a:r>
              <a:rPr lang="en-GB" dirty="0"/>
              <a:t>You should receive an email with a secure voting link that means you can vote directly (check your junk mail!)</a:t>
            </a:r>
            <a:endParaRPr lang="en-US" dirty="0"/>
          </a:p>
          <a:p>
            <a:pPr marL="0" indent="0" algn="ctr" fontAlgn="base">
              <a:buNone/>
            </a:pPr>
            <a:r>
              <a:rPr lang="en-GB" b="1" i="1" dirty="0"/>
              <a:t>OR</a:t>
            </a:r>
          </a:p>
          <a:p>
            <a:pPr fontAlgn="base">
              <a:lnSpc>
                <a:spcPct val="120000"/>
              </a:lnSpc>
              <a:buFont typeface="Wingdings" pitchFamily="2" charset="2"/>
              <a:buChar char="Ø"/>
            </a:pPr>
            <a:r>
              <a:rPr lang="en-GB" dirty="0">
                <a:latin typeface="Arial"/>
                <a:cs typeface="Arial"/>
              </a:rPr>
              <a:t>Go to nhspay.org/wales – you will need to verify your membership number or NI number + dob and surname</a:t>
            </a:r>
          </a:p>
          <a:p>
            <a:pPr marL="0" indent="0" fontAlgn="base">
              <a:buNone/>
            </a:pPr>
            <a:endParaRPr lang="en-GB" dirty="0"/>
          </a:p>
          <a:p>
            <a:pPr lvl="1" fontAlgn="base">
              <a:lnSpc>
                <a:spcPct val="110000"/>
              </a:lnSpc>
            </a:pPr>
            <a:r>
              <a:rPr lang="en-GB" dirty="0">
                <a:latin typeface="Arial"/>
                <a:cs typeface="Arial"/>
              </a:rPr>
              <a:t>If your membership details aren’t up-to-date tell your branch or go to </a:t>
            </a:r>
            <a:r>
              <a:rPr lang="en-GB" dirty="0">
                <a:latin typeface="Arial"/>
                <a:cs typeface="Arial"/>
                <a:hlinkClick r:id="rId2"/>
              </a:rPr>
              <a:t>www.unison.org.uk/update-your-details</a:t>
            </a:r>
            <a:r>
              <a:rPr lang="en-GB" dirty="0">
                <a:latin typeface="Arial"/>
                <a:cs typeface="Arial"/>
              </a:rPr>
              <a:t> </a:t>
            </a:r>
          </a:p>
          <a:p>
            <a:pPr lvl="1">
              <a:lnSpc>
                <a:spcPct val="110000"/>
              </a:lnSpc>
            </a:pPr>
            <a:r>
              <a:rPr lang="en-GB" dirty="0">
                <a:latin typeface="Arial"/>
                <a:cs typeface="Arial"/>
              </a:rPr>
              <a:t>If you’ve just joined or recently updated your details you will be included in the ballot but may not receive communications straight away</a:t>
            </a:r>
          </a:p>
          <a:p>
            <a:pPr lvl="1">
              <a:lnSpc>
                <a:spcPct val="110000"/>
              </a:lnSpc>
            </a:pPr>
            <a:r>
              <a:rPr lang="en-GB" dirty="0">
                <a:latin typeface="Arial"/>
                <a:cs typeface="Arial"/>
              </a:rPr>
              <a:t>If anyone joins and has their membership processed before 8 September they can be included</a:t>
            </a:r>
          </a:p>
          <a:p>
            <a:pPr lvl="1">
              <a:lnSpc>
                <a:spcPct val="110000"/>
              </a:lnSpc>
            </a:pPr>
            <a:r>
              <a:rPr lang="en-GB" dirty="0"/>
              <a:t>The closing date for voting is 17 September</a:t>
            </a:r>
            <a:endParaRPr lang="en-US" dirty="0"/>
          </a:p>
        </p:txBody>
      </p:sp>
    </p:spTree>
    <p:extLst>
      <p:ext uri="{BB962C8B-B14F-4D97-AF65-F5344CB8AC3E}">
        <p14:creationId xmlns:p14="http://schemas.microsoft.com/office/powerpoint/2010/main" val="2802480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3C23B-7475-BC4F-A571-F7880FDEF578}"/>
              </a:ext>
            </a:extLst>
          </p:cNvPr>
          <p:cNvSpPr>
            <a:spLocks noGrp="1"/>
          </p:cNvSpPr>
          <p:nvPr>
            <p:ph type="title"/>
          </p:nvPr>
        </p:nvSpPr>
        <p:spPr>
          <a:xfrm>
            <a:off x="176719" y="209483"/>
            <a:ext cx="10515600" cy="1325563"/>
          </a:xfrm>
        </p:spPr>
        <p:txBody>
          <a:bodyPr/>
          <a:lstStyle/>
          <a:p>
            <a:r>
              <a:rPr lang="en-US"/>
              <a:t>Your vote: why it matters</a:t>
            </a:r>
          </a:p>
        </p:txBody>
      </p:sp>
      <p:sp>
        <p:nvSpPr>
          <p:cNvPr id="3" name="Content Placeholder 2">
            <a:extLst>
              <a:ext uri="{FF2B5EF4-FFF2-40B4-BE49-F238E27FC236}">
                <a16:creationId xmlns:a16="http://schemas.microsoft.com/office/drawing/2014/main" id="{9E191FBA-26EC-1F4D-B155-10F53053C021}"/>
              </a:ext>
            </a:extLst>
          </p:cNvPr>
          <p:cNvSpPr>
            <a:spLocks noGrp="1"/>
          </p:cNvSpPr>
          <p:nvPr>
            <p:ph idx="1"/>
          </p:nvPr>
        </p:nvSpPr>
        <p:spPr>
          <a:xfrm>
            <a:off x="441384" y="1863304"/>
            <a:ext cx="11187023" cy="5486400"/>
          </a:xfrm>
        </p:spPr>
        <p:txBody>
          <a:bodyPr vert="horz" lIns="91440" tIns="45720" rIns="91440" bIns="45720" rtlCol="0" anchor="t">
            <a:normAutofit fontScale="25000" lnSpcReduction="20000"/>
          </a:bodyPr>
          <a:lstStyle/>
          <a:p>
            <a:pPr fontAlgn="base">
              <a:lnSpc>
                <a:spcPct val="120000"/>
              </a:lnSpc>
            </a:pPr>
            <a:r>
              <a:rPr lang="en-GB" sz="7200" dirty="0"/>
              <a:t>UNISON members have led every stage of the One Team 2k pay campaign – shaping the claim for  £2,000, writing to MPs and MSs, signing open letters and spreading the word</a:t>
            </a:r>
          </a:p>
          <a:p>
            <a:pPr fontAlgn="base">
              <a:lnSpc>
                <a:spcPct val="120000"/>
              </a:lnSpc>
            </a:pPr>
            <a:r>
              <a:rPr lang="en-GB" sz="7200" b="1" dirty="0">
                <a:latin typeface="Arial"/>
                <a:cs typeface="Arial"/>
              </a:rPr>
              <a:t>Now you all have an important choice. You’re in UNISON, the largest trade union in the NHS. This is your union and you’ve got a powerful voice</a:t>
            </a:r>
            <a:r>
              <a:rPr lang="en-GB" sz="7200" dirty="0">
                <a:latin typeface="Arial"/>
                <a:cs typeface="Arial"/>
              </a:rPr>
              <a:t> </a:t>
            </a:r>
          </a:p>
          <a:p>
            <a:pPr>
              <a:lnSpc>
                <a:spcPct val="120000"/>
              </a:lnSpc>
            </a:pPr>
            <a:r>
              <a:rPr lang="en-GB" sz="7200" dirty="0"/>
              <a:t>We’ve seen before how industrial action, including strikes, can be the key to unlocking improvements but as a member of this union, the decision to move onto that kind of vote is in your hands </a:t>
            </a:r>
          </a:p>
          <a:p>
            <a:pPr>
              <a:lnSpc>
                <a:spcPct val="120000"/>
              </a:lnSpc>
            </a:pPr>
            <a:r>
              <a:rPr lang="en-GB" sz="7200" dirty="0">
                <a:latin typeface="Arial"/>
                <a:cs typeface="Arial"/>
              </a:rPr>
              <a:t>Strict laws mean that industrial action can only take place following a lawful postal ballot in which more than 50% of members take part </a:t>
            </a:r>
            <a:r>
              <a:rPr lang="en-GB" sz="7200" i="1" dirty="0">
                <a:latin typeface="Arial"/>
                <a:cs typeface="Arial"/>
              </a:rPr>
              <a:t>and</a:t>
            </a:r>
            <a:r>
              <a:rPr lang="en-GB" sz="7200" dirty="0">
                <a:latin typeface="Arial"/>
                <a:cs typeface="Arial"/>
              </a:rPr>
              <a:t> </a:t>
            </a:r>
            <a:r>
              <a:rPr lang="en-GB" sz="7200" i="1" dirty="0">
                <a:latin typeface="Arial"/>
                <a:cs typeface="Arial"/>
              </a:rPr>
              <a:t>(in ‘important public services’</a:t>
            </a:r>
            <a:r>
              <a:rPr lang="en-GB" sz="7200" dirty="0">
                <a:latin typeface="Arial"/>
                <a:cs typeface="Arial"/>
              </a:rPr>
              <a:t>) more than 40% of those voting are in favour of action</a:t>
            </a:r>
          </a:p>
          <a:p>
            <a:pPr>
              <a:lnSpc>
                <a:spcPct val="120000"/>
              </a:lnSpc>
            </a:pPr>
            <a:r>
              <a:rPr lang="en-GB" sz="7200" dirty="0">
                <a:latin typeface="Arial"/>
                <a:cs typeface="Arial"/>
              </a:rPr>
              <a:t>In this consultation we need an accurate test of how NHS staff in UNISON really feel. We can only clearly demonstrate what you want to do next if we hear from every part of the NHS – every role, every workplace, every pay band  </a:t>
            </a:r>
          </a:p>
          <a:p>
            <a:pPr>
              <a:lnSpc>
                <a:spcPct val="120000"/>
              </a:lnSpc>
            </a:pPr>
            <a:r>
              <a:rPr lang="en-GB" sz="7200" dirty="0">
                <a:latin typeface="Arial"/>
                <a:cs typeface="Arial"/>
              </a:rPr>
              <a:t>So whatever you choose, </a:t>
            </a:r>
            <a:r>
              <a:rPr lang="en-GB" sz="7200" i="1" dirty="0">
                <a:latin typeface="Arial"/>
                <a:cs typeface="Arial"/>
              </a:rPr>
              <a:t>using your vote is vital</a:t>
            </a:r>
            <a:r>
              <a:rPr lang="en-GB" sz="7200" dirty="0">
                <a:latin typeface="Arial"/>
                <a:cs typeface="Arial"/>
              </a:rPr>
              <a:t>. Please take part and encourage your colleagues to do so too  </a:t>
            </a:r>
          </a:p>
          <a:p>
            <a:endParaRPr lang="en-US" dirty="0"/>
          </a:p>
        </p:txBody>
      </p:sp>
    </p:spTree>
    <p:extLst>
      <p:ext uri="{BB962C8B-B14F-4D97-AF65-F5344CB8AC3E}">
        <p14:creationId xmlns:p14="http://schemas.microsoft.com/office/powerpoint/2010/main" val="4011223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1FCA2-3402-D340-A43C-4CBE899AF2D2}"/>
              </a:ext>
            </a:extLst>
          </p:cNvPr>
          <p:cNvSpPr>
            <a:spLocks noGrp="1"/>
          </p:cNvSpPr>
          <p:nvPr>
            <p:ph type="title"/>
          </p:nvPr>
        </p:nvSpPr>
        <p:spPr>
          <a:xfrm>
            <a:off x="493144" y="365125"/>
            <a:ext cx="10515600" cy="1325563"/>
          </a:xfrm>
        </p:spPr>
        <p:txBody>
          <a:bodyPr/>
          <a:lstStyle/>
          <a:p>
            <a:r>
              <a:rPr lang="en-US"/>
              <a:t>Want more info?</a:t>
            </a:r>
          </a:p>
        </p:txBody>
      </p:sp>
      <p:sp>
        <p:nvSpPr>
          <p:cNvPr id="3" name="Content Placeholder 2">
            <a:extLst>
              <a:ext uri="{FF2B5EF4-FFF2-40B4-BE49-F238E27FC236}">
                <a16:creationId xmlns:a16="http://schemas.microsoft.com/office/drawing/2014/main" id="{ACAFE7CB-591D-AB4B-9C17-A1DC07BD1256}"/>
              </a:ext>
            </a:extLst>
          </p:cNvPr>
          <p:cNvSpPr>
            <a:spLocks noGrp="1"/>
          </p:cNvSpPr>
          <p:nvPr>
            <p:ph idx="1"/>
          </p:nvPr>
        </p:nvSpPr>
        <p:spPr>
          <a:xfrm>
            <a:off x="572631" y="2496231"/>
            <a:ext cx="9086285" cy="3416150"/>
          </a:xfrm>
        </p:spPr>
        <p:txBody>
          <a:bodyPr>
            <a:normAutofit/>
          </a:bodyPr>
          <a:lstStyle/>
          <a:p>
            <a:r>
              <a:rPr lang="en-US" sz="3200" dirty="0"/>
              <a:t>Visit nhspay.org/wales and check out our FAQs</a:t>
            </a:r>
          </a:p>
          <a:p>
            <a:r>
              <a:rPr lang="en-US" sz="3200" dirty="0"/>
              <a:t>Talk to your UNISON branch </a:t>
            </a:r>
          </a:p>
          <a:p>
            <a:r>
              <a:rPr lang="en-US" sz="3200" dirty="0"/>
              <a:t>Call UNISON Direct on </a:t>
            </a:r>
            <a:r>
              <a:rPr lang="en-GB" sz="3200" dirty="0"/>
              <a:t>0800 0 857 857</a:t>
            </a:r>
          </a:p>
          <a:p>
            <a:r>
              <a:rPr lang="en-GB" sz="3200" dirty="0"/>
              <a:t>Follow us on social media @UNISONWales | </a:t>
            </a:r>
            <a:r>
              <a:rPr lang="en-US" sz="3200" dirty="0"/>
              <a:t>www.facebook.com/unisoncymruwales</a:t>
            </a:r>
          </a:p>
          <a:p>
            <a:endParaRPr lang="en-US" dirty="0"/>
          </a:p>
        </p:txBody>
      </p:sp>
      <p:pic>
        <p:nvPicPr>
          <p:cNvPr id="5" name="Picture 4">
            <a:extLst>
              <a:ext uri="{FF2B5EF4-FFF2-40B4-BE49-F238E27FC236}">
                <a16:creationId xmlns:a16="http://schemas.microsoft.com/office/drawing/2014/main" id="{78E0CD35-7D80-AE44-873D-77BA2E05A5A1}"/>
              </a:ext>
            </a:extLst>
          </p:cNvPr>
          <p:cNvPicPr>
            <a:picLocks noChangeAspect="1"/>
          </p:cNvPicPr>
          <p:nvPr/>
        </p:nvPicPr>
        <p:blipFill>
          <a:blip r:embed="rId2"/>
          <a:stretch>
            <a:fillRect/>
          </a:stretch>
        </p:blipFill>
        <p:spPr>
          <a:xfrm>
            <a:off x="10133469" y="3973286"/>
            <a:ext cx="1485900" cy="1231900"/>
          </a:xfrm>
          <a:prstGeom prst="rect">
            <a:avLst/>
          </a:prstGeom>
        </p:spPr>
      </p:pic>
    </p:spTree>
    <p:extLst>
      <p:ext uri="{BB962C8B-B14F-4D97-AF65-F5344CB8AC3E}">
        <p14:creationId xmlns:p14="http://schemas.microsoft.com/office/powerpoint/2010/main" val="3036337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E66D4-56B3-EC4A-BCD3-C86229123A4C}"/>
              </a:ext>
            </a:extLst>
          </p:cNvPr>
          <p:cNvSpPr>
            <a:spLocks noGrp="1"/>
          </p:cNvSpPr>
          <p:nvPr>
            <p:ph type="title"/>
          </p:nvPr>
        </p:nvSpPr>
        <p:spPr>
          <a:xfrm>
            <a:off x="268857" y="500062"/>
            <a:ext cx="10515600" cy="1325563"/>
          </a:xfrm>
        </p:spPr>
        <p:txBody>
          <a:bodyPr/>
          <a:lstStyle/>
          <a:p>
            <a:r>
              <a:rPr lang="en-US"/>
              <a:t>Want to help spread the word </a:t>
            </a:r>
            <a:br>
              <a:rPr lang="en-US"/>
            </a:br>
            <a:r>
              <a:rPr lang="en-US"/>
              <a:t>about the consultation?</a:t>
            </a:r>
          </a:p>
        </p:txBody>
      </p:sp>
      <p:sp>
        <p:nvSpPr>
          <p:cNvPr id="3" name="Content Placeholder 2">
            <a:extLst>
              <a:ext uri="{FF2B5EF4-FFF2-40B4-BE49-F238E27FC236}">
                <a16:creationId xmlns:a16="http://schemas.microsoft.com/office/drawing/2014/main" id="{F36999CD-D8C6-6A47-975B-03B8CE4C7EC1}"/>
              </a:ext>
            </a:extLst>
          </p:cNvPr>
          <p:cNvSpPr>
            <a:spLocks noGrp="1"/>
          </p:cNvSpPr>
          <p:nvPr>
            <p:ph idx="1"/>
          </p:nvPr>
        </p:nvSpPr>
        <p:spPr>
          <a:xfrm>
            <a:off x="268857" y="2291452"/>
            <a:ext cx="10515600" cy="4351338"/>
          </a:xfrm>
        </p:spPr>
        <p:txBody>
          <a:bodyPr vert="horz" lIns="91440" tIns="45720" rIns="91440" bIns="45720" rtlCol="0" anchor="t">
            <a:normAutofit/>
          </a:bodyPr>
          <a:lstStyle/>
          <a:p>
            <a:r>
              <a:rPr lang="en-US" dirty="0"/>
              <a:t>Talk to your branch about how you can get involved – we always need help putting up posters, handing out leaflets and recruiting new members </a:t>
            </a:r>
          </a:p>
          <a:p>
            <a:r>
              <a:rPr lang="en-US" dirty="0">
                <a:latin typeface="Arial"/>
                <a:cs typeface="Arial"/>
              </a:rPr>
              <a:t>Check out our latest resources for activists at www.cymru-wales.unison.org.uk/campaigns/nhs-pay-oneteam2k/ </a:t>
            </a:r>
          </a:p>
          <a:p>
            <a:r>
              <a:rPr lang="en-US" dirty="0">
                <a:latin typeface="Arial"/>
                <a:cs typeface="Arial"/>
              </a:rPr>
              <a:t>Get social – we have graphics for you to use and share on social media: </a:t>
            </a:r>
            <a:r>
              <a:rPr lang="en-US" b="1" dirty="0">
                <a:latin typeface="Arial"/>
                <a:cs typeface="Arial"/>
                <a:hlinkClick r:id="rId2"/>
              </a:rPr>
              <a:t>click here</a:t>
            </a:r>
            <a:endParaRPr lang="en-US" b="1" dirty="0"/>
          </a:p>
        </p:txBody>
      </p:sp>
    </p:spTree>
    <p:extLst>
      <p:ext uri="{BB962C8B-B14F-4D97-AF65-F5344CB8AC3E}">
        <p14:creationId xmlns:p14="http://schemas.microsoft.com/office/powerpoint/2010/main" val="3735115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EAEA9-FAC8-8C45-BBA6-176324668702}"/>
              </a:ext>
            </a:extLst>
          </p:cNvPr>
          <p:cNvSpPr>
            <a:spLocks noGrp="1"/>
          </p:cNvSpPr>
          <p:nvPr>
            <p:ph type="title"/>
          </p:nvPr>
        </p:nvSpPr>
        <p:spPr/>
        <p:txBody>
          <a:bodyPr/>
          <a:lstStyle/>
          <a:p>
            <a:r>
              <a:rPr lang="en-US"/>
              <a:t>What happens next?</a:t>
            </a:r>
          </a:p>
        </p:txBody>
      </p:sp>
      <p:sp>
        <p:nvSpPr>
          <p:cNvPr id="3" name="Content Placeholder 2">
            <a:extLst>
              <a:ext uri="{FF2B5EF4-FFF2-40B4-BE49-F238E27FC236}">
                <a16:creationId xmlns:a16="http://schemas.microsoft.com/office/drawing/2014/main" id="{625BDAD4-3409-5D4D-9FF5-0750A7874BDA}"/>
              </a:ext>
            </a:extLst>
          </p:cNvPr>
          <p:cNvSpPr>
            <a:spLocks noGrp="1"/>
          </p:cNvSpPr>
          <p:nvPr>
            <p:ph idx="1"/>
          </p:nvPr>
        </p:nvSpPr>
        <p:spPr/>
        <p:txBody>
          <a:bodyPr/>
          <a:lstStyle/>
          <a:p>
            <a:pPr marL="0" indent="0">
              <a:buNone/>
            </a:pPr>
            <a:r>
              <a:rPr lang="en-US" dirty="0"/>
              <a:t>When the consultation closes Cymru/Wales UNISON’s lead committee of elected NHS workers (the ‘Regional Health Committee’) will: </a:t>
            </a:r>
          </a:p>
          <a:p>
            <a:r>
              <a:rPr lang="en-US" dirty="0"/>
              <a:t>Meet and consider the results</a:t>
            </a:r>
          </a:p>
          <a:p>
            <a:r>
              <a:rPr lang="en-US" dirty="0"/>
              <a:t>Make decisions on next steps – based on what the majority of members have told us; and on how many members have taken part </a:t>
            </a:r>
          </a:p>
          <a:p>
            <a:r>
              <a:rPr lang="en-US" dirty="0"/>
              <a:t>Update branches and members</a:t>
            </a:r>
          </a:p>
        </p:txBody>
      </p:sp>
    </p:spTree>
    <p:extLst>
      <p:ext uri="{BB962C8B-B14F-4D97-AF65-F5344CB8AC3E}">
        <p14:creationId xmlns:p14="http://schemas.microsoft.com/office/powerpoint/2010/main" val="1008506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139-1664-F040-B7C0-9A0B76912F19}"/>
              </a:ext>
            </a:extLst>
          </p:cNvPr>
          <p:cNvSpPr>
            <a:spLocks noGrp="1"/>
          </p:cNvSpPr>
          <p:nvPr>
            <p:ph type="title"/>
          </p:nvPr>
        </p:nvSpPr>
        <p:spPr>
          <a:xfrm>
            <a:off x="779833" y="1580697"/>
            <a:ext cx="10632333" cy="1325563"/>
          </a:xfrm>
        </p:spPr>
        <p:txBody>
          <a:bodyPr>
            <a:normAutofit fontScale="90000"/>
          </a:bodyPr>
          <a:lstStyle/>
          <a:p>
            <a:r>
              <a:rPr lang="en-US" dirty="0"/>
              <a:t>3%. That’s what the government has decided NHS staff in Cymru/Wales deserve</a:t>
            </a:r>
          </a:p>
        </p:txBody>
      </p:sp>
      <p:sp>
        <p:nvSpPr>
          <p:cNvPr id="3" name="Content Placeholder 2">
            <a:extLst>
              <a:ext uri="{FF2B5EF4-FFF2-40B4-BE49-F238E27FC236}">
                <a16:creationId xmlns:a16="http://schemas.microsoft.com/office/drawing/2014/main" id="{347B8D84-0B54-D441-990F-732A1B452A13}"/>
              </a:ext>
            </a:extLst>
          </p:cNvPr>
          <p:cNvSpPr>
            <a:spLocks noGrp="1"/>
          </p:cNvSpPr>
          <p:nvPr>
            <p:ph idx="1"/>
          </p:nvPr>
        </p:nvSpPr>
        <p:spPr>
          <a:xfrm>
            <a:off x="857655" y="3151187"/>
            <a:ext cx="10753500" cy="3318623"/>
          </a:xfrm>
        </p:spPr>
        <p:txBody>
          <a:bodyPr vert="horz" lIns="91440" tIns="45720" rIns="91440" bIns="45720" rtlCol="0" anchor="t">
            <a:normAutofit/>
          </a:bodyPr>
          <a:lstStyle/>
          <a:p>
            <a:r>
              <a:rPr lang="en-GB" dirty="0"/>
              <a:t>UNISON’s next move on NHS pay is in the hands of our members</a:t>
            </a:r>
          </a:p>
          <a:p>
            <a:r>
              <a:rPr lang="en-GB" dirty="0"/>
              <a:t>We’re consulting until 17 September</a:t>
            </a:r>
          </a:p>
          <a:p>
            <a:r>
              <a:rPr lang="en-GB" dirty="0"/>
              <a:t>You’ve got a powerful voice in UNISON, the largest trade union in the NHS </a:t>
            </a:r>
          </a:p>
          <a:p>
            <a:r>
              <a:rPr lang="en-GB" dirty="0">
                <a:latin typeface="Arial"/>
                <a:cs typeface="Arial"/>
              </a:rPr>
              <a:t>This presentation will take you through the background to the pay award in Cymru/Wales and the details of our consultation</a:t>
            </a:r>
          </a:p>
          <a:p>
            <a:endParaRPr lang="en-GB" dirty="0"/>
          </a:p>
          <a:p>
            <a:endParaRPr lang="en-US" dirty="0"/>
          </a:p>
        </p:txBody>
      </p:sp>
    </p:spTree>
    <p:extLst>
      <p:ext uri="{BB962C8B-B14F-4D97-AF65-F5344CB8AC3E}">
        <p14:creationId xmlns:p14="http://schemas.microsoft.com/office/powerpoint/2010/main" val="2673786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CAD2D-33E6-1747-9194-C6BED2B23947}"/>
              </a:ext>
            </a:extLst>
          </p:cNvPr>
          <p:cNvSpPr>
            <a:spLocks noGrp="1"/>
          </p:cNvSpPr>
          <p:nvPr>
            <p:ph type="title"/>
          </p:nvPr>
        </p:nvSpPr>
        <p:spPr/>
        <p:txBody>
          <a:bodyPr/>
          <a:lstStyle/>
          <a:p>
            <a:r>
              <a:rPr lang="en-US"/>
              <a:t>Thank you for listening…</a:t>
            </a:r>
          </a:p>
        </p:txBody>
      </p:sp>
      <p:sp>
        <p:nvSpPr>
          <p:cNvPr id="3" name="Content Placeholder 2">
            <a:extLst>
              <a:ext uri="{FF2B5EF4-FFF2-40B4-BE49-F238E27FC236}">
                <a16:creationId xmlns:a16="http://schemas.microsoft.com/office/drawing/2014/main" id="{DDF3BF2C-4E49-AE40-8F1A-052CA44D13AB}"/>
              </a:ext>
            </a:extLst>
          </p:cNvPr>
          <p:cNvSpPr>
            <a:spLocks noGrp="1"/>
          </p:cNvSpPr>
          <p:nvPr>
            <p:ph idx="1"/>
          </p:nvPr>
        </p:nvSpPr>
        <p:spPr/>
        <p:txBody>
          <a:bodyPr>
            <a:normAutofit/>
          </a:bodyPr>
          <a:lstStyle/>
          <a:p>
            <a:pPr marL="0" indent="0">
              <a:buNone/>
            </a:pPr>
            <a:r>
              <a:rPr lang="en-US" sz="4000" dirty="0"/>
              <a:t>Now any questions?</a:t>
            </a:r>
          </a:p>
          <a:p>
            <a:pPr marL="0" indent="0">
              <a:buNone/>
            </a:pPr>
            <a:endParaRPr lang="en-US" sz="4000" dirty="0"/>
          </a:p>
          <a:p>
            <a:pPr marL="0" indent="0">
              <a:buNone/>
            </a:pPr>
            <a:r>
              <a:rPr lang="en-US" sz="4000" dirty="0"/>
              <a:t>And don’t forget to vote!!!</a:t>
            </a:r>
          </a:p>
          <a:p>
            <a:pPr marL="0" indent="0">
              <a:buNone/>
            </a:pPr>
            <a:endParaRPr lang="en-US" sz="4000" dirty="0"/>
          </a:p>
          <a:p>
            <a:pPr marL="0" indent="0" algn="ctr">
              <a:buNone/>
            </a:pPr>
            <a:r>
              <a:rPr lang="en-US" sz="4000" b="1" dirty="0"/>
              <a:t>nhspay.org/wales</a:t>
            </a:r>
          </a:p>
        </p:txBody>
      </p:sp>
    </p:spTree>
    <p:extLst>
      <p:ext uri="{BB962C8B-B14F-4D97-AF65-F5344CB8AC3E}">
        <p14:creationId xmlns:p14="http://schemas.microsoft.com/office/powerpoint/2010/main" val="3799147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5F16D-AD5B-4B82-A1B0-F03DE73D3CD4}"/>
              </a:ext>
            </a:extLst>
          </p:cNvPr>
          <p:cNvSpPr>
            <a:spLocks noGrp="1"/>
          </p:cNvSpPr>
          <p:nvPr>
            <p:ph type="title"/>
          </p:nvPr>
        </p:nvSpPr>
        <p:spPr>
          <a:xfrm>
            <a:off x="838200" y="1725748"/>
            <a:ext cx="10515600" cy="1325563"/>
          </a:xfrm>
        </p:spPr>
        <p:txBody>
          <a:bodyPr/>
          <a:lstStyle/>
          <a:p>
            <a:r>
              <a:rPr lang="en-GB" dirty="0"/>
              <a:t>NHS pay in Cymru/Wales </a:t>
            </a:r>
            <a:br>
              <a:rPr lang="en-GB" dirty="0"/>
            </a:br>
            <a:r>
              <a:rPr lang="en-GB" dirty="0"/>
              <a:t>is devolved but…</a:t>
            </a:r>
          </a:p>
        </p:txBody>
      </p:sp>
      <p:sp>
        <p:nvSpPr>
          <p:cNvPr id="3" name="Content Placeholder 2">
            <a:extLst>
              <a:ext uri="{FF2B5EF4-FFF2-40B4-BE49-F238E27FC236}">
                <a16:creationId xmlns:a16="http://schemas.microsoft.com/office/drawing/2014/main" id="{B2EB0AD5-2471-403A-A22C-1760CC95D52E}"/>
              </a:ext>
            </a:extLst>
          </p:cNvPr>
          <p:cNvSpPr>
            <a:spLocks noGrp="1"/>
          </p:cNvSpPr>
          <p:nvPr>
            <p:ph idx="1"/>
          </p:nvPr>
        </p:nvSpPr>
        <p:spPr>
          <a:xfrm>
            <a:off x="838200" y="3051311"/>
            <a:ext cx="10515600" cy="2454545"/>
          </a:xfrm>
        </p:spPr>
        <p:txBody>
          <a:bodyPr/>
          <a:lstStyle/>
          <a:p>
            <a:pPr marL="0" indent="0">
              <a:buNone/>
            </a:pPr>
            <a:endParaRPr lang="en-GB" dirty="0"/>
          </a:p>
          <a:p>
            <a:pPr marL="0" indent="0">
              <a:buNone/>
            </a:pPr>
            <a:r>
              <a:rPr lang="en-GB" dirty="0"/>
              <a:t>… the Westminster government’s decisions influence the funding available for NHS pay in Cymru/Wales through the Barnett formula</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535253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972A2-888D-42C1-920E-10B586B6DED9}"/>
              </a:ext>
            </a:extLst>
          </p:cNvPr>
          <p:cNvSpPr>
            <a:spLocks noGrp="1"/>
          </p:cNvSpPr>
          <p:nvPr>
            <p:ph type="title"/>
          </p:nvPr>
        </p:nvSpPr>
        <p:spPr>
          <a:xfrm>
            <a:off x="7706268" y="1383323"/>
            <a:ext cx="4485732" cy="4794567"/>
          </a:xfrm>
        </p:spPr>
        <p:txBody>
          <a:bodyPr vert="horz" lIns="91440" tIns="45720" rIns="91440" bIns="45720" rtlCol="0" anchor="ctr">
            <a:normAutofit/>
          </a:bodyPr>
          <a:lstStyle/>
          <a:p>
            <a:r>
              <a:rPr lang="en-US" sz="7200" b="1" dirty="0">
                <a:solidFill>
                  <a:srgbClr val="45969B"/>
                </a:solidFill>
                <a:latin typeface="Arial"/>
                <a:cs typeface="Arial"/>
              </a:rPr>
              <a:t>How it started…</a:t>
            </a:r>
          </a:p>
        </p:txBody>
      </p:sp>
      <p:pic>
        <p:nvPicPr>
          <p:cNvPr id="4" name="Picture 4" descr="A picture containing sidewalk, suit, gate&#10;&#10;Description automatically generated">
            <a:extLst>
              <a:ext uri="{FF2B5EF4-FFF2-40B4-BE49-F238E27FC236}">
                <a16:creationId xmlns:a16="http://schemas.microsoft.com/office/drawing/2014/main" id="{185DE70A-57A0-408E-AEBA-A41A692C4904}"/>
              </a:ext>
            </a:extLst>
          </p:cNvPr>
          <p:cNvPicPr>
            <a:picLocks noChangeAspect="1"/>
          </p:cNvPicPr>
          <p:nvPr/>
        </p:nvPicPr>
        <p:blipFill rotWithShape="1">
          <a:blip r:embed="rId2"/>
          <a:srcRect l="16574"/>
          <a:stretch/>
        </p:blipFill>
        <p:spPr>
          <a:xfrm>
            <a:off x="1034717" y="1383323"/>
            <a:ext cx="2676468" cy="1796586"/>
          </a:xfrm>
          <a:prstGeom prst="rect">
            <a:avLst/>
          </a:prstGeom>
          <a:effectLst/>
        </p:spPr>
      </p:pic>
      <p:pic>
        <p:nvPicPr>
          <p:cNvPr id="15" name="Picture 14">
            <a:extLst>
              <a:ext uri="{FF2B5EF4-FFF2-40B4-BE49-F238E27FC236}">
                <a16:creationId xmlns:a16="http://schemas.microsoft.com/office/drawing/2014/main" id="{AA9BD3D9-E4A7-1347-9284-6E7EF2785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0803" y="1155549"/>
            <a:ext cx="2855846" cy="1599274"/>
          </a:xfrm>
          <a:prstGeom prst="rect">
            <a:avLst/>
          </a:prstGeom>
        </p:spPr>
      </p:pic>
      <p:pic>
        <p:nvPicPr>
          <p:cNvPr id="17" name="Picture 16">
            <a:extLst>
              <a:ext uri="{FF2B5EF4-FFF2-40B4-BE49-F238E27FC236}">
                <a16:creationId xmlns:a16="http://schemas.microsoft.com/office/drawing/2014/main" id="{8689CB6E-6309-5447-AFC5-4B2FC1FA18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0050" y="2959175"/>
            <a:ext cx="2563871" cy="1435768"/>
          </a:xfrm>
          <a:prstGeom prst="rect">
            <a:avLst/>
          </a:prstGeom>
        </p:spPr>
      </p:pic>
      <p:pic>
        <p:nvPicPr>
          <p:cNvPr id="19" name="Picture 18">
            <a:extLst>
              <a:ext uri="{FF2B5EF4-FFF2-40B4-BE49-F238E27FC236}">
                <a16:creationId xmlns:a16="http://schemas.microsoft.com/office/drawing/2014/main" id="{D654AD15-A2CC-2148-8402-1B5285C05A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3296" y="3677059"/>
            <a:ext cx="2574408" cy="1544645"/>
          </a:xfrm>
          <a:prstGeom prst="rect">
            <a:avLst/>
          </a:prstGeom>
        </p:spPr>
      </p:pic>
      <p:pic>
        <p:nvPicPr>
          <p:cNvPr id="21" name="Picture 20">
            <a:extLst>
              <a:ext uri="{FF2B5EF4-FFF2-40B4-BE49-F238E27FC236}">
                <a16:creationId xmlns:a16="http://schemas.microsoft.com/office/drawing/2014/main" id="{22F470B7-3464-D94A-816D-BB6DFCD168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4341" y="4803647"/>
            <a:ext cx="2308769" cy="1704937"/>
          </a:xfrm>
          <a:prstGeom prst="rect">
            <a:avLst/>
          </a:prstGeom>
        </p:spPr>
      </p:pic>
      <p:pic>
        <p:nvPicPr>
          <p:cNvPr id="5" name="Picture 4">
            <a:extLst>
              <a:ext uri="{FF2B5EF4-FFF2-40B4-BE49-F238E27FC236}">
                <a16:creationId xmlns:a16="http://schemas.microsoft.com/office/drawing/2014/main" id="{10CA2656-286F-7E48-9636-B5A48476C145}"/>
              </a:ext>
            </a:extLst>
          </p:cNvPr>
          <p:cNvPicPr>
            <a:picLocks noChangeAspect="1"/>
          </p:cNvPicPr>
          <p:nvPr/>
        </p:nvPicPr>
        <p:blipFill>
          <a:blip r:embed="rId7"/>
          <a:stretch>
            <a:fillRect/>
          </a:stretch>
        </p:blipFill>
        <p:spPr>
          <a:xfrm>
            <a:off x="1275262" y="5441784"/>
            <a:ext cx="1905000" cy="1066800"/>
          </a:xfrm>
          <a:prstGeom prst="rect">
            <a:avLst/>
          </a:prstGeom>
        </p:spPr>
      </p:pic>
      <p:sp>
        <p:nvSpPr>
          <p:cNvPr id="3" name="TextBox 2">
            <a:extLst>
              <a:ext uri="{FF2B5EF4-FFF2-40B4-BE49-F238E27FC236}">
                <a16:creationId xmlns:a16="http://schemas.microsoft.com/office/drawing/2014/main" id="{9A64FA38-EA59-48CA-947F-E24C73C5DDA2}"/>
              </a:ext>
            </a:extLst>
          </p:cNvPr>
          <p:cNvSpPr txBox="1"/>
          <p:nvPr/>
        </p:nvSpPr>
        <p:spPr>
          <a:xfrm>
            <a:off x="562382" y="386108"/>
            <a:ext cx="7070643" cy="769441"/>
          </a:xfrm>
          <a:prstGeom prst="rect">
            <a:avLst/>
          </a:prstGeom>
          <a:noFill/>
        </p:spPr>
        <p:txBody>
          <a:bodyPr wrap="square" rtlCol="0">
            <a:spAutoFit/>
          </a:bodyPr>
          <a:lstStyle/>
          <a:p>
            <a:r>
              <a:rPr lang="en-GB" sz="4400" b="1" dirty="0">
                <a:solidFill>
                  <a:srgbClr val="43165E"/>
                </a:solidFill>
                <a:latin typeface="Arial" panose="020B0604020202020204" pitchFamily="34" charset="0"/>
                <a:cs typeface="Arial" panose="020B0604020202020204" pitchFamily="34" charset="0"/>
              </a:rPr>
              <a:t>Westminster government</a:t>
            </a:r>
          </a:p>
        </p:txBody>
      </p:sp>
    </p:spTree>
    <p:extLst>
      <p:ext uri="{BB962C8B-B14F-4D97-AF65-F5344CB8AC3E}">
        <p14:creationId xmlns:p14="http://schemas.microsoft.com/office/powerpoint/2010/main" val="2270986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972A2-888D-42C1-920E-10B586B6DED9}"/>
              </a:ext>
            </a:extLst>
          </p:cNvPr>
          <p:cNvSpPr>
            <a:spLocks noGrp="1"/>
          </p:cNvSpPr>
          <p:nvPr>
            <p:ph type="title"/>
          </p:nvPr>
        </p:nvSpPr>
        <p:spPr>
          <a:xfrm>
            <a:off x="3940982" y="430143"/>
            <a:ext cx="3587398" cy="4794567"/>
          </a:xfrm>
        </p:spPr>
        <p:txBody>
          <a:bodyPr vert="horz" lIns="91440" tIns="45720" rIns="91440" bIns="45720" rtlCol="0" anchor="ctr">
            <a:normAutofit/>
          </a:bodyPr>
          <a:lstStyle/>
          <a:p>
            <a:r>
              <a:rPr lang="en-US" sz="7200" b="1" dirty="0">
                <a:solidFill>
                  <a:srgbClr val="45969B"/>
                </a:solidFill>
                <a:latin typeface="Arial"/>
                <a:cs typeface="Arial"/>
              </a:rPr>
              <a:t>How it ended</a:t>
            </a:r>
          </a:p>
        </p:txBody>
      </p:sp>
      <p:pic>
        <p:nvPicPr>
          <p:cNvPr id="3" name="Picture 2">
            <a:extLst>
              <a:ext uri="{FF2B5EF4-FFF2-40B4-BE49-F238E27FC236}">
                <a16:creationId xmlns:a16="http://schemas.microsoft.com/office/drawing/2014/main" id="{EA51CAFA-742A-F349-902F-F4FAF8EDE9E0}"/>
              </a:ext>
            </a:extLst>
          </p:cNvPr>
          <p:cNvPicPr>
            <a:picLocks noChangeAspect="1"/>
          </p:cNvPicPr>
          <p:nvPr/>
        </p:nvPicPr>
        <p:blipFill>
          <a:blip r:embed="rId2"/>
          <a:stretch>
            <a:fillRect/>
          </a:stretch>
        </p:blipFill>
        <p:spPr>
          <a:xfrm>
            <a:off x="3118483" y="4488369"/>
            <a:ext cx="3754135" cy="2369631"/>
          </a:xfrm>
          <a:prstGeom prst="rect">
            <a:avLst/>
          </a:prstGeom>
        </p:spPr>
      </p:pic>
      <p:pic>
        <p:nvPicPr>
          <p:cNvPr id="11" name="Picture 10">
            <a:extLst>
              <a:ext uri="{FF2B5EF4-FFF2-40B4-BE49-F238E27FC236}">
                <a16:creationId xmlns:a16="http://schemas.microsoft.com/office/drawing/2014/main" id="{4B669AA7-9C9A-6E45-A524-B9B020A3AF0A}"/>
              </a:ext>
            </a:extLst>
          </p:cNvPr>
          <p:cNvPicPr>
            <a:picLocks noChangeAspect="1"/>
          </p:cNvPicPr>
          <p:nvPr/>
        </p:nvPicPr>
        <p:blipFill>
          <a:blip r:embed="rId3"/>
          <a:stretch>
            <a:fillRect/>
          </a:stretch>
        </p:blipFill>
        <p:spPr>
          <a:xfrm>
            <a:off x="7371578" y="5224710"/>
            <a:ext cx="4253095" cy="1203146"/>
          </a:xfrm>
          <a:prstGeom prst="rect">
            <a:avLst/>
          </a:prstGeom>
        </p:spPr>
      </p:pic>
      <p:sp>
        <p:nvSpPr>
          <p:cNvPr id="9" name="TextBox 8">
            <a:extLst>
              <a:ext uri="{FF2B5EF4-FFF2-40B4-BE49-F238E27FC236}">
                <a16:creationId xmlns:a16="http://schemas.microsoft.com/office/drawing/2014/main" id="{52392840-0A26-4870-A0C8-B3F72EDC563A}"/>
              </a:ext>
            </a:extLst>
          </p:cNvPr>
          <p:cNvSpPr txBox="1"/>
          <p:nvPr/>
        </p:nvSpPr>
        <p:spPr>
          <a:xfrm>
            <a:off x="562382" y="386108"/>
            <a:ext cx="7070643" cy="769441"/>
          </a:xfrm>
          <a:prstGeom prst="rect">
            <a:avLst/>
          </a:prstGeom>
          <a:noFill/>
        </p:spPr>
        <p:txBody>
          <a:bodyPr wrap="square" rtlCol="0">
            <a:spAutoFit/>
          </a:bodyPr>
          <a:lstStyle/>
          <a:p>
            <a:r>
              <a:rPr lang="en-GB" sz="4400" b="1" dirty="0">
                <a:solidFill>
                  <a:srgbClr val="43165E"/>
                </a:solidFill>
                <a:latin typeface="Arial" panose="020B0604020202020204" pitchFamily="34" charset="0"/>
                <a:cs typeface="Arial" panose="020B0604020202020204" pitchFamily="34" charset="0"/>
              </a:rPr>
              <a:t>Westminster government</a:t>
            </a:r>
          </a:p>
        </p:txBody>
      </p:sp>
      <p:pic>
        <p:nvPicPr>
          <p:cNvPr id="1026" name="Picture 2" descr="NHS Pay Review Body Thirty-Fourth Report 2021 - GOV.UK">
            <a:extLst>
              <a:ext uri="{FF2B5EF4-FFF2-40B4-BE49-F238E27FC236}">
                <a16:creationId xmlns:a16="http://schemas.microsoft.com/office/drawing/2014/main" id="{87ABC3BA-0E19-4A93-AF84-795264329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675" y="1378968"/>
            <a:ext cx="2480808" cy="330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936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5145-5051-4C0A-A8E5-BBAA659D851B}"/>
              </a:ext>
            </a:extLst>
          </p:cNvPr>
          <p:cNvSpPr>
            <a:spLocks noGrp="1"/>
          </p:cNvSpPr>
          <p:nvPr>
            <p:ph type="title"/>
          </p:nvPr>
        </p:nvSpPr>
        <p:spPr/>
        <p:txBody>
          <a:bodyPr/>
          <a:lstStyle/>
          <a:p>
            <a:r>
              <a:rPr lang="en-GB"/>
              <a:t>Welsh government</a:t>
            </a:r>
            <a:endParaRPr lang="en-GB" dirty="0"/>
          </a:p>
        </p:txBody>
      </p:sp>
      <p:pic>
        <p:nvPicPr>
          <p:cNvPr id="2050" name="Picture 2" descr="Eluned Morgan MS: Minister for Health and Social Services | GOV.WALES">
            <a:extLst>
              <a:ext uri="{FF2B5EF4-FFF2-40B4-BE49-F238E27FC236}">
                <a16:creationId xmlns:a16="http://schemas.microsoft.com/office/drawing/2014/main" id="{8B8AF914-9F21-4D75-A175-40CB708F4F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3963" y="1807521"/>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D0FCB8-7FA1-4080-BE22-8F5A653340AD}"/>
              </a:ext>
            </a:extLst>
          </p:cNvPr>
          <p:cNvPicPr>
            <a:picLocks noChangeAspect="1"/>
          </p:cNvPicPr>
          <p:nvPr/>
        </p:nvPicPr>
        <p:blipFill>
          <a:blip r:embed="rId3"/>
          <a:stretch>
            <a:fillRect/>
          </a:stretch>
        </p:blipFill>
        <p:spPr>
          <a:xfrm>
            <a:off x="302569" y="3980673"/>
            <a:ext cx="3754135" cy="2369631"/>
          </a:xfrm>
          <a:prstGeom prst="rect">
            <a:avLst/>
          </a:prstGeom>
        </p:spPr>
      </p:pic>
      <p:pic>
        <p:nvPicPr>
          <p:cNvPr id="7" name="Picture 6">
            <a:extLst>
              <a:ext uri="{FF2B5EF4-FFF2-40B4-BE49-F238E27FC236}">
                <a16:creationId xmlns:a16="http://schemas.microsoft.com/office/drawing/2014/main" id="{64E96D95-01EC-4618-B91A-3380DBE004EF}"/>
              </a:ext>
            </a:extLst>
          </p:cNvPr>
          <p:cNvPicPr>
            <a:picLocks noChangeAspect="1"/>
          </p:cNvPicPr>
          <p:nvPr/>
        </p:nvPicPr>
        <p:blipFill>
          <a:blip r:embed="rId4"/>
          <a:stretch>
            <a:fillRect/>
          </a:stretch>
        </p:blipFill>
        <p:spPr>
          <a:xfrm>
            <a:off x="6355712" y="2044553"/>
            <a:ext cx="5265904" cy="4660628"/>
          </a:xfrm>
          <a:prstGeom prst="rect">
            <a:avLst/>
          </a:prstGeom>
        </p:spPr>
      </p:pic>
      <p:sp>
        <p:nvSpPr>
          <p:cNvPr id="8" name="TextBox 7">
            <a:extLst>
              <a:ext uri="{FF2B5EF4-FFF2-40B4-BE49-F238E27FC236}">
                <a16:creationId xmlns:a16="http://schemas.microsoft.com/office/drawing/2014/main" id="{9A795306-C43E-4E91-9785-7D89DEF87935}"/>
              </a:ext>
            </a:extLst>
          </p:cNvPr>
          <p:cNvSpPr txBox="1"/>
          <p:nvPr/>
        </p:nvSpPr>
        <p:spPr>
          <a:xfrm>
            <a:off x="4202349" y="4374867"/>
            <a:ext cx="1498060" cy="923330"/>
          </a:xfrm>
          <a:prstGeom prst="rect">
            <a:avLst/>
          </a:prstGeom>
          <a:noFill/>
        </p:spPr>
        <p:txBody>
          <a:bodyPr wrap="square" rtlCol="0">
            <a:spAutoFit/>
          </a:bodyPr>
          <a:lstStyle/>
          <a:p>
            <a:r>
              <a:rPr lang="en-GB" b="1" dirty="0">
                <a:solidFill>
                  <a:srgbClr val="43165E"/>
                </a:solidFill>
                <a:latin typeface="Arial" panose="020B0604020202020204" pitchFamily="34" charset="0"/>
                <a:cs typeface="Arial" panose="020B0604020202020204" pitchFamily="34" charset="0"/>
              </a:rPr>
              <a:t>Except for lowest pay point</a:t>
            </a:r>
          </a:p>
        </p:txBody>
      </p:sp>
      <p:sp>
        <p:nvSpPr>
          <p:cNvPr id="9" name="Arrow: Right 8">
            <a:extLst>
              <a:ext uri="{FF2B5EF4-FFF2-40B4-BE49-F238E27FC236}">
                <a16:creationId xmlns:a16="http://schemas.microsoft.com/office/drawing/2014/main" id="{EA0E8D0C-91F4-4D0B-9728-22579B2FCDAD}"/>
              </a:ext>
            </a:extLst>
          </p:cNvPr>
          <p:cNvSpPr/>
          <p:nvPr/>
        </p:nvSpPr>
        <p:spPr>
          <a:xfrm>
            <a:off x="5700409" y="4644572"/>
            <a:ext cx="51441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4A10A3C2-A692-4D24-840C-6E3A8F0BEF1F}"/>
              </a:ext>
            </a:extLst>
          </p:cNvPr>
          <p:cNvSpPr txBox="1">
            <a:spLocks/>
          </p:cNvSpPr>
          <p:nvPr/>
        </p:nvSpPr>
        <p:spPr>
          <a:xfrm>
            <a:off x="3412509" y="422878"/>
            <a:ext cx="3587398" cy="47945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43165E"/>
                </a:solidFill>
                <a:latin typeface="Arial" panose="020B0604020202020204" pitchFamily="34" charset="0"/>
                <a:ea typeface="+mj-ea"/>
                <a:cs typeface="Arial" panose="020B0604020202020204" pitchFamily="34" charset="0"/>
              </a:defRPr>
            </a:lvl1pPr>
          </a:lstStyle>
          <a:p>
            <a:r>
              <a:rPr lang="en-US" sz="6000" dirty="0">
                <a:solidFill>
                  <a:srgbClr val="45969B"/>
                </a:solidFill>
                <a:latin typeface="Arial"/>
                <a:cs typeface="Arial"/>
              </a:rPr>
              <a:t>How it ended</a:t>
            </a:r>
          </a:p>
        </p:txBody>
      </p:sp>
    </p:spTree>
    <p:extLst>
      <p:ext uri="{BB962C8B-B14F-4D97-AF65-F5344CB8AC3E}">
        <p14:creationId xmlns:p14="http://schemas.microsoft.com/office/powerpoint/2010/main" val="360138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C8F0A5-C31A-6F4B-8AF5-B1224F7DC069}"/>
              </a:ext>
            </a:extLst>
          </p:cNvPr>
          <p:cNvPicPr>
            <a:picLocks noChangeAspect="1"/>
          </p:cNvPicPr>
          <p:nvPr/>
        </p:nvPicPr>
        <p:blipFill>
          <a:blip r:embed="rId2"/>
          <a:stretch>
            <a:fillRect/>
          </a:stretch>
        </p:blipFill>
        <p:spPr>
          <a:xfrm>
            <a:off x="838200" y="1690688"/>
            <a:ext cx="1574800" cy="1282700"/>
          </a:xfrm>
          <a:prstGeom prst="rect">
            <a:avLst/>
          </a:prstGeom>
        </p:spPr>
      </p:pic>
      <p:sp>
        <p:nvSpPr>
          <p:cNvPr id="2" name="Title 1">
            <a:extLst>
              <a:ext uri="{FF2B5EF4-FFF2-40B4-BE49-F238E27FC236}">
                <a16:creationId xmlns:a16="http://schemas.microsoft.com/office/drawing/2014/main" id="{17A84FC8-629F-0543-A9CA-799B6B83B20E}"/>
              </a:ext>
            </a:extLst>
          </p:cNvPr>
          <p:cNvSpPr>
            <a:spLocks noGrp="1"/>
          </p:cNvSpPr>
          <p:nvPr>
            <p:ph type="title"/>
          </p:nvPr>
        </p:nvSpPr>
        <p:spPr>
          <a:xfrm>
            <a:off x="278688" y="161564"/>
            <a:ext cx="10515600" cy="1325563"/>
          </a:xfrm>
        </p:spPr>
        <p:txBody>
          <a:bodyPr/>
          <a:lstStyle/>
          <a:p>
            <a:r>
              <a:rPr lang="en-US"/>
              <a:t>One Team 2k – campaigning </a:t>
            </a:r>
            <a:br>
              <a:rPr lang="en-US"/>
            </a:br>
            <a:r>
              <a:rPr lang="en-US"/>
              <a:t>all the way</a:t>
            </a:r>
          </a:p>
        </p:txBody>
      </p:sp>
      <p:sp>
        <p:nvSpPr>
          <p:cNvPr id="4" name="Title 1">
            <a:extLst>
              <a:ext uri="{FF2B5EF4-FFF2-40B4-BE49-F238E27FC236}">
                <a16:creationId xmlns:a16="http://schemas.microsoft.com/office/drawing/2014/main" id="{6F214267-40FE-0440-B5EA-4EBC6CD12BBB}"/>
              </a:ext>
            </a:extLst>
          </p:cNvPr>
          <p:cNvSpPr txBox="1">
            <a:spLocks/>
          </p:cNvSpPr>
          <p:nvPr/>
        </p:nvSpPr>
        <p:spPr>
          <a:xfrm>
            <a:off x="7856115" y="1349757"/>
            <a:ext cx="3587398" cy="47945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43165E"/>
                </a:solidFill>
                <a:latin typeface="Arial" panose="020B0604020202020204" pitchFamily="34" charset="0"/>
                <a:ea typeface="+mj-ea"/>
                <a:cs typeface="Arial" panose="020B0604020202020204" pitchFamily="34" charset="0"/>
              </a:defRPr>
            </a:lvl1pPr>
          </a:lstStyle>
          <a:p>
            <a:endParaRPr lang="en-US" sz="7200">
              <a:solidFill>
                <a:srgbClr val="45969B"/>
              </a:solidFill>
              <a:latin typeface="Arial"/>
              <a:cs typeface="Arial"/>
            </a:endParaRPr>
          </a:p>
        </p:txBody>
      </p:sp>
      <p:pic>
        <p:nvPicPr>
          <p:cNvPr id="7" name="Picture 6">
            <a:extLst>
              <a:ext uri="{FF2B5EF4-FFF2-40B4-BE49-F238E27FC236}">
                <a16:creationId xmlns:a16="http://schemas.microsoft.com/office/drawing/2014/main" id="{A87794E6-CE50-6F4D-B51E-30D002EB997F}"/>
              </a:ext>
            </a:extLst>
          </p:cNvPr>
          <p:cNvPicPr>
            <a:picLocks noChangeAspect="1"/>
          </p:cNvPicPr>
          <p:nvPr/>
        </p:nvPicPr>
        <p:blipFill>
          <a:blip r:embed="rId3"/>
          <a:stretch>
            <a:fillRect/>
          </a:stretch>
        </p:blipFill>
        <p:spPr>
          <a:xfrm>
            <a:off x="3604207" y="3500276"/>
            <a:ext cx="1932281" cy="2743362"/>
          </a:xfrm>
          <a:prstGeom prst="rect">
            <a:avLst/>
          </a:prstGeom>
        </p:spPr>
      </p:pic>
      <p:pic>
        <p:nvPicPr>
          <p:cNvPr id="9" name="Picture 8">
            <a:extLst>
              <a:ext uri="{FF2B5EF4-FFF2-40B4-BE49-F238E27FC236}">
                <a16:creationId xmlns:a16="http://schemas.microsoft.com/office/drawing/2014/main" id="{AABC4F89-6D96-B14F-88FB-082371FA68ED}"/>
              </a:ext>
            </a:extLst>
          </p:cNvPr>
          <p:cNvPicPr>
            <a:picLocks noChangeAspect="1"/>
          </p:cNvPicPr>
          <p:nvPr/>
        </p:nvPicPr>
        <p:blipFill>
          <a:blip r:embed="rId4"/>
          <a:stretch>
            <a:fillRect/>
          </a:stretch>
        </p:blipFill>
        <p:spPr>
          <a:xfrm>
            <a:off x="5740004" y="4947479"/>
            <a:ext cx="1752600" cy="1155700"/>
          </a:xfrm>
          <a:prstGeom prst="rect">
            <a:avLst/>
          </a:prstGeom>
        </p:spPr>
      </p:pic>
      <p:pic>
        <p:nvPicPr>
          <p:cNvPr id="10" name="Picture 9">
            <a:extLst>
              <a:ext uri="{FF2B5EF4-FFF2-40B4-BE49-F238E27FC236}">
                <a16:creationId xmlns:a16="http://schemas.microsoft.com/office/drawing/2014/main" id="{096F0FEE-1850-384F-80A4-14FB283615ED}"/>
              </a:ext>
            </a:extLst>
          </p:cNvPr>
          <p:cNvPicPr>
            <a:picLocks noChangeAspect="1"/>
          </p:cNvPicPr>
          <p:nvPr/>
        </p:nvPicPr>
        <p:blipFill>
          <a:blip r:embed="rId5"/>
          <a:stretch>
            <a:fillRect/>
          </a:stretch>
        </p:blipFill>
        <p:spPr>
          <a:xfrm>
            <a:off x="5469410" y="1896014"/>
            <a:ext cx="1892300" cy="1066800"/>
          </a:xfrm>
          <a:prstGeom prst="rect">
            <a:avLst/>
          </a:prstGeom>
        </p:spPr>
      </p:pic>
      <p:pic>
        <p:nvPicPr>
          <p:cNvPr id="15" name="Picture 14">
            <a:extLst>
              <a:ext uri="{FF2B5EF4-FFF2-40B4-BE49-F238E27FC236}">
                <a16:creationId xmlns:a16="http://schemas.microsoft.com/office/drawing/2014/main" id="{259218EA-2A12-764F-BEC4-8F55F530F8F1}"/>
              </a:ext>
            </a:extLst>
          </p:cNvPr>
          <p:cNvPicPr>
            <a:picLocks noChangeAspect="1"/>
          </p:cNvPicPr>
          <p:nvPr/>
        </p:nvPicPr>
        <p:blipFill>
          <a:blip r:embed="rId6"/>
          <a:stretch>
            <a:fillRect/>
          </a:stretch>
        </p:blipFill>
        <p:spPr>
          <a:xfrm>
            <a:off x="1079500" y="5104034"/>
            <a:ext cx="1905000" cy="1270000"/>
          </a:xfrm>
          <a:prstGeom prst="rect">
            <a:avLst/>
          </a:prstGeom>
        </p:spPr>
      </p:pic>
      <p:pic>
        <p:nvPicPr>
          <p:cNvPr id="18" name="Picture 17">
            <a:extLst>
              <a:ext uri="{FF2B5EF4-FFF2-40B4-BE49-F238E27FC236}">
                <a16:creationId xmlns:a16="http://schemas.microsoft.com/office/drawing/2014/main" id="{03F42940-7571-6F42-881D-6240880B594D}"/>
              </a:ext>
            </a:extLst>
          </p:cNvPr>
          <p:cNvPicPr>
            <a:picLocks noChangeAspect="1"/>
          </p:cNvPicPr>
          <p:nvPr/>
        </p:nvPicPr>
        <p:blipFill>
          <a:blip r:embed="rId7"/>
          <a:stretch>
            <a:fillRect/>
          </a:stretch>
        </p:blipFill>
        <p:spPr>
          <a:xfrm>
            <a:off x="5866301" y="3371701"/>
            <a:ext cx="1549400" cy="1308100"/>
          </a:xfrm>
          <a:prstGeom prst="rect">
            <a:avLst/>
          </a:prstGeom>
        </p:spPr>
      </p:pic>
      <p:sp>
        <p:nvSpPr>
          <p:cNvPr id="19" name="TextBox 18">
            <a:extLst>
              <a:ext uri="{FF2B5EF4-FFF2-40B4-BE49-F238E27FC236}">
                <a16:creationId xmlns:a16="http://schemas.microsoft.com/office/drawing/2014/main" id="{B456192D-6AF2-4A4D-993C-6B38FA04FC5E}"/>
              </a:ext>
            </a:extLst>
          </p:cNvPr>
          <p:cNvSpPr txBox="1"/>
          <p:nvPr/>
        </p:nvSpPr>
        <p:spPr>
          <a:xfrm>
            <a:off x="7745514" y="1964987"/>
            <a:ext cx="4446485" cy="563231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28 August 2020</a:t>
            </a:r>
            <a:r>
              <a:rPr lang="en-US" dirty="0">
                <a:latin typeface="Arial" panose="020B0604020202020204" pitchFamily="34" charset="0"/>
                <a:cs typeface="Arial" panose="020B0604020202020204" pitchFamily="34" charset="0"/>
              </a:rPr>
              <a:t>: UNISON submits pay claim for £2k on all pay points – reasonable, fair, values everyone equally, would make a real difference to staff</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September 2020 to July 2021: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constant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UNISON campaigning for 2k -  on line, in the media, in Westminster, in the Senedd and in workplaces including regular #Twodaysfor2k</a:t>
            </a:r>
          </a:p>
          <a:p>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UNISON provides the NHS Pay Review Body with our written claims for Cymru/Wales, England and Northern Ireland and the PRB holds a discussion session with UNISON’s leading elected health workers</a:t>
            </a:r>
            <a:endParaRPr lang="en-US" dirty="0"/>
          </a:p>
          <a:p>
            <a:endParaRPr lang="en-US" dirty="0"/>
          </a:p>
          <a:p>
            <a:endParaRPr lang="en-US" dirty="0"/>
          </a:p>
          <a:p>
            <a:endParaRPr lang="en-US" dirty="0"/>
          </a:p>
        </p:txBody>
      </p:sp>
      <p:pic>
        <p:nvPicPr>
          <p:cNvPr id="20" name="Picture 19">
            <a:extLst>
              <a:ext uri="{FF2B5EF4-FFF2-40B4-BE49-F238E27FC236}">
                <a16:creationId xmlns:a16="http://schemas.microsoft.com/office/drawing/2014/main" id="{16807EC7-2ED8-5947-92DF-E4907AD1F8F6}"/>
              </a:ext>
            </a:extLst>
          </p:cNvPr>
          <p:cNvPicPr>
            <a:picLocks noChangeAspect="1"/>
          </p:cNvPicPr>
          <p:nvPr/>
        </p:nvPicPr>
        <p:blipFill>
          <a:blip r:embed="rId8"/>
          <a:stretch>
            <a:fillRect/>
          </a:stretch>
        </p:blipFill>
        <p:spPr>
          <a:xfrm>
            <a:off x="101987" y="3124976"/>
            <a:ext cx="1193800" cy="1689100"/>
          </a:xfrm>
          <a:prstGeom prst="rect">
            <a:avLst/>
          </a:prstGeom>
        </p:spPr>
      </p:pic>
      <p:pic>
        <p:nvPicPr>
          <p:cNvPr id="21" name="Picture 20">
            <a:extLst>
              <a:ext uri="{FF2B5EF4-FFF2-40B4-BE49-F238E27FC236}">
                <a16:creationId xmlns:a16="http://schemas.microsoft.com/office/drawing/2014/main" id="{4DE00E16-FC87-C044-939F-773AD2C8329E}"/>
              </a:ext>
            </a:extLst>
          </p:cNvPr>
          <p:cNvPicPr>
            <a:picLocks noChangeAspect="1"/>
          </p:cNvPicPr>
          <p:nvPr/>
        </p:nvPicPr>
        <p:blipFill>
          <a:blip r:embed="rId9"/>
          <a:stretch>
            <a:fillRect/>
          </a:stretch>
        </p:blipFill>
        <p:spPr>
          <a:xfrm>
            <a:off x="1452005" y="3492351"/>
            <a:ext cx="1905000" cy="1066800"/>
          </a:xfrm>
          <a:prstGeom prst="rect">
            <a:avLst/>
          </a:prstGeom>
        </p:spPr>
      </p:pic>
      <p:pic>
        <p:nvPicPr>
          <p:cNvPr id="22" name="Picture 21">
            <a:extLst>
              <a:ext uri="{FF2B5EF4-FFF2-40B4-BE49-F238E27FC236}">
                <a16:creationId xmlns:a16="http://schemas.microsoft.com/office/drawing/2014/main" id="{F2719E92-9D13-0349-9001-5DF2F2542A6D}"/>
              </a:ext>
            </a:extLst>
          </p:cNvPr>
          <p:cNvPicPr>
            <a:picLocks noChangeAspect="1"/>
          </p:cNvPicPr>
          <p:nvPr/>
        </p:nvPicPr>
        <p:blipFill>
          <a:blip r:embed="rId10"/>
          <a:stretch>
            <a:fillRect/>
          </a:stretch>
        </p:blipFill>
        <p:spPr>
          <a:xfrm>
            <a:off x="3180607" y="1844204"/>
            <a:ext cx="1905000" cy="1054100"/>
          </a:xfrm>
          <a:prstGeom prst="rect">
            <a:avLst/>
          </a:prstGeom>
        </p:spPr>
      </p:pic>
    </p:spTree>
    <p:extLst>
      <p:ext uri="{BB962C8B-B14F-4D97-AF65-F5344CB8AC3E}">
        <p14:creationId xmlns:p14="http://schemas.microsoft.com/office/powerpoint/2010/main" val="4231904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5DD67-EA1B-2F46-90B4-AB196AA586E6}"/>
              </a:ext>
            </a:extLst>
          </p:cNvPr>
          <p:cNvSpPr>
            <a:spLocks noGrp="1"/>
          </p:cNvSpPr>
          <p:nvPr>
            <p:ph type="title"/>
          </p:nvPr>
        </p:nvSpPr>
        <p:spPr>
          <a:xfrm>
            <a:off x="0" y="91548"/>
            <a:ext cx="12626502" cy="1472155"/>
          </a:xfrm>
        </p:spPr>
        <p:txBody>
          <a:bodyPr>
            <a:noAutofit/>
          </a:bodyPr>
          <a:lstStyle/>
          <a:p>
            <a:r>
              <a:rPr lang="en-US" sz="3600" dirty="0"/>
              <a:t>From 1% in March to 3% in </a:t>
            </a:r>
            <a:br>
              <a:rPr lang="en-US" sz="3600" dirty="0"/>
            </a:br>
            <a:r>
              <a:rPr lang="en-US" sz="3600" dirty="0"/>
              <a:t>July – how we moved the Westminster </a:t>
            </a:r>
            <a:br>
              <a:rPr lang="en-US" sz="3600" dirty="0"/>
            </a:br>
            <a:r>
              <a:rPr lang="en-US" sz="3600" dirty="0"/>
              <a:t>govt</a:t>
            </a:r>
          </a:p>
        </p:txBody>
      </p:sp>
      <p:pic>
        <p:nvPicPr>
          <p:cNvPr id="4" name="Picture 4" descr="Text&#10;&#10;Description automatically generated">
            <a:extLst>
              <a:ext uri="{FF2B5EF4-FFF2-40B4-BE49-F238E27FC236}">
                <a16:creationId xmlns:a16="http://schemas.microsoft.com/office/drawing/2014/main" id="{D71AF603-C03B-1F48-BD9F-6453914156FB}"/>
              </a:ext>
            </a:extLst>
          </p:cNvPr>
          <p:cNvPicPr>
            <a:picLocks noGrp="1" noChangeAspect="1"/>
          </p:cNvPicPr>
          <p:nvPr>
            <p:ph idx="1"/>
          </p:nvPr>
        </p:nvPicPr>
        <p:blipFill>
          <a:blip r:embed="rId2"/>
          <a:stretch>
            <a:fillRect/>
          </a:stretch>
        </p:blipFill>
        <p:spPr>
          <a:xfrm>
            <a:off x="241581" y="1719789"/>
            <a:ext cx="1867405" cy="2600956"/>
          </a:xfrm>
          <a:prstGeom prst="rect">
            <a:avLst/>
          </a:prstGeom>
        </p:spPr>
      </p:pic>
      <p:sp>
        <p:nvSpPr>
          <p:cNvPr id="5" name="Content Placeholder 2">
            <a:extLst>
              <a:ext uri="{FF2B5EF4-FFF2-40B4-BE49-F238E27FC236}">
                <a16:creationId xmlns:a16="http://schemas.microsoft.com/office/drawing/2014/main" id="{7879E0F8-7FDB-F54F-946D-C9A321C0BAE2}"/>
              </a:ext>
            </a:extLst>
          </p:cNvPr>
          <p:cNvSpPr txBox="1">
            <a:spLocks/>
          </p:cNvSpPr>
          <p:nvPr/>
        </p:nvSpPr>
        <p:spPr>
          <a:xfrm>
            <a:off x="2108986" y="3098874"/>
            <a:ext cx="4580855" cy="692633"/>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3165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3165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3165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3165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3165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100">
                <a:latin typeface="Arial"/>
                <a:cs typeface="Arial"/>
              </a:rPr>
              <a:t>UNISON lay leaders speaking out</a:t>
            </a:r>
          </a:p>
          <a:p>
            <a:endParaRPr lang="en-US"/>
          </a:p>
        </p:txBody>
      </p:sp>
      <p:sp>
        <p:nvSpPr>
          <p:cNvPr id="6" name="Content Placeholder 2">
            <a:extLst>
              <a:ext uri="{FF2B5EF4-FFF2-40B4-BE49-F238E27FC236}">
                <a16:creationId xmlns:a16="http://schemas.microsoft.com/office/drawing/2014/main" id="{D533FF31-B15A-1543-B583-ECEE4131DAFD}"/>
              </a:ext>
            </a:extLst>
          </p:cNvPr>
          <p:cNvSpPr txBox="1">
            <a:spLocks/>
          </p:cNvSpPr>
          <p:nvPr/>
        </p:nvSpPr>
        <p:spPr>
          <a:xfrm>
            <a:off x="2449363" y="1788575"/>
            <a:ext cx="4445209" cy="1154213"/>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3165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3165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3165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3165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3165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900">
                <a:latin typeface="Arial"/>
                <a:ea typeface="+mn-lt"/>
                <a:cs typeface="+mn-lt"/>
              </a:rPr>
              <a:t>UNISON leading public reaction in the media, social media</a:t>
            </a:r>
          </a:p>
          <a:p>
            <a:endParaRPr lang="en-US">
              <a:ea typeface="+mn-lt"/>
              <a:cs typeface="+mn-lt"/>
            </a:endParaRPr>
          </a:p>
          <a:p>
            <a:endParaRPr lang="en-US">
              <a:cs typeface="Calibri"/>
            </a:endParaRPr>
          </a:p>
        </p:txBody>
      </p:sp>
      <p:pic>
        <p:nvPicPr>
          <p:cNvPr id="7" name="Picture 6">
            <a:extLst>
              <a:ext uri="{FF2B5EF4-FFF2-40B4-BE49-F238E27FC236}">
                <a16:creationId xmlns:a16="http://schemas.microsoft.com/office/drawing/2014/main" id="{4D4134E6-0B99-4841-91A1-00C1CA15B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68" y="4936837"/>
            <a:ext cx="2952578" cy="1871095"/>
          </a:xfrm>
          <a:prstGeom prst="rect">
            <a:avLst/>
          </a:prstGeom>
        </p:spPr>
      </p:pic>
      <p:sp>
        <p:nvSpPr>
          <p:cNvPr id="9" name="Round Diagonal Corner Rectangle 8">
            <a:extLst>
              <a:ext uri="{FF2B5EF4-FFF2-40B4-BE49-F238E27FC236}">
                <a16:creationId xmlns:a16="http://schemas.microsoft.com/office/drawing/2014/main" id="{13D1DF38-82F4-FF46-BA60-3BA9FB13BAC9}"/>
              </a:ext>
            </a:extLst>
          </p:cNvPr>
          <p:cNvSpPr/>
          <p:nvPr/>
        </p:nvSpPr>
        <p:spPr>
          <a:xfrm>
            <a:off x="3367880" y="3943477"/>
            <a:ext cx="3321961" cy="2655835"/>
          </a:xfrm>
          <a:prstGeom prst="round2DiagRect">
            <a:avLst>
              <a:gd name="adj1" fmla="val 3663"/>
              <a:gd name="adj2"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000" b="1">
              <a:latin typeface="Arial" panose="020B0604020202020204" pitchFamily="34" charset="0"/>
              <a:cs typeface="Arial" panose="020B0604020202020204" pitchFamily="34" charset="0"/>
              <a:hlinkClick r:id="" action="ppaction://noaction"/>
            </a:endParaRPr>
          </a:p>
          <a:p>
            <a:pPr algn="ctr"/>
            <a:r>
              <a:rPr lang="en-US" sz="2000" b="1">
                <a:latin typeface="Arial" panose="020B0604020202020204" pitchFamily="34" charset="0"/>
                <a:cs typeface="Arial" panose="020B0604020202020204" pitchFamily="34" charset="0"/>
                <a:hlinkClick r:id="" action="ppaction://noaction"/>
              </a:rPr>
              <a:t>Observer-Opinium poll 6 Mar 2021</a:t>
            </a:r>
            <a:endParaRPr lang="en-US" sz="2000" b="1">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72% think proposed 1% is ‘too low’ including:</a:t>
            </a:r>
          </a:p>
          <a:p>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-58% of Con voters</a:t>
            </a:r>
          </a:p>
          <a:p>
            <a:r>
              <a:rPr lang="en-US" sz="2000">
                <a:latin typeface="Arial" panose="020B0604020202020204" pitchFamily="34" charset="0"/>
                <a:cs typeface="Arial" panose="020B0604020202020204" pitchFamily="34" charset="0"/>
              </a:rPr>
              <a:t>-86% of Lab voters</a:t>
            </a:r>
          </a:p>
          <a:p>
            <a:pPr algn="ctr"/>
            <a:endParaRPr lang="en-US"/>
          </a:p>
        </p:txBody>
      </p:sp>
      <p:sp>
        <p:nvSpPr>
          <p:cNvPr id="10" name="Speech Bubble: Rectangle with Corners Rounded 3">
            <a:extLst>
              <a:ext uri="{FF2B5EF4-FFF2-40B4-BE49-F238E27FC236}">
                <a16:creationId xmlns:a16="http://schemas.microsoft.com/office/drawing/2014/main" id="{EEC98BBD-9683-2346-900E-D8B5BCB4AEA8}"/>
              </a:ext>
            </a:extLst>
          </p:cNvPr>
          <p:cNvSpPr/>
          <p:nvPr/>
        </p:nvSpPr>
        <p:spPr>
          <a:xfrm>
            <a:off x="7030218" y="2569682"/>
            <a:ext cx="4854683" cy="2443650"/>
          </a:xfrm>
          <a:prstGeom prst="wedgeRoundRectCallout">
            <a:avLst>
              <a:gd name="adj1" fmla="val -32932"/>
              <a:gd name="adj2" fmla="val 60718"/>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7030A0"/>
                </a:solidFill>
                <a:ea typeface="+mn-lt"/>
                <a:cs typeface="+mn-lt"/>
              </a:rPr>
              <a:t>"Our members will be confused, concerned and upset that the government previously appeared to commit to a higher pay award for NHS staff...and is now saying that is not possible."</a:t>
            </a:r>
          </a:p>
          <a:p>
            <a:pPr algn="ctr"/>
            <a:endParaRPr lang="en-US" sz="2000">
              <a:solidFill>
                <a:srgbClr val="7030A0"/>
              </a:solidFill>
              <a:cs typeface="Calibri"/>
            </a:endParaRPr>
          </a:p>
          <a:p>
            <a:pPr algn="ctr"/>
            <a:r>
              <a:rPr lang="en-US" sz="2000" i="1">
                <a:solidFill>
                  <a:srgbClr val="7030A0"/>
                </a:solidFill>
                <a:cs typeface="Calibri"/>
              </a:rPr>
              <a:t>Danny Mortimer, Chief Executive, NHS Confederation</a:t>
            </a:r>
          </a:p>
        </p:txBody>
      </p:sp>
      <p:sp>
        <p:nvSpPr>
          <p:cNvPr id="11" name="Content Placeholder 2">
            <a:extLst>
              <a:ext uri="{FF2B5EF4-FFF2-40B4-BE49-F238E27FC236}">
                <a16:creationId xmlns:a16="http://schemas.microsoft.com/office/drawing/2014/main" id="{6A0543DA-0442-2745-8FA7-D0B768C589EF}"/>
              </a:ext>
            </a:extLst>
          </p:cNvPr>
          <p:cNvSpPr txBox="1">
            <a:spLocks/>
          </p:cNvSpPr>
          <p:nvPr/>
        </p:nvSpPr>
        <p:spPr>
          <a:xfrm>
            <a:off x="6662868" y="5405209"/>
            <a:ext cx="5088145" cy="1057807"/>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3165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3165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3165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3165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3165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3600">
                <a:latin typeface="Arial"/>
                <a:cs typeface="Arial"/>
              </a:rPr>
              <a:t>UNISON gathering support from employers, MPs, celebrities, thinktanks…</a:t>
            </a:r>
          </a:p>
          <a:p>
            <a:endParaRPr lang="en-US"/>
          </a:p>
        </p:txBody>
      </p:sp>
    </p:spTree>
    <p:extLst>
      <p:ext uri="{BB962C8B-B14F-4D97-AF65-F5344CB8AC3E}">
        <p14:creationId xmlns:p14="http://schemas.microsoft.com/office/powerpoint/2010/main" val="2729785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C3199-C9AA-6846-AE42-C16912BA12C8}"/>
              </a:ext>
            </a:extLst>
          </p:cNvPr>
          <p:cNvSpPr>
            <a:spLocks noGrp="1"/>
          </p:cNvSpPr>
          <p:nvPr>
            <p:ph type="title"/>
          </p:nvPr>
        </p:nvSpPr>
        <p:spPr>
          <a:xfrm>
            <a:off x="371272" y="0"/>
            <a:ext cx="10515600" cy="1325563"/>
          </a:xfrm>
        </p:spPr>
        <p:txBody>
          <a:bodyPr/>
          <a:lstStyle/>
          <a:p>
            <a:r>
              <a:rPr lang="en-US"/>
              <a:t>In summary…</a:t>
            </a:r>
          </a:p>
        </p:txBody>
      </p:sp>
      <p:sp>
        <p:nvSpPr>
          <p:cNvPr id="3" name="Content Placeholder 2">
            <a:extLst>
              <a:ext uri="{FF2B5EF4-FFF2-40B4-BE49-F238E27FC236}">
                <a16:creationId xmlns:a16="http://schemas.microsoft.com/office/drawing/2014/main" id="{2CA44883-50F8-034A-9C2D-EAEBC8A3C466}"/>
              </a:ext>
            </a:extLst>
          </p:cNvPr>
          <p:cNvSpPr>
            <a:spLocks noGrp="1"/>
          </p:cNvSpPr>
          <p:nvPr>
            <p:ph idx="1"/>
          </p:nvPr>
        </p:nvSpPr>
        <p:spPr>
          <a:xfrm>
            <a:off x="371272" y="1325563"/>
            <a:ext cx="11820728" cy="5414452"/>
          </a:xfrm>
        </p:spPr>
        <p:txBody>
          <a:bodyPr vert="horz" lIns="91440" tIns="45720" rIns="91440" bIns="45720" rtlCol="0" anchor="t">
            <a:normAutofit lnSpcReduction="10000"/>
          </a:bodyPr>
          <a:lstStyle/>
          <a:p>
            <a:pPr marL="514350" indent="-514350">
              <a:buFont typeface="+mj-lt"/>
              <a:buAutoNum type="arabicPeriod"/>
            </a:pPr>
            <a:r>
              <a:rPr lang="en-US" b="1" dirty="0"/>
              <a:t>What we asked for </a:t>
            </a:r>
          </a:p>
          <a:p>
            <a:pPr lvl="1"/>
            <a:r>
              <a:rPr lang="en-US" dirty="0"/>
              <a:t>early pay talks </a:t>
            </a:r>
          </a:p>
          <a:p>
            <a:pPr lvl="1"/>
            <a:r>
              <a:rPr lang="en-US" dirty="0">
                <a:latin typeface="Arial"/>
                <a:cs typeface="Arial"/>
              </a:rPr>
              <a:t>early pay rise of £2k on all </a:t>
            </a:r>
            <a:r>
              <a:rPr lang="en-US" dirty="0" err="1">
                <a:latin typeface="Arial"/>
                <a:cs typeface="Arial"/>
              </a:rPr>
              <a:t>AfC</a:t>
            </a:r>
            <a:r>
              <a:rPr lang="en-US" dirty="0">
                <a:latin typeface="Arial"/>
                <a:cs typeface="Arial"/>
              </a:rPr>
              <a:t> pay points</a:t>
            </a:r>
          </a:p>
          <a:p>
            <a:pPr lvl="1"/>
            <a:r>
              <a:rPr lang="en-US" dirty="0">
                <a:latin typeface="Arial"/>
                <a:cs typeface="Arial"/>
              </a:rPr>
              <a:t>additional funding for £2k </a:t>
            </a:r>
            <a:r>
              <a:rPr lang="en-US" dirty="0" err="1">
                <a:latin typeface="Arial"/>
                <a:cs typeface="Arial"/>
              </a:rPr>
              <a:t>AfC</a:t>
            </a:r>
            <a:r>
              <a:rPr lang="en-US" dirty="0">
                <a:latin typeface="Arial"/>
                <a:cs typeface="Arial"/>
              </a:rPr>
              <a:t> rise </a:t>
            </a:r>
            <a:r>
              <a:rPr lang="en-US" i="1" dirty="0">
                <a:latin typeface="Arial"/>
                <a:cs typeface="Arial"/>
              </a:rPr>
              <a:t>and</a:t>
            </a:r>
            <a:r>
              <a:rPr lang="en-US" dirty="0">
                <a:latin typeface="Arial"/>
                <a:cs typeface="Arial"/>
              </a:rPr>
              <a:t> to cover rises for contractor staff</a:t>
            </a:r>
          </a:p>
          <a:p>
            <a:pPr marL="514350" indent="-514350">
              <a:lnSpc>
                <a:spcPct val="100000"/>
              </a:lnSpc>
              <a:spcBef>
                <a:spcPts val="1600"/>
              </a:spcBef>
              <a:buFont typeface="+mj-lt"/>
              <a:buAutoNum type="arabicPeriod"/>
            </a:pPr>
            <a:r>
              <a:rPr lang="en-US" b="1" dirty="0">
                <a:solidFill>
                  <a:schemeClr val="accent6">
                    <a:lumMod val="50000"/>
                  </a:schemeClr>
                </a:solidFill>
              </a:rPr>
              <a:t>What we got</a:t>
            </a:r>
          </a:p>
          <a:p>
            <a:pPr lvl="1"/>
            <a:r>
              <a:rPr lang="en-US" dirty="0"/>
              <a:t>a long-delayed Pay Review Body (PRB) process, not negotiations</a:t>
            </a:r>
          </a:p>
          <a:p>
            <a:pPr lvl="1"/>
            <a:r>
              <a:rPr lang="en-US" dirty="0"/>
              <a:t>A Westminster govt attempt to limit the PRB to 1% - which Welsh govt did not follow</a:t>
            </a:r>
          </a:p>
          <a:p>
            <a:pPr lvl="1"/>
            <a:r>
              <a:rPr lang="en-US" dirty="0"/>
              <a:t>a final decision of 3% for directly employed staff, not an offer</a:t>
            </a:r>
          </a:p>
          <a:p>
            <a:pPr marL="514350" indent="-514350">
              <a:lnSpc>
                <a:spcPct val="100000"/>
              </a:lnSpc>
              <a:spcBef>
                <a:spcPts val="1200"/>
              </a:spcBef>
              <a:buFont typeface="+mj-lt"/>
              <a:buAutoNum type="arabicPeriod"/>
            </a:pPr>
            <a:r>
              <a:rPr lang="en-US" b="1" dirty="0">
                <a:solidFill>
                  <a:schemeClr val="tx1">
                    <a:lumMod val="65000"/>
                    <a:lumOff val="35000"/>
                  </a:schemeClr>
                </a:solidFill>
              </a:rPr>
              <a:t>What we’re doing</a:t>
            </a:r>
          </a:p>
          <a:p>
            <a:pPr lvl="1"/>
            <a:r>
              <a:rPr lang="en-US" dirty="0">
                <a:latin typeface="Arial"/>
                <a:cs typeface="Arial"/>
              </a:rPr>
              <a:t>UNISON’s Cymru/Wales lead committee of NHS workers has assessed the outcome – now we need to know what </a:t>
            </a:r>
            <a:r>
              <a:rPr lang="en-US" b="1" dirty="0">
                <a:latin typeface="Arial"/>
                <a:cs typeface="Arial"/>
              </a:rPr>
              <a:t>you</a:t>
            </a:r>
            <a:r>
              <a:rPr lang="en-US" dirty="0">
                <a:latin typeface="Arial"/>
                <a:cs typeface="Arial"/>
              </a:rPr>
              <a:t> want to do next</a:t>
            </a:r>
          </a:p>
          <a:p>
            <a:pPr lvl="1"/>
            <a:r>
              <a:rPr lang="en-US" dirty="0"/>
              <a:t>we’re running a consultative ballot until 17 September so you can have your say</a:t>
            </a:r>
          </a:p>
        </p:txBody>
      </p:sp>
    </p:spTree>
    <p:extLst>
      <p:ext uri="{BB962C8B-B14F-4D97-AF65-F5344CB8AC3E}">
        <p14:creationId xmlns:p14="http://schemas.microsoft.com/office/powerpoint/2010/main" val="2164500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1556</Words>
  <Application>Microsoft Office PowerPoint</Application>
  <PresentationFormat>Widescreen</PresentationFormat>
  <Paragraphs>127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3%. That’s what the government has decided NHS staff in Cymru/Wales deserve</vt:lpstr>
      <vt:lpstr>NHS pay in Cymru/Wales  is devolved but…</vt:lpstr>
      <vt:lpstr>How it started…</vt:lpstr>
      <vt:lpstr>How it ended</vt:lpstr>
      <vt:lpstr>Welsh government</vt:lpstr>
      <vt:lpstr>One Team 2k – campaigning  all the way</vt:lpstr>
      <vt:lpstr>From 1% in March to 3% in  July – how we moved the Westminster  govt</vt:lpstr>
      <vt:lpstr>In summary…</vt:lpstr>
      <vt:lpstr>What you need to know</vt:lpstr>
      <vt:lpstr>What you need to know</vt:lpstr>
      <vt:lpstr>What you need to know</vt:lpstr>
      <vt:lpstr>UNISON’s position</vt:lpstr>
      <vt:lpstr>Your vote: what you will be asked</vt:lpstr>
      <vt:lpstr>Your vote: how to use it</vt:lpstr>
      <vt:lpstr>Your vote: why it matters</vt:lpstr>
      <vt:lpstr>Want more info?</vt:lpstr>
      <vt:lpstr>Want to help spread the word  about the consultation?</vt:lpstr>
      <vt:lpstr>What happens next?</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Shaddock, Lucy</dc:creator>
  <cp:lastModifiedBy>Pile, Helga</cp:lastModifiedBy>
  <cp:revision>14</cp:revision>
  <dcterms:created xsi:type="dcterms:W3CDTF">2021-07-27T12:36:02Z</dcterms:created>
  <dcterms:modified xsi:type="dcterms:W3CDTF">2021-08-23T11:41:29Z</dcterms:modified>
</cp:coreProperties>
</file>