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 id="2147483660" r:id="rId6"/>
  </p:sldMasterIdLst>
  <p:notesMasterIdLst>
    <p:notesMasterId r:id="rId30"/>
  </p:notesMasterIdLst>
  <p:sldIdLst>
    <p:sldId id="256" r:id="rId7"/>
    <p:sldId id="298" r:id="rId8"/>
    <p:sldId id="299" r:id="rId9"/>
    <p:sldId id="258" r:id="rId10"/>
    <p:sldId id="271" r:id="rId11"/>
    <p:sldId id="290" r:id="rId12"/>
    <p:sldId id="279" r:id="rId13"/>
    <p:sldId id="280" r:id="rId14"/>
    <p:sldId id="281" r:id="rId15"/>
    <p:sldId id="262" r:id="rId16"/>
    <p:sldId id="259" r:id="rId17"/>
    <p:sldId id="288" r:id="rId18"/>
    <p:sldId id="289" r:id="rId19"/>
    <p:sldId id="291" r:id="rId20"/>
    <p:sldId id="276" r:id="rId21"/>
    <p:sldId id="287" r:id="rId22"/>
    <p:sldId id="277" r:id="rId23"/>
    <p:sldId id="278" r:id="rId24"/>
    <p:sldId id="263" r:id="rId25"/>
    <p:sldId id="293" r:id="rId26"/>
    <p:sldId id="269" r:id="rId27"/>
    <p:sldId id="300" r:id="rId28"/>
    <p:sldId id="260"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FF"/>
    <a:srgbClr val="6B85A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autoAdjust="0"/>
    <p:restoredTop sz="67619" autoAdjust="0"/>
  </p:normalViewPr>
  <p:slideViewPr>
    <p:cSldViewPr snapToGrid="0" snapToObjects="1">
      <p:cViewPr varScale="1">
        <p:scale>
          <a:sx n="49" d="100"/>
          <a:sy n="49" d="100"/>
        </p:scale>
        <p:origin x="-120" y="-570"/>
      </p:cViewPr>
      <p:guideLst>
        <p:guide orient="horz" pos="2160"/>
        <p:guide pos="3840"/>
      </p:guideLst>
    </p:cSldViewPr>
  </p:slideViewPr>
  <p:outlineViewPr>
    <p:cViewPr>
      <p:scale>
        <a:sx n="33" d="100"/>
        <a:sy n="33" d="100"/>
      </p:scale>
      <p:origin x="0" y="14304"/>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p:scale>
          <a:sx n="80" d="100"/>
          <a:sy n="80" d="100"/>
        </p:scale>
        <p:origin x="2340" y="6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CD87A5-29D6-46C1-9E7B-2D79CECE3D18}" type="datetimeFigureOut">
              <a:rPr lang="en-GB" smtClean="0"/>
              <a:pPr/>
              <a:t>10/09/2019</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65F371-B0F4-428D-9495-E1BC7848164C}"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This presentation is designed to explain the current higher education pay</a:t>
            </a:r>
            <a:r>
              <a:rPr lang="en-GB" baseline="0" dirty="0"/>
              <a:t> ballot</a:t>
            </a:r>
            <a:r>
              <a:rPr lang="en-GB" dirty="0"/>
              <a:t>. It takes you through the pay claim and offer, how</a:t>
            </a:r>
            <a:r>
              <a:rPr lang="en-GB" baseline="0" dirty="0"/>
              <a:t> to vote and the campaign resources. </a:t>
            </a:r>
            <a:endParaRPr lang="en-GB" dirty="0"/>
          </a:p>
        </p:txBody>
      </p:sp>
      <p:sp>
        <p:nvSpPr>
          <p:cNvPr id="4" name="Slide Number Placeholder 3"/>
          <p:cNvSpPr>
            <a:spLocks noGrp="1"/>
          </p:cNvSpPr>
          <p:nvPr>
            <p:ph type="sldNum" sz="quarter" idx="10"/>
          </p:nvPr>
        </p:nvSpPr>
        <p:spPr/>
        <p:txBody>
          <a:bodyPr/>
          <a:lstStyle/>
          <a:p>
            <a:fld id="{4665F371-B0F4-428D-9495-E1BC7848164C}"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 are represented on UNISON’s higher education service group executive (SGE)</a:t>
            </a:r>
            <a:r>
              <a:rPr lang="en-GB" baseline="0" dirty="0"/>
              <a:t> </a:t>
            </a:r>
            <a:r>
              <a:rPr lang="en-GB" dirty="0"/>
              <a:t>by delegates from your region. They have considered the final pay offer and recommend that members vote to reject the pay offer as it falls so far short of the pay claim. They also lodged</a:t>
            </a:r>
            <a:r>
              <a:rPr lang="en-GB" baseline="0" dirty="0"/>
              <a:t> a dispute with the national employers. </a:t>
            </a:r>
            <a:endParaRPr lang="en-GB" dirty="0"/>
          </a:p>
          <a:p>
            <a:endParaRPr lang="en-GB" dirty="0"/>
          </a:p>
          <a:p>
            <a:r>
              <a:rPr lang="en-GB" dirty="0"/>
              <a:t>Thousands of members took</a:t>
            </a:r>
            <a:r>
              <a:rPr lang="en-GB" baseline="0" dirty="0"/>
              <a:t> </a:t>
            </a:r>
            <a:r>
              <a:rPr lang="en-GB" dirty="0"/>
              <a:t>part in the consultation and 67% told UNISON that</a:t>
            </a:r>
            <a:r>
              <a:rPr lang="en-GB" baseline="0" dirty="0"/>
              <a:t> they too want to </a:t>
            </a:r>
            <a:r>
              <a:rPr lang="en-GB" dirty="0"/>
              <a:t>reject the pay offer and be balloted for strike action.</a:t>
            </a:r>
          </a:p>
          <a:p>
            <a:endParaRPr lang="en-GB" dirty="0"/>
          </a:p>
          <a:p>
            <a:r>
              <a:rPr lang="en-GB" dirty="0"/>
              <a:t>That is why you will now be sent a ballot paper</a:t>
            </a:r>
            <a:r>
              <a:rPr lang="en-GB" baseline="0" dirty="0"/>
              <a:t> – please vote again in the industrial action ballot. </a:t>
            </a:r>
          </a:p>
          <a:p>
            <a:endParaRPr lang="en-GB" dirty="0"/>
          </a:p>
          <a:p>
            <a:endParaRPr lang="en-GB" dirty="0"/>
          </a:p>
        </p:txBody>
      </p:sp>
      <p:sp>
        <p:nvSpPr>
          <p:cNvPr id="4" name="Slide Number Placeholder 3"/>
          <p:cNvSpPr>
            <a:spLocks noGrp="1"/>
          </p:cNvSpPr>
          <p:nvPr>
            <p:ph type="sldNum" sz="quarter" idx="5"/>
          </p:nvPr>
        </p:nvSpPr>
        <p:spPr/>
        <p:txBody>
          <a:bodyPr/>
          <a:lstStyle/>
          <a:p>
            <a:fld id="{4665F371-B0F4-428D-9495-E1BC7848164C}" type="slidenum">
              <a:rPr lang="en-GB" smtClean="0"/>
              <a:pPr/>
              <a:t>10</a:t>
            </a:fld>
            <a:endParaRPr lang="en-GB"/>
          </a:p>
        </p:txBody>
      </p:sp>
    </p:spTree>
    <p:extLst>
      <p:ext uri="{BB962C8B-B14F-4D97-AF65-F5344CB8AC3E}">
        <p14:creationId xmlns:p14="http://schemas.microsoft.com/office/powerpoint/2010/main" xmlns="" val="5662619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solidFill>
                  <a:srgbClr val="FF0000"/>
                </a:solidFill>
              </a:rPr>
              <a:t>UNISON consulted all HE members covered by national bargaining in May and June 2019. We asked whether members wishes to accept</a:t>
            </a:r>
            <a:r>
              <a:rPr lang="en-GB" baseline="0" dirty="0" smtClean="0">
                <a:solidFill>
                  <a:srgbClr val="FF0000"/>
                </a:solidFill>
              </a:rPr>
              <a:t> the final offer or to reject the final offer and are prepared to take sustained industrial action. The majority (67%) of members told UNISON that they wish to reject the offer and take action.</a:t>
            </a:r>
            <a:endParaRPr lang="en-GB" dirty="0" smtClean="0">
              <a:solidFill>
                <a:srgbClr val="FF0000"/>
              </a:solidFill>
            </a:endParaRPr>
          </a:p>
          <a:p>
            <a:endParaRPr lang="en-GB" dirty="0" smtClean="0">
              <a:solidFill>
                <a:srgbClr val="FF0000"/>
              </a:solidFill>
            </a:endParaRPr>
          </a:p>
          <a:p>
            <a:r>
              <a:rPr lang="en-GB" dirty="0" smtClean="0">
                <a:solidFill>
                  <a:srgbClr val="FF0000"/>
                </a:solidFill>
              </a:rPr>
              <a:t>On this</a:t>
            </a:r>
            <a:r>
              <a:rPr lang="en-GB" baseline="0" dirty="0" smtClean="0">
                <a:solidFill>
                  <a:srgbClr val="FF0000"/>
                </a:solidFill>
              </a:rPr>
              <a:t> basis </a:t>
            </a:r>
            <a:r>
              <a:rPr lang="en-GB" dirty="0" smtClean="0">
                <a:solidFill>
                  <a:srgbClr val="FF0000"/>
                </a:solidFill>
              </a:rPr>
              <a:t>the HE </a:t>
            </a:r>
            <a:r>
              <a:rPr lang="en-GB" dirty="0">
                <a:solidFill>
                  <a:srgbClr val="FF0000"/>
                </a:solidFill>
              </a:rPr>
              <a:t>SGE decided</a:t>
            </a:r>
            <a:r>
              <a:rPr lang="en-GB" baseline="0" dirty="0">
                <a:solidFill>
                  <a:srgbClr val="FF0000"/>
                </a:solidFill>
              </a:rPr>
              <a:t> to reject the final offer </a:t>
            </a:r>
            <a:r>
              <a:rPr lang="en-GB" baseline="0" dirty="0" smtClean="0">
                <a:solidFill>
                  <a:srgbClr val="FF0000"/>
                </a:solidFill>
              </a:rPr>
              <a:t>and </a:t>
            </a:r>
            <a:r>
              <a:rPr lang="en-GB" baseline="0" dirty="0">
                <a:solidFill>
                  <a:srgbClr val="FF0000"/>
                </a:solidFill>
              </a:rPr>
              <a:t>to lodge a dispute with the HE employers. Then two dispute meetings were held in July but </a:t>
            </a:r>
            <a:r>
              <a:rPr lang="en-GB" baseline="0" dirty="0" smtClean="0">
                <a:solidFill>
                  <a:srgbClr val="FF0000"/>
                </a:solidFill>
              </a:rPr>
              <a:t>even though UNISON and the other unions pressed for money to be put into the pay offer, there </a:t>
            </a:r>
            <a:r>
              <a:rPr lang="en-GB" baseline="0" dirty="0">
                <a:solidFill>
                  <a:srgbClr val="FF0000"/>
                </a:solidFill>
              </a:rPr>
              <a:t>was no </a:t>
            </a:r>
            <a:r>
              <a:rPr lang="en-GB" baseline="0" dirty="0" smtClean="0">
                <a:solidFill>
                  <a:srgbClr val="FF0000"/>
                </a:solidFill>
              </a:rPr>
              <a:t>increase to the final pay offer. (There were a few changes to the offer on joint working.) </a:t>
            </a:r>
          </a:p>
          <a:p>
            <a:endParaRPr lang="en-GB" baseline="0" dirty="0" smtClean="0">
              <a:solidFill>
                <a:srgbClr val="FF0000"/>
              </a:solidFill>
            </a:endParaRPr>
          </a:p>
          <a:p>
            <a:r>
              <a:rPr lang="en-GB" baseline="0" dirty="0" smtClean="0">
                <a:solidFill>
                  <a:srgbClr val="FF0000"/>
                </a:solidFill>
              </a:rPr>
              <a:t>With no improvement to headline pay UNISON is moving ahead with the industrial action ballot. </a:t>
            </a:r>
            <a:endParaRPr lang="en-GB" dirty="0">
              <a:solidFill>
                <a:srgbClr val="FF0000"/>
              </a:solidFill>
            </a:endParaRPr>
          </a:p>
        </p:txBody>
      </p:sp>
      <p:sp>
        <p:nvSpPr>
          <p:cNvPr id="4" name="Slide Number Placeholder 3"/>
          <p:cNvSpPr>
            <a:spLocks noGrp="1"/>
          </p:cNvSpPr>
          <p:nvPr>
            <p:ph type="sldNum" sz="quarter" idx="5"/>
          </p:nvPr>
        </p:nvSpPr>
        <p:spPr/>
        <p:txBody>
          <a:bodyPr/>
          <a:lstStyle/>
          <a:p>
            <a:fld id="{4665F371-B0F4-428D-9495-E1BC7848164C}" type="slidenum">
              <a:rPr lang="en-GB" smtClean="0"/>
              <a:pPr/>
              <a:t>11</a:t>
            </a:fld>
            <a:endParaRPr lang="en-GB"/>
          </a:p>
        </p:txBody>
      </p:sp>
    </p:spTree>
    <p:extLst>
      <p:ext uri="{BB962C8B-B14F-4D97-AF65-F5344CB8AC3E}">
        <p14:creationId xmlns:p14="http://schemas.microsoft.com/office/powerpoint/2010/main" xmlns="" val="27842812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You</a:t>
            </a:r>
            <a:r>
              <a:rPr lang="en-GB" baseline="0" dirty="0" smtClean="0"/>
              <a:t> can see how much you have lost over the years as HE pay rises have not kept up with inflation. Use our online pay loss calculator on the link above/ or go to our website. </a:t>
            </a:r>
            <a:endParaRPr lang="en-GB" dirty="0" smtClean="0"/>
          </a:p>
          <a:p>
            <a:endParaRPr lang="en-GB" dirty="0" smtClean="0"/>
          </a:p>
          <a:p>
            <a:r>
              <a:rPr lang="en-GB" dirty="0" smtClean="0"/>
              <a:t>The </a:t>
            </a:r>
            <a:r>
              <a:rPr lang="en-GB" dirty="0"/>
              <a:t>employers have stated that this year’s pay offer keeps up with the rising costs of living as 1.8% is the same as CPIH inflation measure (consumer prices index plus housing). </a:t>
            </a:r>
          </a:p>
          <a:p>
            <a:r>
              <a:rPr lang="en-GB" dirty="0"/>
              <a:t>The unions have called for pay to rise in line with the retail price index which is currently 2.5%. </a:t>
            </a:r>
          </a:p>
          <a:p>
            <a:endParaRPr lang="en-GB" dirty="0"/>
          </a:p>
          <a:p>
            <a:r>
              <a:rPr lang="en-GB" dirty="0"/>
              <a:t>UNISON has an online pay loss calculator which shows you by how much your pay would have increased had wages risen in line RPI over the past 10 years. </a:t>
            </a:r>
          </a:p>
          <a:p>
            <a:endParaRPr lang="en-GB" dirty="0"/>
          </a:p>
        </p:txBody>
      </p:sp>
      <p:sp>
        <p:nvSpPr>
          <p:cNvPr id="4" name="Slide Number Placeholder 3"/>
          <p:cNvSpPr>
            <a:spLocks noGrp="1"/>
          </p:cNvSpPr>
          <p:nvPr>
            <p:ph type="sldNum" sz="quarter" idx="5"/>
          </p:nvPr>
        </p:nvSpPr>
        <p:spPr/>
        <p:txBody>
          <a:bodyPr/>
          <a:lstStyle/>
          <a:p>
            <a:fld id="{4665F371-B0F4-428D-9495-E1BC7848164C}" type="slidenum">
              <a:rPr lang="en-GB" smtClean="0"/>
              <a:pPr/>
              <a:t>12</a:t>
            </a:fld>
            <a:endParaRPr lang="en-GB"/>
          </a:p>
        </p:txBody>
      </p:sp>
    </p:spTree>
    <p:extLst>
      <p:ext uri="{BB962C8B-B14F-4D97-AF65-F5344CB8AC3E}">
        <p14:creationId xmlns:p14="http://schemas.microsoft.com/office/powerpoint/2010/main" xmlns="" val="7351462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You can see</a:t>
            </a:r>
            <a:r>
              <a:rPr lang="en-GB" baseline="0" dirty="0" smtClean="0"/>
              <a:t> the amount that your vice chancellor earns on this map. </a:t>
            </a:r>
            <a:endParaRPr lang="en-GB" dirty="0" smtClean="0"/>
          </a:p>
          <a:p>
            <a:endParaRPr lang="en-GB" dirty="0" smtClean="0"/>
          </a:p>
          <a:p>
            <a:r>
              <a:rPr lang="en-GB" dirty="0" smtClean="0"/>
              <a:t>UNISON’s </a:t>
            </a:r>
            <a:r>
              <a:rPr lang="en-GB" dirty="0"/>
              <a:t>online map allows you to look for your university and to find out how much your university has spent on Vice Chancellor pay and benefits in the previous financial year. </a:t>
            </a:r>
          </a:p>
          <a:p>
            <a:endParaRPr lang="en-GB" dirty="0"/>
          </a:p>
          <a:p>
            <a:r>
              <a:rPr lang="en-GB" dirty="0"/>
              <a:t>You will also find out what whether you university is foundation living wage accredited and what your university’s standard weekly contract is.  </a:t>
            </a:r>
          </a:p>
        </p:txBody>
      </p:sp>
      <p:sp>
        <p:nvSpPr>
          <p:cNvPr id="4" name="Slide Number Placeholder 3"/>
          <p:cNvSpPr>
            <a:spLocks noGrp="1"/>
          </p:cNvSpPr>
          <p:nvPr>
            <p:ph type="sldNum" sz="quarter" idx="5"/>
          </p:nvPr>
        </p:nvSpPr>
        <p:spPr/>
        <p:txBody>
          <a:bodyPr/>
          <a:lstStyle/>
          <a:p>
            <a:fld id="{4665F371-B0F4-428D-9495-E1BC7848164C}" type="slidenum">
              <a:rPr lang="en-GB" smtClean="0"/>
              <a:pPr/>
              <a:t>13</a:t>
            </a:fld>
            <a:endParaRPr lang="en-GB"/>
          </a:p>
        </p:txBody>
      </p:sp>
    </p:spTree>
    <p:extLst>
      <p:ext uri="{BB962C8B-B14F-4D97-AF65-F5344CB8AC3E}">
        <p14:creationId xmlns:p14="http://schemas.microsoft.com/office/powerpoint/2010/main" xmlns="" val="5891266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a:t>Once the consultation was closed at the end of June, UNISON’s SGE considered the outcome of a 67% reject vote and decided to move to an industrial action ballot to send a strong message to the HE employers that the offer is not good enough and that university staff deserve more. </a:t>
            </a:r>
          </a:p>
          <a:p>
            <a:endParaRPr lang="en-GB" baseline="0" dirty="0"/>
          </a:p>
          <a:p>
            <a:r>
              <a:rPr lang="en-GB" baseline="0" dirty="0"/>
              <a:t>Whilst the UNISON consultation process was carried out by voting online via email or website, the industrial action ballot will be a postal vote. </a:t>
            </a:r>
            <a:endParaRPr lang="en-GB" dirty="0"/>
          </a:p>
          <a:p>
            <a:endParaRPr lang="en-GB" dirty="0"/>
          </a:p>
          <a:p>
            <a:r>
              <a:rPr lang="en-GB" dirty="0"/>
              <a:t>The</a:t>
            </a:r>
            <a:r>
              <a:rPr lang="en-GB" baseline="0" dirty="0"/>
              <a:t> ballot papers will be sent out on 9 September and all ballot papers must be returned by 30 October when the ballot closes. </a:t>
            </a:r>
          </a:p>
          <a:p>
            <a:endParaRPr lang="en-GB" baseline="0" dirty="0"/>
          </a:p>
          <a:p>
            <a:r>
              <a:rPr lang="en-GB" baseline="0" dirty="0"/>
              <a:t>Make sure you use your vote and vote YES for strike action. </a:t>
            </a:r>
          </a:p>
          <a:p>
            <a:endParaRPr lang="en-GB" baseline="0" dirty="0"/>
          </a:p>
          <a:p>
            <a:r>
              <a:rPr lang="en-GB" dirty="0"/>
              <a:t>Do talk to colleagues about this pay ballot to make sure that you and your colleagues have your say and use your vote.</a:t>
            </a:r>
          </a:p>
          <a:p>
            <a:r>
              <a:rPr lang="en-GB" dirty="0"/>
              <a:t> </a:t>
            </a:r>
          </a:p>
          <a:p>
            <a:endParaRPr lang="en-GB" dirty="0"/>
          </a:p>
        </p:txBody>
      </p:sp>
      <p:sp>
        <p:nvSpPr>
          <p:cNvPr id="4" name="Slide Number Placeholder 3"/>
          <p:cNvSpPr>
            <a:spLocks noGrp="1"/>
          </p:cNvSpPr>
          <p:nvPr>
            <p:ph type="sldNum" sz="quarter" idx="10"/>
          </p:nvPr>
        </p:nvSpPr>
        <p:spPr/>
        <p:txBody>
          <a:bodyPr/>
          <a:lstStyle/>
          <a:p>
            <a:fld id="{4665F371-B0F4-428D-9495-E1BC7848164C}"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All members working directly for universities that have signed up to UCEA negotiating the pay rise on their behalf are included in this ballot. (Those who work for arms length companies or private contractors are not included as their employer is not directly part of UCEA and UCEA has not sought a mandate from them when they negotiated the pay rise.) </a:t>
            </a:r>
          </a:p>
          <a:p>
            <a:endParaRPr lang="en-GB" dirty="0"/>
          </a:p>
          <a:p>
            <a:r>
              <a:rPr lang="en-GB" dirty="0"/>
              <a:t>UNISON,</a:t>
            </a:r>
            <a:r>
              <a:rPr lang="en-GB" baseline="0" dirty="0"/>
              <a:t> UCU, EIS in Scotland, and Unite are balloting members on a similar timescale – we are campaigning alongside each other. </a:t>
            </a:r>
            <a:endParaRPr lang="en-GB" dirty="0"/>
          </a:p>
          <a:p>
            <a:endParaRPr lang="en-GB" dirty="0"/>
          </a:p>
        </p:txBody>
      </p:sp>
      <p:sp>
        <p:nvSpPr>
          <p:cNvPr id="4" name="Slide Number Placeholder 3"/>
          <p:cNvSpPr>
            <a:spLocks noGrp="1"/>
          </p:cNvSpPr>
          <p:nvPr>
            <p:ph type="sldNum" sz="quarter" idx="5"/>
          </p:nvPr>
        </p:nvSpPr>
        <p:spPr/>
        <p:txBody>
          <a:bodyPr/>
          <a:lstStyle/>
          <a:p>
            <a:fld id="{4665F371-B0F4-428D-9495-E1BC7848164C}" type="slidenum">
              <a:rPr lang="en-GB" smtClean="0"/>
              <a:pPr/>
              <a:t>15</a:t>
            </a:fld>
            <a:endParaRPr lang="en-GB"/>
          </a:p>
        </p:txBody>
      </p:sp>
    </p:spTree>
    <p:extLst>
      <p:ext uri="{BB962C8B-B14F-4D97-AF65-F5344CB8AC3E}">
        <p14:creationId xmlns:p14="http://schemas.microsoft.com/office/powerpoint/2010/main" xmlns="" val="17890159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 will be sent a ballot paper in a </a:t>
            </a:r>
            <a:r>
              <a:rPr lang="en-GB" u="sng" dirty="0"/>
              <a:t>brown envelope</a:t>
            </a:r>
            <a:r>
              <a:rPr lang="en-GB" u="sng" baseline="0" dirty="0"/>
              <a:t> </a:t>
            </a:r>
            <a:r>
              <a:rPr lang="en-GB" baseline="0" dirty="0"/>
              <a:t>– there will be one question and you will be asked if you are prepared to take strike action. </a:t>
            </a:r>
          </a:p>
          <a:p>
            <a:r>
              <a:rPr lang="en-GB" baseline="0" dirty="0"/>
              <a:t>Please vote as soon as you get it and post it in the freepost return envelope. </a:t>
            </a:r>
            <a:endParaRPr lang="en-GB" dirty="0"/>
          </a:p>
          <a:p>
            <a:endParaRPr lang="en-GB" dirty="0"/>
          </a:p>
        </p:txBody>
      </p:sp>
      <p:sp>
        <p:nvSpPr>
          <p:cNvPr id="4" name="Slide Number Placeholder 3"/>
          <p:cNvSpPr>
            <a:spLocks noGrp="1"/>
          </p:cNvSpPr>
          <p:nvPr>
            <p:ph type="sldNum" sz="quarter" idx="5"/>
          </p:nvPr>
        </p:nvSpPr>
        <p:spPr/>
        <p:txBody>
          <a:bodyPr/>
          <a:lstStyle/>
          <a:p>
            <a:fld id="{4665F371-B0F4-428D-9495-E1BC7848164C}" type="slidenum">
              <a:rPr lang="en-GB" smtClean="0"/>
              <a:pPr/>
              <a:t>16</a:t>
            </a:fld>
            <a:endParaRPr lang="en-GB"/>
          </a:p>
        </p:txBody>
      </p:sp>
    </p:spTree>
    <p:extLst>
      <p:ext uri="{BB962C8B-B14F-4D97-AF65-F5344CB8AC3E}">
        <p14:creationId xmlns:p14="http://schemas.microsoft.com/office/powerpoint/2010/main" xmlns="" val="40746046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 is vital that as many members as possible vote. </a:t>
            </a:r>
          </a:p>
          <a:p>
            <a:r>
              <a:rPr lang="en-GB" dirty="0"/>
              <a:t>We need to send the strongest possible message to each and every university employer that members are, collectively, calling for a decent pay rise. </a:t>
            </a:r>
          </a:p>
          <a:p>
            <a:r>
              <a:rPr lang="en-GB" dirty="0"/>
              <a:t>All</a:t>
            </a:r>
            <a:r>
              <a:rPr lang="en-GB" baseline="0" dirty="0"/>
              <a:t> the main higher education unions are balloting their members – UCU and Unite and EIS in Scotland. We are campaigning together, showing we are united and will seek to coordinate if we organise strike action. </a:t>
            </a:r>
            <a:endParaRPr lang="en-GB" dirty="0"/>
          </a:p>
          <a:p>
            <a:r>
              <a:rPr lang="en-GB" dirty="0"/>
              <a:t>Make sure you use your vote, that your colleagues vote too and that any colleagues who have not yet joined UNISON should do so, so that they too can have a say. </a:t>
            </a:r>
          </a:p>
          <a:p>
            <a:endParaRPr lang="en-GB" dirty="0"/>
          </a:p>
        </p:txBody>
      </p:sp>
      <p:sp>
        <p:nvSpPr>
          <p:cNvPr id="4" name="Slide Number Placeholder 3"/>
          <p:cNvSpPr>
            <a:spLocks noGrp="1"/>
          </p:cNvSpPr>
          <p:nvPr>
            <p:ph type="sldNum" sz="quarter" idx="5"/>
          </p:nvPr>
        </p:nvSpPr>
        <p:spPr/>
        <p:txBody>
          <a:bodyPr/>
          <a:lstStyle/>
          <a:p>
            <a:fld id="{4665F371-B0F4-428D-9495-E1BC7848164C}" type="slidenum">
              <a:rPr lang="en-GB" smtClean="0"/>
              <a:pPr/>
              <a:t>17</a:t>
            </a:fld>
            <a:endParaRPr lang="en-GB"/>
          </a:p>
        </p:txBody>
      </p:sp>
    </p:spTree>
    <p:extLst>
      <p:ext uri="{BB962C8B-B14F-4D97-AF65-F5344CB8AC3E}">
        <p14:creationId xmlns:p14="http://schemas.microsoft.com/office/powerpoint/2010/main" xmlns="" val="38057702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a:t>
            </a:r>
            <a:r>
              <a:rPr lang="en-GB" baseline="0" dirty="0"/>
              <a:t> you don’t get a ballot paper or if you lose your paper you can call the ballot hotline. </a:t>
            </a:r>
          </a:p>
          <a:p>
            <a:endParaRPr lang="en-GB" baseline="0" dirty="0"/>
          </a:p>
          <a:p>
            <a:r>
              <a:rPr lang="en-GB" baseline="0" dirty="0"/>
              <a:t>Call UNISON direct 0800 0 857 857 to request a ballot paper if you haven’t had one. Each member can only vote once. </a:t>
            </a:r>
          </a:p>
          <a:p>
            <a:endParaRPr lang="en-GB" baseline="0" dirty="0"/>
          </a:p>
          <a:p>
            <a:r>
              <a:rPr lang="en-GB" baseline="0" dirty="0"/>
              <a:t>If you don’t vote you will be sent a reminder email reminding you vote. </a:t>
            </a:r>
            <a:endParaRPr lang="en-GB" dirty="0"/>
          </a:p>
        </p:txBody>
      </p:sp>
      <p:sp>
        <p:nvSpPr>
          <p:cNvPr id="4" name="Slide Number Placeholder 3"/>
          <p:cNvSpPr>
            <a:spLocks noGrp="1"/>
          </p:cNvSpPr>
          <p:nvPr>
            <p:ph type="sldNum" sz="quarter" idx="5"/>
          </p:nvPr>
        </p:nvSpPr>
        <p:spPr/>
        <p:txBody>
          <a:bodyPr/>
          <a:lstStyle/>
          <a:p>
            <a:fld id="{4665F371-B0F4-428D-9495-E1BC7848164C}" type="slidenum">
              <a:rPr lang="en-GB" smtClean="0"/>
              <a:pPr/>
              <a:t>18</a:t>
            </a:fld>
            <a:endParaRPr lang="en-GB"/>
          </a:p>
        </p:txBody>
      </p:sp>
    </p:spTree>
    <p:extLst>
      <p:ext uri="{BB962C8B-B14F-4D97-AF65-F5344CB8AC3E}">
        <p14:creationId xmlns:p14="http://schemas.microsoft.com/office/powerpoint/2010/main" xmlns="" val="40613751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Any colleagues who join UNISON</a:t>
            </a:r>
            <a:r>
              <a:rPr lang="en-GB" baseline="0" dirty="0"/>
              <a:t> by 22 </a:t>
            </a:r>
            <a:r>
              <a:rPr lang="en-GB" dirty="0"/>
              <a:t>October 2019 will have the chance to vote in the ballot –</a:t>
            </a:r>
            <a:r>
              <a:rPr lang="en-GB" baseline="0" dirty="0"/>
              <a:t> so encourage your colleagues to join and have their say on pay. </a:t>
            </a:r>
          </a:p>
          <a:p>
            <a:endParaRPr lang="en-GB" dirty="0"/>
          </a:p>
          <a:p>
            <a:r>
              <a:rPr lang="en-GB" dirty="0"/>
              <a:t>If your membership details are out of date then use the </a:t>
            </a:r>
            <a:r>
              <a:rPr lang="en-GB" dirty="0" err="1"/>
              <a:t>MyUNISON</a:t>
            </a:r>
            <a:r>
              <a:rPr lang="en-GB" dirty="0"/>
              <a:t> link found at the top of the unison website so that we have the correct email address, phone number and job details for you. </a:t>
            </a:r>
          </a:p>
        </p:txBody>
      </p:sp>
      <p:sp>
        <p:nvSpPr>
          <p:cNvPr id="4" name="Slide Number Placeholder 3"/>
          <p:cNvSpPr>
            <a:spLocks noGrp="1"/>
          </p:cNvSpPr>
          <p:nvPr>
            <p:ph type="sldNum" sz="quarter" idx="5"/>
          </p:nvPr>
        </p:nvSpPr>
        <p:spPr/>
        <p:txBody>
          <a:bodyPr/>
          <a:lstStyle/>
          <a:p>
            <a:fld id="{4665F371-B0F4-428D-9495-E1BC7848164C}" type="slidenum">
              <a:rPr lang="en-GB" smtClean="0"/>
              <a:pPr/>
              <a:t>19</a:t>
            </a:fld>
            <a:endParaRPr lang="en-GB"/>
          </a:p>
        </p:txBody>
      </p:sp>
    </p:spTree>
    <p:extLst>
      <p:ext uri="{BB962C8B-B14F-4D97-AF65-F5344CB8AC3E}">
        <p14:creationId xmlns:p14="http://schemas.microsoft.com/office/powerpoint/2010/main" xmlns="" val="10891527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You will have the change to vote in the national ballot on</a:t>
            </a:r>
            <a:r>
              <a:rPr lang="en-GB" baseline="0" dirty="0"/>
              <a:t> higher education – it’s your chance to make a stand for decent pay after years of HE pay falling behind. </a:t>
            </a:r>
            <a:endParaRPr lang="en-GB" dirty="0"/>
          </a:p>
        </p:txBody>
      </p:sp>
      <p:sp>
        <p:nvSpPr>
          <p:cNvPr id="4" name="Slide Number Placeholder 3"/>
          <p:cNvSpPr>
            <a:spLocks noGrp="1"/>
          </p:cNvSpPr>
          <p:nvPr>
            <p:ph type="sldNum" sz="quarter" idx="10"/>
          </p:nvPr>
        </p:nvSpPr>
        <p:spPr/>
        <p:txBody>
          <a:bodyPr/>
          <a:lstStyle/>
          <a:p>
            <a:fld id="{4665F371-B0F4-428D-9495-E1BC7848164C}" type="slidenum">
              <a:rPr lang="en-GB" smtClean="0"/>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Use your vote, make sure your voice is heard. </a:t>
            </a:r>
          </a:p>
          <a:p>
            <a:r>
              <a:rPr lang="en-GB" dirty="0"/>
              <a:t>Vote</a:t>
            </a:r>
            <a:r>
              <a:rPr lang="en-GB" baseline="0" dirty="0"/>
              <a:t> Yes to take action and send a strong message that the pay offer is not good enough. </a:t>
            </a:r>
          </a:p>
          <a:p>
            <a:endParaRPr lang="en-GB" dirty="0"/>
          </a:p>
        </p:txBody>
      </p:sp>
      <p:sp>
        <p:nvSpPr>
          <p:cNvPr id="4" name="Slide Number Placeholder 3"/>
          <p:cNvSpPr>
            <a:spLocks noGrp="1"/>
          </p:cNvSpPr>
          <p:nvPr>
            <p:ph type="sldNum" sz="quarter" idx="5"/>
          </p:nvPr>
        </p:nvSpPr>
        <p:spPr/>
        <p:txBody>
          <a:bodyPr/>
          <a:lstStyle/>
          <a:p>
            <a:fld id="{4665F371-B0F4-428D-9495-E1BC7848164C}" type="slidenum">
              <a:rPr lang="en-GB" smtClean="0"/>
              <a:pPr/>
              <a:t>21</a:t>
            </a:fld>
            <a:endParaRPr lang="en-GB"/>
          </a:p>
        </p:txBody>
      </p:sp>
    </p:spTree>
    <p:extLst>
      <p:ext uri="{BB962C8B-B14F-4D97-AF65-F5344CB8AC3E}">
        <p14:creationId xmlns:p14="http://schemas.microsoft.com/office/powerpoint/2010/main" xmlns="" val="21292773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You can show the UNISON film about pay</a:t>
            </a:r>
            <a:r>
              <a:rPr lang="en-GB" baseline="0" dirty="0"/>
              <a:t> offer and ballot on the link above. </a:t>
            </a:r>
          </a:p>
          <a:p>
            <a:endParaRPr lang="en-GB" baseline="0" dirty="0"/>
          </a:p>
          <a:p>
            <a:r>
              <a:rPr lang="en-GB" baseline="0" dirty="0"/>
              <a:t>Also remind members and branches that they can download and order leaflets and posters. </a:t>
            </a:r>
          </a:p>
          <a:p>
            <a:endParaRPr lang="en-GB" b="0" baseline="0" dirty="0"/>
          </a:p>
          <a:p>
            <a:r>
              <a:rPr lang="en-GB" b="0" baseline="0" dirty="0"/>
              <a:t>Use our </a:t>
            </a:r>
            <a:r>
              <a:rPr lang="en-GB" b="0" baseline="0" dirty="0" err="1"/>
              <a:t>hashtag</a:t>
            </a:r>
            <a:r>
              <a:rPr lang="en-GB" b="0" baseline="0" dirty="0"/>
              <a:t> for social media posts </a:t>
            </a:r>
          </a:p>
        </p:txBody>
      </p:sp>
      <p:sp>
        <p:nvSpPr>
          <p:cNvPr id="4" name="Slide Number Placeholder 3"/>
          <p:cNvSpPr>
            <a:spLocks noGrp="1"/>
          </p:cNvSpPr>
          <p:nvPr>
            <p:ph type="sldNum" sz="quarter" idx="10"/>
          </p:nvPr>
        </p:nvSpPr>
        <p:spPr/>
        <p:txBody>
          <a:bodyPr/>
          <a:lstStyle/>
          <a:p>
            <a:fld id="{4665F371-B0F4-428D-9495-E1BC7848164C}" type="slidenum">
              <a:rPr lang="en-GB" smtClean="0"/>
              <a:pPr/>
              <a:t>22</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665F371-B0F4-428D-9495-E1BC7848164C}" type="slidenum">
              <a:rPr lang="en-GB" smtClean="0"/>
              <a:pPr/>
              <a:t>23</a:t>
            </a:fld>
            <a:endParaRPr lang="en-GB"/>
          </a:p>
        </p:txBody>
      </p:sp>
    </p:spTree>
    <p:extLst>
      <p:ext uri="{BB962C8B-B14F-4D97-AF65-F5344CB8AC3E}">
        <p14:creationId xmlns:p14="http://schemas.microsoft.com/office/powerpoint/2010/main" xmlns="" val="2971382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1" dirty="0"/>
              <a:t>All UNISON</a:t>
            </a:r>
            <a:r>
              <a:rPr lang="en-GB" b="1" baseline="0" dirty="0"/>
              <a:t> members working in universities that are part of national bargaining will be sent a ballot paper </a:t>
            </a:r>
            <a:endParaRPr lang="en-GB" b="1" dirty="0"/>
          </a:p>
          <a:p>
            <a:endParaRPr lang="en-GB" dirty="0"/>
          </a:p>
          <a:p>
            <a:r>
              <a:rPr lang="en-GB" dirty="0"/>
              <a:t>Look out for your ballot paper in a </a:t>
            </a:r>
            <a:r>
              <a:rPr lang="en-GB" u="sng" dirty="0"/>
              <a:t>brown envelope</a:t>
            </a:r>
            <a:r>
              <a:rPr lang="en-GB" dirty="0"/>
              <a:t>. Make sure that you vote and return</a:t>
            </a:r>
            <a:r>
              <a:rPr lang="en-GB" baseline="0" dirty="0"/>
              <a:t> it in the freepost envelope provided. We need every member of every university branch to use their vote to send a strong message in our pay campaign. </a:t>
            </a:r>
          </a:p>
          <a:p>
            <a:endParaRPr lang="en-GB" baseline="0" dirty="0"/>
          </a:p>
          <a:p>
            <a:endParaRPr lang="en-GB" dirty="0"/>
          </a:p>
        </p:txBody>
      </p:sp>
      <p:sp>
        <p:nvSpPr>
          <p:cNvPr id="4" name="Slide Number Placeholder 3"/>
          <p:cNvSpPr>
            <a:spLocks noGrp="1"/>
          </p:cNvSpPr>
          <p:nvPr>
            <p:ph type="sldNum" sz="quarter" idx="10"/>
          </p:nvPr>
        </p:nvSpPr>
        <p:spPr/>
        <p:txBody>
          <a:bodyPr/>
          <a:lstStyle/>
          <a:p>
            <a:fld id="{4665F371-B0F4-428D-9495-E1BC7848164C}"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New JNCHES –  is the Joint negotiating committee for higher education staff. This brings together universities represented by UCEA (university and colleges employers association) as well as the five HE unions representing university staff across the UK. </a:t>
            </a:r>
          </a:p>
          <a:p>
            <a:endParaRPr lang="en-GB" dirty="0"/>
          </a:p>
          <a:p>
            <a:r>
              <a:rPr lang="en-GB" dirty="0"/>
              <a:t>Each year universities sign up to be included in the pay discussions and commit to implement the outcomes of the pay talks. </a:t>
            </a:r>
          </a:p>
          <a:p>
            <a:endParaRPr lang="en-GB" dirty="0"/>
          </a:p>
          <a:p>
            <a:r>
              <a:rPr lang="en-GB" dirty="0"/>
              <a:t>The trade unions normally meeting in January to agree the main elements of a joint pay claim</a:t>
            </a:r>
            <a:r>
              <a:rPr lang="en-GB" baseline="0" dirty="0"/>
              <a:t> and then there are three pay negotiation meetings. </a:t>
            </a:r>
            <a:endParaRPr lang="en-GB" dirty="0"/>
          </a:p>
        </p:txBody>
      </p:sp>
      <p:sp>
        <p:nvSpPr>
          <p:cNvPr id="4" name="Slide Number Placeholder 3"/>
          <p:cNvSpPr>
            <a:spLocks noGrp="1"/>
          </p:cNvSpPr>
          <p:nvPr>
            <p:ph type="sldNum" sz="quarter" idx="10"/>
          </p:nvPr>
        </p:nvSpPr>
        <p:spPr/>
        <p:txBody>
          <a:bodyPr/>
          <a:lstStyle/>
          <a:p>
            <a:fld id="{4665F371-B0F4-428D-9495-E1BC7848164C}"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joint claim for 2019/20 is based on UNISON’s pay policy from the January 2019 conference. The main elements of the claim are outlined on this slide – </a:t>
            </a:r>
          </a:p>
          <a:p>
            <a:endParaRPr lang="en-GB" dirty="0"/>
          </a:p>
          <a:p>
            <a:r>
              <a:rPr lang="en-GB" dirty="0"/>
              <a:t>The joint unions are seeking a pay rise of RPI (retail price index – an inflationary measure) plus an additional 3%. This claim has two key elements – keeping up with the rising cost of living (RPI) and catching up with pay that has been lost over a number of years. </a:t>
            </a:r>
          </a:p>
          <a:p>
            <a:endParaRPr lang="en-GB" dirty="0"/>
          </a:p>
          <a:p>
            <a:r>
              <a:rPr lang="en-GB" dirty="0"/>
              <a:t>There was a call for an increase of at least £3,349 which is equivalent to a salary of £10 per hour for those on a 37 hour week on the lowest pay point. </a:t>
            </a:r>
          </a:p>
          <a:p>
            <a:endParaRPr lang="en-GB" dirty="0"/>
          </a:p>
          <a:p>
            <a:r>
              <a:rPr lang="en-GB" dirty="0"/>
              <a:t>All universities to be accredited foundation living wage employers which means that all on campus including contractors will pay the foundation living wage. </a:t>
            </a:r>
          </a:p>
          <a:p>
            <a:endParaRPr lang="en-GB" dirty="0"/>
          </a:p>
          <a:p>
            <a:r>
              <a:rPr lang="en-GB" dirty="0"/>
              <a:t>The unions want some agreed national action plans to address the gender pay gap and the ethnic pay gap. </a:t>
            </a:r>
          </a:p>
        </p:txBody>
      </p:sp>
      <p:sp>
        <p:nvSpPr>
          <p:cNvPr id="4" name="Slide Number Placeholder 3"/>
          <p:cNvSpPr>
            <a:spLocks noGrp="1"/>
          </p:cNvSpPr>
          <p:nvPr>
            <p:ph type="sldNum" sz="quarter" idx="5"/>
          </p:nvPr>
        </p:nvSpPr>
        <p:spPr/>
        <p:txBody>
          <a:bodyPr/>
          <a:lstStyle/>
          <a:p>
            <a:fld id="{4665F371-B0F4-428D-9495-E1BC7848164C}" type="slidenum">
              <a:rPr lang="en-GB" smtClean="0"/>
              <a:pPr/>
              <a:t>5</a:t>
            </a:fld>
            <a:endParaRPr lang="en-GB"/>
          </a:p>
        </p:txBody>
      </p:sp>
    </p:spTree>
    <p:extLst>
      <p:ext uri="{BB962C8B-B14F-4D97-AF65-F5344CB8AC3E}">
        <p14:creationId xmlns:p14="http://schemas.microsoft.com/office/powerpoint/2010/main" xmlns="" val="22969343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additional points also form part of the pay claim on which the unions are seeking action. </a:t>
            </a:r>
          </a:p>
          <a:p>
            <a:endParaRPr lang="en-GB" dirty="0"/>
          </a:p>
          <a:p>
            <a:r>
              <a:rPr lang="en-GB" dirty="0"/>
              <a:t>The first point is for universities to have a 35 hour week as the standard for a full-time contract. At present only 51 universities have a 35 hour week with others using a 36, 36.5 or 37 hour week as standard. This means that an hourly wage will be worth different  amounts.</a:t>
            </a:r>
          </a:p>
          <a:p>
            <a:r>
              <a:rPr lang="en-GB" dirty="0"/>
              <a:t> </a:t>
            </a:r>
          </a:p>
          <a:p>
            <a:r>
              <a:rPr lang="en-GB" dirty="0"/>
              <a:t>The unions want a Scottish subcommittee to consider Scottish specific issues as well as action by all universities to address rising levels of workload and workplace stress and action to reduce precious contracts and prevent outsourcing. </a:t>
            </a:r>
          </a:p>
        </p:txBody>
      </p:sp>
      <p:sp>
        <p:nvSpPr>
          <p:cNvPr id="4" name="Slide Number Placeholder 3"/>
          <p:cNvSpPr>
            <a:spLocks noGrp="1"/>
          </p:cNvSpPr>
          <p:nvPr>
            <p:ph type="sldNum" sz="quarter" idx="5"/>
          </p:nvPr>
        </p:nvSpPr>
        <p:spPr/>
        <p:txBody>
          <a:bodyPr/>
          <a:lstStyle/>
          <a:p>
            <a:fld id="{4665F371-B0F4-428D-9495-E1BC7848164C}" type="slidenum">
              <a:rPr lang="en-GB" smtClean="0"/>
              <a:pPr/>
              <a:t>6</a:t>
            </a:fld>
            <a:endParaRPr lang="en-GB"/>
          </a:p>
        </p:txBody>
      </p:sp>
    </p:spTree>
    <p:extLst>
      <p:ext uri="{BB962C8B-B14F-4D97-AF65-F5344CB8AC3E}">
        <p14:creationId xmlns:p14="http://schemas.microsoft.com/office/powerpoint/2010/main" xmlns="" val="58080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At the third meeting a full and final offer was given. This offer provides for increases as follows: </a:t>
            </a:r>
          </a:p>
          <a:p>
            <a:endParaRPr lang="en-GB" dirty="0"/>
          </a:p>
          <a:p>
            <a:r>
              <a:rPr lang="en-GB" dirty="0"/>
              <a:t>An increase of 1.8% for all staff on SCP 17 and above</a:t>
            </a:r>
          </a:p>
          <a:p>
            <a:endParaRPr lang="en-GB" dirty="0"/>
          </a:p>
          <a:p>
            <a:r>
              <a:rPr lang="en-GB" dirty="0"/>
              <a:t>Increases of 3.65% for those on SCP 2 and 3 with the percentage reducing to 1.82% on SCP16. </a:t>
            </a:r>
          </a:p>
          <a:p>
            <a:endParaRPr lang="en-GB" dirty="0"/>
          </a:p>
          <a:p>
            <a:r>
              <a:rPr lang="en-GB" dirty="0"/>
              <a:t>For SCP 2 to be deleted by April 2020 in each university. This means that SCP will be the new minimum pay point and means that for those on a 35 weekly contract the hourly rate of pay will exceed the foundation living wage rate of £9 per hour (outside London) </a:t>
            </a:r>
          </a:p>
        </p:txBody>
      </p:sp>
      <p:sp>
        <p:nvSpPr>
          <p:cNvPr id="4" name="Slide Number Placeholder 3"/>
          <p:cNvSpPr>
            <a:spLocks noGrp="1"/>
          </p:cNvSpPr>
          <p:nvPr>
            <p:ph type="sldNum" sz="quarter" idx="5"/>
          </p:nvPr>
        </p:nvSpPr>
        <p:spPr/>
        <p:txBody>
          <a:bodyPr/>
          <a:lstStyle/>
          <a:p>
            <a:fld id="{4665F371-B0F4-428D-9495-E1BC7848164C}" type="slidenum">
              <a:rPr lang="en-GB" smtClean="0"/>
              <a:pPr/>
              <a:t>7</a:t>
            </a:fld>
            <a:endParaRPr lang="en-GB"/>
          </a:p>
        </p:txBody>
      </p:sp>
    </p:spTree>
    <p:extLst>
      <p:ext uri="{BB962C8B-B14F-4D97-AF65-F5344CB8AC3E}">
        <p14:creationId xmlns:p14="http://schemas.microsoft.com/office/powerpoint/2010/main" xmlns="" val="8290267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final offer also contained some limited offers in respect of the other elements of the pay claim. </a:t>
            </a:r>
          </a:p>
          <a:p>
            <a:endParaRPr lang="en-GB" dirty="0"/>
          </a:p>
          <a:p>
            <a:r>
              <a:rPr lang="en-GB" dirty="0"/>
              <a:t>All of the higher</a:t>
            </a:r>
            <a:r>
              <a:rPr lang="en-GB" baseline="0" dirty="0"/>
              <a:t> education </a:t>
            </a:r>
            <a:r>
              <a:rPr lang="en-GB" dirty="0"/>
              <a:t>unions decided that final offer was not good enough and have recommended rejection.</a:t>
            </a:r>
            <a:r>
              <a:rPr lang="en-GB" baseline="0" dirty="0"/>
              <a:t> </a:t>
            </a:r>
            <a:endParaRPr lang="en-GB" dirty="0"/>
          </a:p>
        </p:txBody>
      </p:sp>
      <p:sp>
        <p:nvSpPr>
          <p:cNvPr id="4" name="Slide Number Placeholder 3"/>
          <p:cNvSpPr>
            <a:spLocks noGrp="1"/>
          </p:cNvSpPr>
          <p:nvPr>
            <p:ph type="sldNum" sz="quarter" idx="5"/>
          </p:nvPr>
        </p:nvSpPr>
        <p:spPr/>
        <p:txBody>
          <a:bodyPr/>
          <a:lstStyle/>
          <a:p>
            <a:fld id="{4665F371-B0F4-428D-9495-E1BC7848164C}" type="slidenum">
              <a:rPr lang="en-GB" smtClean="0"/>
              <a:pPr/>
              <a:t>8</a:t>
            </a:fld>
            <a:endParaRPr lang="en-GB"/>
          </a:p>
        </p:txBody>
      </p:sp>
    </p:spTree>
    <p:extLst>
      <p:ext uri="{BB962C8B-B14F-4D97-AF65-F5344CB8AC3E}">
        <p14:creationId xmlns:p14="http://schemas.microsoft.com/office/powerpoint/2010/main" xmlns="" val="37810089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a:t>
            </a:r>
            <a:r>
              <a:rPr lang="en-GB" baseline="0" dirty="0"/>
              <a:t> the majority of staff working in HE the pay offer will mean an increase of 1.8% that will be due from 1 August 2019. Anyone who is on pay point 17 or above will get the 1.8% increase. </a:t>
            </a:r>
          </a:p>
          <a:p>
            <a:endParaRPr lang="en-GB" baseline="0" dirty="0"/>
          </a:p>
          <a:p>
            <a:r>
              <a:rPr lang="en-GB" baseline="0" dirty="0"/>
              <a:t>For those on pay points 2 to 16 there are higher percentage increase – points two and three will get 3.65% and this reduces to 1.82% on pay point 16. </a:t>
            </a:r>
            <a:endParaRPr lang="en-GB" dirty="0"/>
          </a:p>
          <a:p>
            <a:endParaRPr lang="en-GB" dirty="0"/>
          </a:p>
          <a:p>
            <a:r>
              <a:rPr lang="en-GB" dirty="0"/>
              <a:t>When SCP 2 is deleted the new lowest pay point after April </a:t>
            </a:r>
            <a:r>
              <a:rPr lang="en-GB" b="0" i="0" dirty="0"/>
              <a:t>2020 </a:t>
            </a:r>
            <a:r>
              <a:rPr lang="en-GB" dirty="0"/>
              <a:t> will be SCP 3.</a:t>
            </a:r>
          </a:p>
          <a:p>
            <a:endParaRPr lang="en-GB" dirty="0"/>
          </a:p>
          <a:p>
            <a:r>
              <a:rPr lang="en-GB" dirty="0"/>
              <a:t>However, the unions had called</a:t>
            </a:r>
            <a:r>
              <a:rPr lang="en-GB" baseline="0" dirty="0"/>
              <a:t> for RPI plus 3% and this offer falls short. </a:t>
            </a:r>
          </a:p>
          <a:p>
            <a:r>
              <a:rPr lang="en-GB" baseline="0" dirty="0"/>
              <a:t>The unions also called for the foundation living wage rates to be the lowest rates of pay and whilst the minimum pay point will be above the foundation living wage for those working on a 35 hour per week contract, this is not the case for all. </a:t>
            </a:r>
          </a:p>
          <a:p>
            <a:r>
              <a:rPr lang="en-GB" baseline="0" dirty="0"/>
              <a:t>Nearly two thirds of universities use weekly contracts of 36 or 37 hours meaning that many staff do not earn the foundation living wage rate. This offer does nothing to address that. </a:t>
            </a:r>
            <a:endParaRPr lang="en-GB" dirty="0"/>
          </a:p>
          <a:p>
            <a:endParaRPr lang="en-GB" dirty="0"/>
          </a:p>
          <a:p>
            <a:r>
              <a:rPr lang="en-GB" dirty="0"/>
              <a:t> </a:t>
            </a:r>
          </a:p>
          <a:p>
            <a:endParaRPr lang="en-GB" dirty="0"/>
          </a:p>
        </p:txBody>
      </p:sp>
      <p:sp>
        <p:nvSpPr>
          <p:cNvPr id="4" name="Slide Number Placeholder 3"/>
          <p:cNvSpPr>
            <a:spLocks noGrp="1"/>
          </p:cNvSpPr>
          <p:nvPr>
            <p:ph type="sldNum" sz="quarter" idx="5"/>
          </p:nvPr>
        </p:nvSpPr>
        <p:spPr/>
        <p:txBody>
          <a:bodyPr/>
          <a:lstStyle/>
          <a:p>
            <a:fld id="{4665F371-B0F4-428D-9495-E1BC7848164C}" type="slidenum">
              <a:rPr lang="en-GB" smtClean="0"/>
              <a:pPr/>
              <a:t>9</a:t>
            </a:fld>
            <a:endParaRPr lang="en-GB"/>
          </a:p>
        </p:txBody>
      </p:sp>
    </p:spTree>
    <p:extLst>
      <p:ext uri="{BB962C8B-B14F-4D97-AF65-F5344CB8AC3E}">
        <p14:creationId xmlns:p14="http://schemas.microsoft.com/office/powerpoint/2010/main" xmlns="" val="3805346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0E7A468-C54F-364F-91C1-95F3D364C6AE}" type="datetimeFigureOut">
              <a:rPr lang="en-US" smtClean="0"/>
              <a:pPr/>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928A-7803-944C-BFA5-BA7E6256DFE7}" type="slidenum">
              <a:rPr lang="en-US" smtClean="0"/>
              <a:pPr/>
              <a:t>‹#›</a:t>
            </a:fld>
            <a:endParaRPr lang="en-US"/>
          </a:p>
        </p:txBody>
      </p:sp>
    </p:spTree>
    <p:extLst>
      <p:ext uri="{BB962C8B-B14F-4D97-AF65-F5344CB8AC3E}">
        <p14:creationId xmlns:p14="http://schemas.microsoft.com/office/powerpoint/2010/main" xmlns="" val="76885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E7A468-C54F-364F-91C1-95F3D364C6AE}" type="datetimeFigureOut">
              <a:rPr lang="en-US" smtClean="0"/>
              <a:pPr/>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928A-7803-944C-BFA5-BA7E6256DFE7}" type="slidenum">
              <a:rPr lang="en-US" smtClean="0"/>
              <a:pPr/>
              <a:t>‹#›</a:t>
            </a:fld>
            <a:endParaRPr lang="en-US"/>
          </a:p>
        </p:txBody>
      </p:sp>
    </p:spTree>
    <p:extLst>
      <p:ext uri="{BB962C8B-B14F-4D97-AF65-F5344CB8AC3E}">
        <p14:creationId xmlns:p14="http://schemas.microsoft.com/office/powerpoint/2010/main" xmlns="" val="169403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E7A468-C54F-364F-91C1-95F3D364C6AE}" type="datetimeFigureOut">
              <a:rPr lang="en-US" smtClean="0"/>
              <a:pPr/>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928A-7803-944C-BFA5-BA7E6256DFE7}" type="slidenum">
              <a:rPr lang="en-US" smtClean="0"/>
              <a:pPr/>
              <a:t>‹#›</a:t>
            </a:fld>
            <a:endParaRPr lang="en-US"/>
          </a:p>
        </p:txBody>
      </p:sp>
    </p:spTree>
    <p:extLst>
      <p:ext uri="{BB962C8B-B14F-4D97-AF65-F5344CB8AC3E}">
        <p14:creationId xmlns:p14="http://schemas.microsoft.com/office/powerpoint/2010/main" xmlns="" val="17569268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3733"/>
            </a:lvl1pPr>
          </a:lstStyle>
          <a:p>
            <a:pPr lvl="0"/>
            <a:r>
              <a:rPr lang="en-US"/>
              <a:t>Click to edit Master text styles</a:t>
            </a:r>
          </a:p>
        </p:txBody>
      </p:sp>
      <p:sp>
        <p:nvSpPr>
          <p:cNvPr id="4" name="Title 3"/>
          <p:cNvSpPr>
            <a:spLocks noGrp="1"/>
          </p:cNvSpPr>
          <p:nvPr>
            <p:ph type="title"/>
          </p:nvPr>
        </p:nvSpPr>
        <p:spPr/>
        <p:txBody>
          <a:bodyPr/>
          <a:lstStyle/>
          <a:p>
            <a:r>
              <a:rPr lang="en-US"/>
              <a:t>Click to edit Master title style</a:t>
            </a:r>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7"/>
            <a:ext cx="9144000" cy="1655763"/>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38200" y="6356351"/>
            <a:ext cx="2743200" cy="365125"/>
          </a:xfrm>
          <a:prstGeom prst="rect">
            <a:avLst/>
          </a:prstGeom>
        </p:spPr>
        <p:txBody>
          <a:bodyPr/>
          <a:lstStyle/>
          <a:p>
            <a:pPr defTabSz="609585" fontAlgn="base">
              <a:spcBef>
                <a:spcPct val="0"/>
              </a:spcBef>
              <a:spcAft>
                <a:spcPct val="0"/>
              </a:spcAft>
            </a:pPr>
            <a:fld id="{C0E7A468-C54F-364F-91C1-95F3D364C6AE}" type="datetimeFigureOut">
              <a:rPr lang="en-US" smtClean="0">
                <a:solidFill>
                  <a:srgbClr val="000000"/>
                </a:solidFill>
                <a:ea typeface="ヒラギノ角ゴ Pro W3" charset="-128"/>
                <a:cs typeface="ヒラギノ角ゴ Pro W3" charset="-128"/>
              </a:rPr>
              <a:pPr defTabSz="609585" fontAlgn="base">
                <a:spcBef>
                  <a:spcPct val="0"/>
                </a:spcBef>
                <a:spcAft>
                  <a:spcPct val="0"/>
                </a:spcAft>
              </a:pPr>
              <a:t>9/10/2019</a:t>
            </a:fld>
            <a:endParaRPr lang="en-US">
              <a:solidFill>
                <a:srgbClr val="000000"/>
              </a:solidFill>
              <a:ea typeface="ヒラギノ角ゴ Pro W3" charset="-128"/>
              <a:cs typeface="ヒラギノ角ゴ Pro W3" charset="-128"/>
            </a:endParaRPr>
          </a:p>
        </p:txBody>
      </p:sp>
      <p:sp>
        <p:nvSpPr>
          <p:cNvPr id="5" name="Footer Placeholder 4"/>
          <p:cNvSpPr>
            <a:spLocks noGrp="1"/>
          </p:cNvSpPr>
          <p:nvPr>
            <p:ph type="ftr" sz="quarter" idx="11"/>
          </p:nvPr>
        </p:nvSpPr>
        <p:spPr>
          <a:xfrm>
            <a:off x="4038600" y="6356351"/>
            <a:ext cx="4114800" cy="365125"/>
          </a:xfrm>
          <a:prstGeom prst="rect">
            <a:avLst/>
          </a:prstGeom>
        </p:spPr>
        <p:txBody>
          <a:bodyPr/>
          <a:lstStyle/>
          <a:p>
            <a:pPr defTabSz="609585" fontAlgn="base">
              <a:spcBef>
                <a:spcPct val="0"/>
              </a:spcBef>
              <a:spcAft>
                <a:spcPct val="0"/>
              </a:spcAft>
            </a:pPr>
            <a:endParaRPr lang="en-US">
              <a:solidFill>
                <a:srgbClr val="000000"/>
              </a:solidFill>
              <a:ea typeface="ヒラギノ角ゴ Pro W3" charset="-128"/>
              <a:cs typeface="ヒラギノ角ゴ Pro W3" charset="-128"/>
            </a:endParaRPr>
          </a:p>
        </p:txBody>
      </p:sp>
      <p:sp>
        <p:nvSpPr>
          <p:cNvPr id="6" name="Slide Number Placeholder 5"/>
          <p:cNvSpPr>
            <a:spLocks noGrp="1"/>
          </p:cNvSpPr>
          <p:nvPr>
            <p:ph type="sldNum" sz="quarter" idx="12"/>
          </p:nvPr>
        </p:nvSpPr>
        <p:spPr>
          <a:xfrm>
            <a:off x="8610600" y="6356351"/>
            <a:ext cx="2743200" cy="365125"/>
          </a:xfrm>
          <a:prstGeom prst="rect">
            <a:avLst/>
          </a:prstGeom>
        </p:spPr>
        <p:txBody>
          <a:bodyPr/>
          <a:lstStyle/>
          <a:p>
            <a:pPr defTabSz="609585" fontAlgn="base">
              <a:spcBef>
                <a:spcPct val="0"/>
              </a:spcBef>
              <a:spcAft>
                <a:spcPct val="0"/>
              </a:spcAft>
            </a:pPr>
            <a:fld id="{9F44928A-7803-944C-BFA5-BA7E6256DFE7}" type="slidenum">
              <a:rPr lang="en-US" smtClean="0">
                <a:solidFill>
                  <a:srgbClr val="000000"/>
                </a:solidFill>
                <a:ea typeface="ヒラギノ角ゴ Pro W3" charset="-128"/>
                <a:cs typeface="ヒラギノ角ゴ Pro W3" charset="-128"/>
              </a:rPr>
              <a:pPr defTabSz="609585" fontAlgn="base">
                <a:spcBef>
                  <a:spcPct val="0"/>
                </a:spcBef>
                <a:spcAft>
                  <a:spcPct val="0"/>
                </a:spcAft>
              </a:pPr>
              <a:t>‹#›</a:t>
            </a:fld>
            <a:endParaRPr lang="en-US">
              <a:solidFill>
                <a:srgbClr val="000000"/>
              </a:solidFill>
              <a:ea typeface="ヒラギノ角ゴ Pro W3" charset="-128"/>
              <a:cs typeface="ヒラギノ角ゴ Pro W3" charset="-128"/>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E7A468-C54F-364F-91C1-95F3D364C6AE}" type="datetimeFigureOut">
              <a:rPr lang="en-US" smtClean="0"/>
              <a:pPr/>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928A-7803-944C-BFA5-BA7E6256DFE7}" type="slidenum">
              <a:rPr lang="en-US" smtClean="0"/>
              <a:pPr/>
              <a:t>‹#›</a:t>
            </a:fld>
            <a:endParaRPr lang="en-US"/>
          </a:p>
        </p:txBody>
      </p:sp>
    </p:spTree>
    <p:extLst>
      <p:ext uri="{BB962C8B-B14F-4D97-AF65-F5344CB8AC3E}">
        <p14:creationId xmlns:p14="http://schemas.microsoft.com/office/powerpoint/2010/main" xmlns="" val="1578170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E7A468-C54F-364F-91C1-95F3D364C6AE}" type="datetimeFigureOut">
              <a:rPr lang="en-US" smtClean="0"/>
              <a:pPr/>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928A-7803-944C-BFA5-BA7E6256DFE7}" type="slidenum">
              <a:rPr lang="en-US" smtClean="0"/>
              <a:pPr/>
              <a:t>‹#›</a:t>
            </a:fld>
            <a:endParaRPr lang="en-US"/>
          </a:p>
        </p:txBody>
      </p:sp>
    </p:spTree>
    <p:extLst>
      <p:ext uri="{BB962C8B-B14F-4D97-AF65-F5344CB8AC3E}">
        <p14:creationId xmlns:p14="http://schemas.microsoft.com/office/powerpoint/2010/main" xmlns="" val="738901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0E7A468-C54F-364F-91C1-95F3D364C6AE}" type="datetimeFigureOut">
              <a:rPr lang="en-US" smtClean="0"/>
              <a:pPr/>
              <a:t>9/10/2019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44928A-7803-944C-BFA5-BA7E6256DFE7}" type="slidenum">
              <a:rPr lang="en-US" smtClean="0"/>
              <a:pPr/>
              <a:t>‹#›</a:t>
            </a:fld>
            <a:endParaRPr lang="en-US"/>
          </a:p>
        </p:txBody>
      </p:sp>
    </p:spTree>
    <p:extLst>
      <p:ext uri="{BB962C8B-B14F-4D97-AF65-F5344CB8AC3E}">
        <p14:creationId xmlns:p14="http://schemas.microsoft.com/office/powerpoint/2010/main" xmlns="" val="1963702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0E7A468-C54F-364F-91C1-95F3D364C6AE}" type="datetimeFigureOut">
              <a:rPr lang="en-US" smtClean="0"/>
              <a:pPr/>
              <a:t>9/10/2019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44928A-7803-944C-BFA5-BA7E6256DFE7}" type="slidenum">
              <a:rPr lang="en-US" smtClean="0"/>
              <a:pPr/>
              <a:t>‹#›</a:t>
            </a:fld>
            <a:endParaRPr lang="en-US"/>
          </a:p>
        </p:txBody>
      </p:sp>
    </p:spTree>
    <p:extLst>
      <p:ext uri="{BB962C8B-B14F-4D97-AF65-F5344CB8AC3E}">
        <p14:creationId xmlns:p14="http://schemas.microsoft.com/office/powerpoint/2010/main" xmlns="" val="1413280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0E7A468-C54F-364F-91C1-95F3D364C6AE}" type="datetimeFigureOut">
              <a:rPr lang="en-US" smtClean="0"/>
              <a:pPr/>
              <a:t>9/10/2019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44928A-7803-944C-BFA5-BA7E6256DFE7}" type="slidenum">
              <a:rPr lang="en-US" smtClean="0"/>
              <a:pPr/>
              <a:t>‹#›</a:t>
            </a:fld>
            <a:endParaRPr lang="en-US"/>
          </a:p>
        </p:txBody>
      </p:sp>
    </p:spTree>
    <p:extLst>
      <p:ext uri="{BB962C8B-B14F-4D97-AF65-F5344CB8AC3E}">
        <p14:creationId xmlns:p14="http://schemas.microsoft.com/office/powerpoint/2010/main" xmlns="" val="1840026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7A468-C54F-364F-91C1-95F3D364C6AE}" type="datetimeFigureOut">
              <a:rPr lang="en-US" smtClean="0"/>
              <a:pPr/>
              <a:t>9/10/2019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44928A-7803-944C-BFA5-BA7E6256DFE7}" type="slidenum">
              <a:rPr lang="en-US" smtClean="0"/>
              <a:pPr/>
              <a:t>‹#›</a:t>
            </a:fld>
            <a:endParaRPr lang="en-US"/>
          </a:p>
        </p:txBody>
      </p:sp>
    </p:spTree>
    <p:extLst>
      <p:ext uri="{BB962C8B-B14F-4D97-AF65-F5344CB8AC3E}">
        <p14:creationId xmlns:p14="http://schemas.microsoft.com/office/powerpoint/2010/main" xmlns="" val="1553507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E7A468-C54F-364F-91C1-95F3D364C6AE}" type="datetimeFigureOut">
              <a:rPr lang="en-US" smtClean="0"/>
              <a:pPr/>
              <a:t>9/10/2019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44928A-7803-944C-BFA5-BA7E6256DFE7}" type="slidenum">
              <a:rPr lang="en-US" smtClean="0"/>
              <a:pPr/>
              <a:t>‹#›</a:t>
            </a:fld>
            <a:endParaRPr lang="en-US"/>
          </a:p>
        </p:txBody>
      </p:sp>
    </p:spTree>
    <p:extLst>
      <p:ext uri="{BB962C8B-B14F-4D97-AF65-F5344CB8AC3E}">
        <p14:creationId xmlns:p14="http://schemas.microsoft.com/office/powerpoint/2010/main" xmlns="" val="689901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E7A468-C54F-364F-91C1-95F3D364C6AE}" type="datetimeFigureOut">
              <a:rPr lang="en-US" smtClean="0"/>
              <a:pPr/>
              <a:t>9/10/2019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44928A-7803-944C-BFA5-BA7E6256DFE7}" type="slidenum">
              <a:rPr lang="en-US" smtClean="0"/>
              <a:pPr/>
              <a:t>‹#›</a:t>
            </a:fld>
            <a:endParaRPr lang="en-US"/>
          </a:p>
        </p:txBody>
      </p:sp>
    </p:spTree>
    <p:extLst>
      <p:ext uri="{BB962C8B-B14F-4D97-AF65-F5344CB8AC3E}">
        <p14:creationId xmlns:p14="http://schemas.microsoft.com/office/powerpoint/2010/main" xmlns="" val="912182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1.jpe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7A468-C54F-364F-91C1-95F3D364C6AE}" type="datetimeFigureOut">
              <a:rPr lang="en-US" smtClean="0"/>
              <a:pPr/>
              <a:t>9/10/2019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44928A-7803-944C-BFA5-BA7E6256DFE7}" type="slidenum">
              <a:rPr lang="en-US" smtClean="0"/>
              <a:pPr/>
              <a:t>‹#›</a:t>
            </a:fld>
            <a:endParaRPr lang="en-US"/>
          </a:p>
        </p:txBody>
      </p:sp>
    </p:spTree>
    <p:extLst>
      <p:ext uri="{BB962C8B-B14F-4D97-AF65-F5344CB8AC3E}">
        <p14:creationId xmlns:p14="http://schemas.microsoft.com/office/powerpoint/2010/main" xmlns="" val="784020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7" name="Rectangle 4"/>
          <p:cNvSpPr>
            <a:spLocks noGrp="1" noChangeArrowheads="1"/>
          </p:cNvSpPr>
          <p:nvPr>
            <p:ph type="title"/>
          </p:nvPr>
        </p:nvSpPr>
        <p:spPr bwMode="auto">
          <a:xfrm>
            <a:off x="3567288" y="609599"/>
            <a:ext cx="7710312" cy="218470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dirty="0"/>
              <a:t>Click to edit Master title style</a:t>
            </a:r>
          </a:p>
        </p:txBody>
      </p:sp>
      <p:sp>
        <p:nvSpPr>
          <p:cNvPr id="3077" name="Rectangle 5"/>
          <p:cNvSpPr>
            <a:spLocks noGrp="1" noChangeArrowheads="1"/>
          </p:cNvSpPr>
          <p:nvPr>
            <p:ph type="body" idx="1"/>
          </p:nvPr>
        </p:nvSpPr>
        <p:spPr bwMode="auto">
          <a:xfrm>
            <a:off x="3567289" y="3093155"/>
            <a:ext cx="7710311" cy="269804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29" name="Picture 10" descr="Macintosh HD:Users:sue:1 Work:1 Live jobs:manager's_forum:MF_powerpoint:logo.jpg"/>
          <p:cNvPicPr>
            <a:picLocks noChangeAspect="1" noChangeArrowheads="1"/>
          </p:cNvPicPr>
          <p:nvPr/>
        </p:nvPicPr>
        <p:blipFill>
          <a:blip r:embed="rId6"/>
          <a:stretch>
            <a:fillRect/>
          </a:stretch>
        </p:blipFill>
        <p:spPr bwMode="auto">
          <a:xfrm>
            <a:off x="9448801" y="304803"/>
            <a:ext cx="1823999" cy="781712"/>
          </a:xfrm>
          <a:prstGeom prst="rect">
            <a:avLst/>
          </a:prstGeom>
          <a:noFill/>
          <a:ln>
            <a:noFill/>
          </a:ln>
        </p:spPr>
      </p:pic>
      <p:sp>
        <p:nvSpPr>
          <p:cNvPr id="7" name="TextBox 6"/>
          <p:cNvSpPr txBox="1"/>
          <p:nvPr/>
        </p:nvSpPr>
        <p:spPr>
          <a:xfrm>
            <a:off x="1727200" y="6312933"/>
            <a:ext cx="9550400" cy="246221"/>
          </a:xfrm>
          <a:prstGeom prst="rect">
            <a:avLst/>
          </a:prstGeom>
          <a:noFill/>
        </p:spPr>
        <p:txBody>
          <a:bodyPr wrap="square" lIns="0" tIns="0" rIns="0" bIns="0">
            <a:prstTxWarp prst="textNoShape">
              <a:avLst/>
            </a:prstTxWarp>
            <a:spAutoFit/>
          </a:bodyPr>
          <a:lstStyle/>
          <a:p>
            <a:pPr algn="r" defTabSz="609585" fontAlgn="base">
              <a:spcBef>
                <a:spcPct val="0"/>
              </a:spcBef>
              <a:spcAft>
                <a:spcPct val="0"/>
              </a:spcAft>
            </a:pPr>
            <a:r>
              <a:rPr lang="en-US" sz="1600" dirty="0">
                <a:solidFill>
                  <a:srgbClr val="48AA43"/>
                </a:solidFill>
                <a:ea typeface="Arial Narrow" charset="0"/>
                <a:cs typeface="Arial"/>
              </a:rPr>
              <a:t>UNISON </a:t>
            </a:r>
            <a:r>
              <a:rPr lang="en-US" sz="1600" dirty="0">
                <a:solidFill>
                  <a:srgbClr val="49176E"/>
                </a:solidFill>
                <a:ea typeface="Arial Narrow" charset="0"/>
                <a:cs typeface="Arial"/>
              </a:rPr>
              <a:t>HE</a:t>
            </a:r>
            <a:r>
              <a:rPr lang="en-US" sz="1600" baseline="0" dirty="0">
                <a:solidFill>
                  <a:srgbClr val="49176E"/>
                </a:solidFill>
                <a:ea typeface="Arial Narrow" charset="0"/>
                <a:cs typeface="Arial"/>
              </a:rPr>
              <a:t> </a:t>
            </a:r>
            <a:r>
              <a:rPr lang="en-US" sz="1200" b="1" baseline="0" dirty="0">
                <a:solidFill>
                  <a:srgbClr val="008000"/>
                </a:solidFill>
                <a:latin typeface="Arial Black" charset="0"/>
                <a:ea typeface="Arial Narrow" charset="0"/>
                <a:cs typeface="Arial"/>
              </a:rPr>
              <a:t>Pay Up Now 2019</a:t>
            </a:r>
            <a:endParaRPr lang="en-US" sz="1200" dirty="0">
              <a:solidFill>
                <a:srgbClr val="49176E"/>
              </a:solidFill>
              <a:latin typeface="Arial Black" charset="0"/>
              <a:ea typeface="Arial Black" charset="0"/>
              <a:cs typeface="Arial Black" charset="0"/>
            </a:endParaRPr>
          </a:p>
        </p:txBody>
      </p:sp>
      <p:sp>
        <p:nvSpPr>
          <p:cNvPr id="8" name="Rectangle 7"/>
          <p:cNvSpPr/>
          <p:nvPr userDrawn="1"/>
        </p:nvSpPr>
        <p:spPr bwMode="auto">
          <a:xfrm>
            <a:off x="1" y="0"/>
            <a:ext cx="3274828" cy="6858000"/>
          </a:xfrm>
          <a:prstGeom prst="rect">
            <a:avLst/>
          </a:prstGeom>
          <a:solidFill>
            <a:srgbClr val="49176D"/>
          </a:solidFill>
          <a:ln w="9525" cap="flat" cmpd="sng" algn="ctr">
            <a:solidFill>
              <a:schemeClr val="tx1"/>
            </a:solid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eaLnBrk="0" fontAlgn="base" hangingPunct="0">
              <a:spcBef>
                <a:spcPct val="0"/>
              </a:spcBef>
              <a:spcAft>
                <a:spcPct val="0"/>
              </a:spcAft>
            </a:pPr>
            <a:endParaRPr lang="en-US" sz="3200">
              <a:solidFill>
                <a:srgbClr val="000000"/>
              </a:solidFill>
              <a:ea typeface="ＭＳ Ｐゴシック" pitchFamily="-64" charset="-128"/>
              <a:cs typeface="ＭＳ Ｐゴシック" pitchFamily="-64" charset="-128"/>
            </a:endParaRPr>
          </a:p>
        </p:txBody>
      </p:sp>
      <p:pic>
        <p:nvPicPr>
          <p:cNvPr id="9" name="Picture 8"/>
          <p:cNvPicPr>
            <a:picLocks noChangeAspect="1"/>
          </p:cNvPicPr>
          <p:nvPr userDrawn="1"/>
        </p:nvPicPr>
        <p:blipFill>
          <a:blip r:embed="rId7">
            <a:extLst>
              <a:ext uri="{28A0092B-C50C-407E-A947-70E740481C1C}">
                <a14:useLocalDpi xmlns:a14="http://schemas.microsoft.com/office/drawing/2010/main" xmlns="" val="0"/>
              </a:ext>
            </a:extLst>
          </a:blip>
          <a:stretch>
            <a:fillRect/>
          </a:stretch>
        </p:blipFill>
        <p:spPr>
          <a:xfrm>
            <a:off x="333700" y="233013"/>
            <a:ext cx="2697016" cy="1748187"/>
          </a:xfrm>
          <a:prstGeom prst="rect">
            <a:avLst/>
          </a:prstGeom>
        </p:spPr>
      </p:pic>
    </p:spTree>
    <p:extLst>
      <p:ext uri="{BB962C8B-B14F-4D97-AF65-F5344CB8AC3E}">
        <p14:creationId xmlns:p14="http://schemas.microsoft.com/office/powerpoint/2010/main" xmlns="" val="19885178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Effect transition="in" filter="fade">
                                      <p:cBhvr>
                                        <p:cTn id="7" dur="1000"/>
                                        <p:tgtEl>
                                          <p:spTgt spid="3077">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077">
                                            <p:txEl>
                                              <p:pRg st="1" end="1"/>
                                            </p:txEl>
                                          </p:spTgt>
                                        </p:tgtEl>
                                        <p:attrNameLst>
                                          <p:attrName>style.visibility</p:attrName>
                                        </p:attrNameLst>
                                      </p:cBhvr>
                                      <p:to>
                                        <p:strVal val="visible"/>
                                      </p:to>
                                    </p:set>
                                    <p:animEffect transition="in" filter="fade">
                                      <p:cBhvr>
                                        <p:cTn id="11" dur="1000"/>
                                        <p:tgtEl>
                                          <p:spTgt spid="3077">
                                            <p:txEl>
                                              <p:pRg st="1" end="1"/>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077">
                                            <p:txEl>
                                              <p:pRg st="2" end="2"/>
                                            </p:txEl>
                                          </p:spTgt>
                                        </p:tgtEl>
                                        <p:attrNameLst>
                                          <p:attrName>style.visibility</p:attrName>
                                        </p:attrNameLst>
                                      </p:cBhvr>
                                      <p:to>
                                        <p:strVal val="visible"/>
                                      </p:to>
                                    </p:set>
                                    <p:animEffect transition="in" filter="fade">
                                      <p:cBhvr>
                                        <p:cTn id="15" dur="1000"/>
                                        <p:tgtEl>
                                          <p:spTgt spid="3077">
                                            <p:txEl>
                                              <p:pRg st="2" end="2"/>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3077">
                                            <p:txEl>
                                              <p:pRg st="3" end="3"/>
                                            </p:txEl>
                                          </p:spTgt>
                                        </p:tgtEl>
                                        <p:attrNameLst>
                                          <p:attrName>style.visibility</p:attrName>
                                        </p:attrNameLst>
                                      </p:cBhvr>
                                      <p:to>
                                        <p:strVal val="visible"/>
                                      </p:to>
                                    </p:set>
                                    <p:animEffect transition="in" filter="fade">
                                      <p:cBhvr>
                                        <p:cTn id="19" dur="1000"/>
                                        <p:tgtEl>
                                          <p:spTgt spid="3077">
                                            <p:txEl>
                                              <p:pRg st="3" end="3"/>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3077">
                                            <p:txEl>
                                              <p:pRg st="4" end="4"/>
                                            </p:txEl>
                                          </p:spTgt>
                                        </p:tgtEl>
                                        <p:attrNameLst>
                                          <p:attrName>style.visibility</p:attrName>
                                        </p:attrNameLst>
                                      </p:cBhvr>
                                      <p:to>
                                        <p:strVal val="visible"/>
                                      </p:to>
                                    </p:set>
                                    <p:animEffect transition="in" filter="fade">
                                      <p:cBhvr>
                                        <p:cTn id="23" dur="1000"/>
                                        <p:tgtEl>
                                          <p:spTgt spid="307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tmplLst>
          <p:tmpl lvl="1">
            <p:tnLst>
              <p:par>
                <p:cTn presetID="10" presetClass="entr" presetSubtype="0" fill="hold" nodeType="afterEffect">
                  <p:stCondLst>
                    <p:cond delay="0"/>
                  </p:stCondLst>
                  <p:childTnLst>
                    <p:set>
                      <p:cBhvr>
                        <p:cTn dur="1" fill="hold">
                          <p:stCondLst>
                            <p:cond delay="0"/>
                          </p:stCondLst>
                        </p:cTn>
                        <p:tgtEl>
                          <p:spTgt spid="3077"/>
                        </p:tgtEl>
                        <p:attrNameLst>
                          <p:attrName>style.visibility</p:attrName>
                        </p:attrNameLst>
                      </p:cBhvr>
                      <p:to>
                        <p:strVal val="visible"/>
                      </p:to>
                    </p:set>
                    <p:animEffect transition="in" filter="fade">
                      <p:cBhvr>
                        <p:cTn dur="1000"/>
                        <p:tgtEl>
                          <p:spTgt spid="3077"/>
                        </p:tgtEl>
                      </p:cBhvr>
                    </p:animEffect>
                  </p:childTnLst>
                </p:cTn>
              </p:par>
            </p:tnLst>
          </p:tmpl>
          <p:tmpl lvl="2">
            <p:tnLst>
              <p:par>
                <p:cTn presetID="10" presetClass="entr" presetSubtype="0" fill="hold" nodeType="afterEffect">
                  <p:stCondLst>
                    <p:cond delay="0"/>
                  </p:stCondLst>
                  <p:childTnLst>
                    <p:set>
                      <p:cBhvr>
                        <p:cTn dur="1" fill="hold">
                          <p:stCondLst>
                            <p:cond delay="0"/>
                          </p:stCondLst>
                        </p:cTn>
                        <p:tgtEl>
                          <p:spTgt spid="3077"/>
                        </p:tgtEl>
                        <p:attrNameLst>
                          <p:attrName>style.visibility</p:attrName>
                        </p:attrNameLst>
                      </p:cBhvr>
                      <p:to>
                        <p:strVal val="visible"/>
                      </p:to>
                    </p:set>
                    <p:animEffect transition="in" filter="fade">
                      <p:cBhvr>
                        <p:cTn dur="1000"/>
                        <p:tgtEl>
                          <p:spTgt spid="3077"/>
                        </p:tgtEl>
                      </p:cBhvr>
                    </p:animEffect>
                  </p:childTnLst>
                </p:cTn>
              </p:par>
            </p:tnLst>
          </p:tmpl>
          <p:tmpl lvl="3">
            <p:tnLst>
              <p:par>
                <p:cTn presetID="10" presetClass="entr" presetSubtype="0" fill="hold" nodeType="afterEffect">
                  <p:stCondLst>
                    <p:cond delay="0"/>
                  </p:stCondLst>
                  <p:childTnLst>
                    <p:set>
                      <p:cBhvr>
                        <p:cTn dur="1" fill="hold">
                          <p:stCondLst>
                            <p:cond delay="0"/>
                          </p:stCondLst>
                        </p:cTn>
                        <p:tgtEl>
                          <p:spTgt spid="3077"/>
                        </p:tgtEl>
                        <p:attrNameLst>
                          <p:attrName>style.visibility</p:attrName>
                        </p:attrNameLst>
                      </p:cBhvr>
                      <p:to>
                        <p:strVal val="visible"/>
                      </p:to>
                    </p:set>
                    <p:animEffect transition="in" filter="fade">
                      <p:cBhvr>
                        <p:cTn dur="1000"/>
                        <p:tgtEl>
                          <p:spTgt spid="3077"/>
                        </p:tgtEl>
                      </p:cBhvr>
                    </p:animEffect>
                  </p:childTnLst>
                </p:cTn>
              </p:par>
            </p:tnLst>
          </p:tmpl>
          <p:tmpl lvl="4">
            <p:tnLst>
              <p:par>
                <p:cTn presetID="10" presetClass="entr" presetSubtype="0" fill="hold" nodeType="afterEffect">
                  <p:stCondLst>
                    <p:cond delay="0"/>
                  </p:stCondLst>
                  <p:childTnLst>
                    <p:set>
                      <p:cBhvr>
                        <p:cTn dur="1" fill="hold">
                          <p:stCondLst>
                            <p:cond delay="0"/>
                          </p:stCondLst>
                        </p:cTn>
                        <p:tgtEl>
                          <p:spTgt spid="3077"/>
                        </p:tgtEl>
                        <p:attrNameLst>
                          <p:attrName>style.visibility</p:attrName>
                        </p:attrNameLst>
                      </p:cBhvr>
                      <p:to>
                        <p:strVal val="visible"/>
                      </p:to>
                    </p:set>
                    <p:animEffect transition="in" filter="fade">
                      <p:cBhvr>
                        <p:cTn dur="1000"/>
                        <p:tgtEl>
                          <p:spTgt spid="3077"/>
                        </p:tgtEl>
                      </p:cBhvr>
                    </p:animEffect>
                  </p:childTnLst>
                </p:cTn>
              </p:par>
            </p:tnLst>
          </p:tmpl>
          <p:tmpl lvl="5">
            <p:tnLst>
              <p:par>
                <p:cTn presetID="10" presetClass="entr" presetSubtype="0" fill="hold" nodeType="afterEffect">
                  <p:stCondLst>
                    <p:cond delay="0"/>
                  </p:stCondLst>
                  <p:childTnLst>
                    <p:set>
                      <p:cBhvr>
                        <p:cTn dur="1" fill="hold">
                          <p:stCondLst>
                            <p:cond delay="0"/>
                          </p:stCondLst>
                        </p:cTn>
                        <p:tgtEl>
                          <p:spTgt spid="3077"/>
                        </p:tgtEl>
                        <p:attrNameLst>
                          <p:attrName>style.visibility</p:attrName>
                        </p:attrNameLst>
                      </p:cBhvr>
                      <p:to>
                        <p:strVal val="visible"/>
                      </p:to>
                    </p:set>
                    <p:animEffect transition="in" filter="fade">
                      <p:cBhvr>
                        <p:cTn dur="1000"/>
                        <p:tgtEl>
                          <p:spTgt spid="3077"/>
                        </p:tgtEl>
                      </p:cBhvr>
                    </p:animEffect>
                  </p:childTnLst>
                </p:cTn>
              </p:par>
            </p:tnLst>
          </p:tmpl>
        </p:tmplLst>
      </p:bldP>
    </p:bldLst>
  </p:timing>
  <p:txStyles>
    <p:titleStyle>
      <a:lvl1pPr algn="l" rtl="0" eaLnBrk="1" fontAlgn="base" hangingPunct="1">
        <a:spcBef>
          <a:spcPct val="0"/>
        </a:spcBef>
        <a:spcAft>
          <a:spcPct val="0"/>
        </a:spcAft>
        <a:defRPr sz="4800">
          <a:solidFill>
            <a:srgbClr val="49176E"/>
          </a:solidFill>
          <a:latin typeface="+mj-lt"/>
          <a:ea typeface="ヒラギノ角ゴ Pro W3" pitchFamily="26" charset="-128"/>
          <a:cs typeface="ヒラギノ角ゴ Pro W3" pitchFamily="26" charset="-128"/>
        </a:defRPr>
      </a:lvl1pPr>
      <a:lvl2pPr algn="l" rtl="0" eaLnBrk="1" fontAlgn="base" hangingPunct="1">
        <a:spcBef>
          <a:spcPct val="0"/>
        </a:spcBef>
        <a:spcAft>
          <a:spcPct val="0"/>
        </a:spcAft>
        <a:defRPr sz="4800">
          <a:solidFill>
            <a:srgbClr val="49176E"/>
          </a:solidFill>
          <a:latin typeface="Arial" pitchFamily="26" charset="0"/>
          <a:ea typeface="ヒラギノ角ゴ Pro W3" pitchFamily="26" charset="-128"/>
          <a:cs typeface="ヒラギノ角ゴ Pro W3" pitchFamily="26" charset="-128"/>
        </a:defRPr>
      </a:lvl2pPr>
      <a:lvl3pPr algn="l" rtl="0" eaLnBrk="1" fontAlgn="base" hangingPunct="1">
        <a:spcBef>
          <a:spcPct val="0"/>
        </a:spcBef>
        <a:spcAft>
          <a:spcPct val="0"/>
        </a:spcAft>
        <a:defRPr sz="4800">
          <a:solidFill>
            <a:srgbClr val="49176E"/>
          </a:solidFill>
          <a:latin typeface="Arial" pitchFamily="26" charset="0"/>
          <a:ea typeface="ヒラギノ角ゴ Pro W3" pitchFamily="26" charset="-128"/>
          <a:cs typeface="ヒラギノ角ゴ Pro W3" pitchFamily="26" charset="-128"/>
        </a:defRPr>
      </a:lvl3pPr>
      <a:lvl4pPr algn="l" rtl="0" eaLnBrk="1" fontAlgn="base" hangingPunct="1">
        <a:spcBef>
          <a:spcPct val="0"/>
        </a:spcBef>
        <a:spcAft>
          <a:spcPct val="0"/>
        </a:spcAft>
        <a:defRPr sz="4800">
          <a:solidFill>
            <a:srgbClr val="49176E"/>
          </a:solidFill>
          <a:latin typeface="Arial" pitchFamily="26" charset="0"/>
          <a:ea typeface="ヒラギノ角ゴ Pro W3" pitchFamily="26" charset="-128"/>
          <a:cs typeface="ヒラギノ角ゴ Pro W3" pitchFamily="26" charset="-128"/>
        </a:defRPr>
      </a:lvl4pPr>
      <a:lvl5pPr algn="l" rtl="0" eaLnBrk="1" fontAlgn="base" hangingPunct="1">
        <a:spcBef>
          <a:spcPct val="0"/>
        </a:spcBef>
        <a:spcAft>
          <a:spcPct val="0"/>
        </a:spcAft>
        <a:defRPr sz="4800">
          <a:solidFill>
            <a:srgbClr val="49176E"/>
          </a:solidFill>
          <a:latin typeface="Arial" pitchFamily="26" charset="0"/>
          <a:ea typeface="ヒラギノ角ゴ Pro W3" pitchFamily="26" charset="-128"/>
          <a:cs typeface="ヒラギノ角ゴ Pro W3" pitchFamily="26" charset="-128"/>
        </a:defRPr>
      </a:lvl5pPr>
      <a:lvl6pPr marL="609585" algn="l" rtl="0" eaLnBrk="1" fontAlgn="base" hangingPunct="1">
        <a:spcBef>
          <a:spcPct val="0"/>
        </a:spcBef>
        <a:spcAft>
          <a:spcPct val="0"/>
        </a:spcAft>
        <a:defRPr sz="4800">
          <a:solidFill>
            <a:srgbClr val="49176E"/>
          </a:solidFill>
          <a:latin typeface="Arial" pitchFamily="26" charset="0"/>
        </a:defRPr>
      </a:lvl6pPr>
      <a:lvl7pPr marL="1219170" algn="l" rtl="0" eaLnBrk="1" fontAlgn="base" hangingPunct="1">
        <a:spcBef>
          <a:spcPct val="0"/>
        </a:spcBef>
        <a:spcAft>
          <a:spcPct val="0"/>
        </a:spcAft>
        <a:defRPr sz="4800">
          <a:solidFill>
            <a:srgbClr val="49176E"/>
          </a:solidFill>
          <a:latin typeface="Arial" pitchFamily="26" charset="0"/>
        </a:defRPr>
      </a:lvl7pPr>
      <a:lvl8pPr marL="1828754" algn="l" rtl="0" eaLnBrk="1" fontAlgn="base" hangingPunct="1">
        <a:spcBef>
          <a:spcPct val="0"/>
        </a:spcBef>
        <a:spcAft>
          <a:spcPct val="0"/>
        </a:spcAft>
        <a:defRPr sz="4800">
          <a:solidFill>
            <a:srgbClr val="49176E"/>
          </a:solidFill>
          <a:latin typeface="Arial" pitchFamily="26" charset="0"/>
        </a:defRPr>
      </a:lvl8pPr>
      <a:lvl9pPr marL="2438339" algn="l" rtl="0" eaLnBrk="1" fontAlgn="base" hangingPunct="1">
        <a:spcBef>
          <a:spcPct val="0"/>
        </a:spcBef>
        <a:spcAft>
          <a:spcPct val="0"/>
        </a:spcAft>
        <a:defRPr sz="4800">
          <a:solidFill>
            <a:srgbClr val="49176E"/>
          </a:solidFill>
          <a:latin typeface="Arial" pitchFamily="26" charset="0"/>
        </a:defRPr>
      </a:lvl9pPr>
    </p:titleStyle>
    <p:bodyStyle>
      <a:lvl1pPr algn="l" rtl="0" eaLnBrk="1" fontAlgn="base" hangingPunct="1">
        <a:spcBef>
          <a:spcPct val="20000"/>
        </a:spcBef>
        <a:spcAft>
          <a:spcPct val="0"/>
        </a:spcAft>
        <a:defRPr sz="3200">
          <a:solidFill>
            <a:schemeClr val="tx1"/>
          </a:solidFill>
          <a:latin typeface="+mn-lt"/>
          <a:ea typeface="ヒラギノ角ゴ Pro W3" pitchFamily="26" charset="-128"/>
          <a:cs typeface="ヒラギノ角ゴ Pro W3" pitchFamily="26" charset="-128"/>
        </a:defRPr>
      </a:lvl1pPr>
      <a:lvl2pPr marL="761981" indent="-507987" algn="l" rtl="0" eaLnBrk="1" fontAlgn="base" hangingPunct="1">
        <a:spcBef>
          <a:spcPct val="20000"/>
        </a:spcBef>
        <a:spcAft>
          <a:spcPct val="0"/>
        </a:spcAft>
        <a:buClr>
          <a:schemeClr val="hlink"/>
        </a:buClr>
        <a:buSzPct val="70000"/>
        <a:buFont typeface="Webdings" charset="2"/>
        <a:buChar char="="/>
        <a:defRPr sz="2667">
          <a:solidFill>
            <a:schemeClr val="tx1"/>
          </a:solidFill>
          <a:latin typeface="+mn-lt"/>
          <a:ea typeface="ヒラギノ角ゴ Pro W3" pitchFamily="26" charset="-128"/>
        </a:defRPr>
      </a:lvl2pPr>
      <a:lvl3pPr marL="1136622" indent="82549" algn="l" rtl="0" eaLnBrk="1" fontAlgn="base" hangingPunct="1">
        <a:spcBef>
          <a:spcPct val="20000"/>
        </a:spcBef>
        <a:spcAft>
          <a:spcPct val="0"/>
        </a:spcAft>
        <a:defRPr sz="2667" i="1">
          <a:solidFill>
            <a:schemeClr val="tx1"/>
          </a:solidFill>
          <a:latin typeface="+mn-lt"/>
          <a:ea typeface="ヒラギノ角ゴ Pro W3" pitchFamily="26" charset="-128"/>
        </a:defRPr>
      </a:lvl3pPr>
      <a:lvl4pPr marL="2163179" indent="-304792" algn="l" rtl="0" eaLnBrk="1" fontAlgn="base" hangingPunct="1">
        <a:spcBef>
          <a:spcPct val="20000"/>
        </a:spcBef>
        <a:spcAft>
          <a:spcPct val="0"/>
        </a:spcAft>
        <a:defRPr sz="2400">
          <a:solidFill>
            <a:schemeClr val="tx1"/>
          </a:solidFill>
          <a:latin typeface="+mn-lt"/>
          <a:ea typeface="ヒラギノ角ゴ Pro W3" pitchFamily="26" charset="-128"/>
        </a:defRPr>
      </a:lvl4pPr>
      <a:lvl5pPr marL="2743131" indent="-304792" algn="l" rtl="0" eaLnBrk="1" fontAlgn="base" hangingPunct="1">
        <a:spcBef>
          <a:spcPct val="20000"/>
        </a:spcBef>
        <a:spcAft>
          <a:spcPct val="0"/>
        </a:spcAft>
        <a:buClr>
          <a:srgbClr val="FFFFFF"/>
        </a:buClr>
        <a:buSzPct val="70000"/>
        <a:buFont typeface="Monotype Sorts" charset="0"/>
        <a:buChar char="l"/>
        <a:defRPr sz="2400">
          <a:solidFill>
            <a:schemeClr val="tx1"/>
          </a:solidFill>
          <a:latin typeface="+mn-lt"/>
          <a:ea typeface="ヒラギノ角ゴ Pro W3" pitchFamily="26" charset="-128"/>
        </a:defRPr>
      </a:lvl5pPr>
      <a:lvl6pPr marL="3352716" indent="-304792" algn="l" rtl="0" eaLnBrk="1" fontAlgn="base" hangingPunct="1">
        <a:spcBef>
          <a:spcPct val="20000"/>
        </a:spcBef>
        <a:spcAft>
          <a:spcPct val="0"/>
        </a:spcAft>
        <a:buClr>
          <a:srgbClr val="FFFFFF"/>
        </a:buClr>
        <a:buSzPct val="70000"/>
        <a:buFont typeface="Monotype Sorts" pitchFamily="26" charset="2"/>
        <a:buChar char="l"/>
        <a:defRPr sz="2667">
          <a:solidFill>
            <a:schemeClr val="tx1"/>
          </a:solidFill>
          <a:latin typeface="+mn-lt"/>
          <a:ea typeface="ヒラギノ角ゴ Pro W3" pitchFamily="26" charset="-128"/>
        </a:defRPr>
      </a:lvl6pPr>
      <a:lvl7pPr marL="3962301" indent="-304792" algn="l" rtl="0" eaLnBrk="1" fontAlgn="base" hangingPunct="1">
        <a:spcBef>
          <a:spcPct val="20000"/>
        </a:spcBef>
        <a:spcAft>
          <a:spcPct val="0"/>
        </a:spcAft>
        <a:buClr>
          <a:srgbClr val="FFFFFF"/>
        </a:buClr>
        <a:buSzPct val="70000"/>
        <a:buFont typeface="Monotype Sorts" pitchFamily="26" charset="2"/>
        <a:buChar char="l"/>
        <a:defRPr sz="2667">
          <a:solidFill>
            <a:schemeClr val="tx1"/>
          </a:solidFill>
          <a:latin typeface="+mn-lt"/>
          <a:ea typeface="ヒラギノ角ゴ Pro W3" pitchFamily="26" charset="-128"/>
        </a:defRPr>
      </a:lvl7pPr>
      <a:lvl8pPr marL="4571886" indent="-304792" algn="l" rtl="0" eaLnBrk="1" fontAlgn="base" hangingPunct="1">
        <a:spcBef>
          <a:spcPct val="20000"/>
        </a:spcBef>
        <a:spcAft>
          <a:spcPct val="0"/>
        </a:spcAft>
        <a:buClr>
          <a:srgbClr val="FFFFFF"/>
        </a:buClr>
        <a:buSzPct val="70000"/>
        <a:buFont typeface="Monotype Sorts" pitchFamily="26" charset="2"/>
        <a:buChar char="l"/>
        <a:defRPr sz="2667">
          <a:solidFill>
            <a:schemeClr val="tx1"/>
          </a:solidFill>
          <a:latin typeface="+mn-lt"/>
          <a:ea typeface="ヒラギノ角ゴ Pro W3" pitchFamily="26" charset="-128"/>
        </a:defRPr>
      </a:lvl8pPr>
      <a:lvl9pPr marL="5181470" indent="-304792" algn="l" rtl="0" eaLnBrk="1" fontAlgn="base" hangingPunct="1">
        <a:spcBef>
          <a:spcPct val="20000"/>
        </a:spcBef>
        <a:spcAft>
          <a:spcPct val="0"/>
        </a:spcAft>
        <a:buClr>
          <a:srgbClr val="FFFFFF"/>
        </a:buClr>
        <a:buSzPct val="70000"/>
        <a:buFont typeface="Monotype Sorts" pitchFamily="26" charset="2"/>
        <a:buChar char="l"/>
        <a:defRPr sz="2667">
          <a:solidFill>
            <a:schemeClr val="tx1"/>
          </a:solidFill>
          <a:latin typeface="+mn-lt"/>
          <a:ea typeface="ヒラギノ角ゴ Pro W3" pitchFamily="26" charset="-128"/>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hyperlink" Target="https://www.unison.org.uk/at-work/education-services/about/higher-education/pay-now-higher-education/"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hyperlink" Target="https://www.unison.org.uk/at-work/education-services/about/higher-education/pay-now-higher-education/" TargetMode="External"/><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hyperlink" Target="https://www.unison.org.uk/my-unison/" TargetMode="External"/><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hyperlink" Target="https://youtu.be/aTpxxCjv8yQ" TargetMode="External"/><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file:///C:\Users\rtl\Downloads\HE20pay20claim2020192020with20addendum%20(4).pdf" TargetMode="External"/><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file:///C:\Users\rtl\Downloads\nj_2019-20_-_detail_of_the_final_offer_made_on_30_april_2019-4-1%20(8).pdf"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0" y="0"/>
            <a:ext cx="12192000" cy="5143500"/>
          </a:xfrm>
          <a:prstGeom prst="rect">
            <a:avLst/>
          </a:prstGeom>
          <a:solidFill>
            <a:srgbClr val="49176D"/>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26" charset="0"/>
              <a:ea typeface="ＭＳ Ｐゴシック" pitchFamily="-64" charset="-128"/>
              <a:cs typeface="ＭＳ Ｐゴシック" pitchFamily="-64" charset="-128"/>
            </a:endParaRPr>
          </a:p>
        </p:txBody>
      </p:sp>
      <p:sp>
        <p:nvSpPr>
          <p:cNvPr id="2" name="Title 1"/>
          <p:cNvSpPr>
            <a:spLocks noGrp="1"/>
          </p:cNvSpPr>
          <p:nvPr>
            <p:ph type="ctrTitle"/>
          </p:nvPr>
        </p:nvSpPr>
        <p:spPr/>
        <p:txBody>
          <a:bodyPr/>
          <a:lstStyle/>
          <a:p>
            <a:r>
              <a:rPr lang="en-US" dirty="0"/>
              <a:t>	</a:t>
            </a:r>
          </a:p>
        </p:txBody>
      </p:sp>
      <p:sp>
        <p:nvSpPr>
          <p:cNvPr id="3" name="Subtitle 2"/>
          <p:cNvSpPr>
            <a:spLocks noGrp="1"/>
          </p:cNvSpPr>
          <p:nvPr>
            <p:ph type="subTitle" idx="1"/>
          </p:nvPr>
        </p:nvSpPr>
        <p:spPr/>
        <p:txBody>
          <a:bodyPr>
            <a:normAutofit/>
          </a:bodyPr>
          <a:lstStyle/>
          <a:p>
            <a:r>
              <a:rPr lang="en-US" sz="6000" dirty="0">
                <a:solidFill>
                  <a:schemeClr val="bg1"/>
                </a:solidFill>
              </a:rPr>
              <a:t>HE pay 2019/20 </a:t>
            </a:r>
          </a:p>
        </p:txBody>
      </p:sp>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472111" y="568058"/>
            <a:ext cx="5957889" cy="3861861"/>
          </a:xfrm>
          <a:prstGeom prst="rect">
            <a:avLst/>
          </a:prstGeom>
        </p:spPr>
      </p:pic>
      <p:pic>
        <p:nvPicPr>
          <p:cNvPr id="7" name="Picture 10" descr="Macintosh HD:Users:sue:1 Work:1 Live jobs:manager's_forum:MF_powerpoint:logo.jpg"/>
          <p:cNvPicPr>
            <a:picLocks noChangeAspect="1" noChangeArrowheads="1"/>
          </p:cNvPicPr>
          <p:nvPr/>
        </p:nvPicPr>
        <p:blipFill>
          <a:blip r:embed="rId4"/>
          <a:stretch>
            <a:fillRect/>
          </a:stretch>
        </p:blipFill>
        <p:spPr bwMode="auto">
          <a:xfrm>
            <a:off x="8631335" y="5307011"/>
            <a:ext cx="3052240" cy="1308100"/>
          </a:xfrm>
          <a:prstGeom prst="rect">
            <a:avLst/>
          </a:prstGeom>
          <a:noFill/>
          <a:ln>
            <a:noFill/>
          </a:ln>
        </p:spPr>
      </p:pic>
      <p:sp>
        <p:nvSpPr>
          <p:cNvPr id="8" name="TextBox 7"/>
          <p:cNvSpPr txBox="1"/>
          <p:nvPr/>
        </p:nvSpPr>
        <p:spPr>
          <a:xfrm>
            <a:off x="1074057" y="5558998"/>
            <a:ext cx="7881257" cy="830997"/>
          </a:xfrm>
          <a:prstGeom prst="rect">
            <a:avLst/>
          </a:prstGeom>
          <a:noFill/>
        </p:spPr>
        <p:txBody>
          <a:bodyPr wrap="square" rtlCol="0">
            <a:spAutoFit/>
          </a:bodyPr>
          <a:lstStyle/>
          <a:p>
            <a:r>
              <a:rPr lang="en-GB" sz="4800" b="1" dirty="0"/>
              <a:t>Decent pay and decent jobs</a:t>
            </a:r>
          </a:p>
        </p:txBody>
      </p:sp>
    </p:spTree>
    <p:extLst>
      <p:ext uri="{BB962C8B-B14F-4D97-AF65-F5344CB8AC3E}">
        <p14:creationId xmlns:p14="http://schemas.microsoft.com/office/powerpoint/2010/main" xmlns="" val="7687998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buFont typeface="Arial" panose="020B0604020202020204" pitchFamily="34" charset="0"/>
              <a:buChar char="•"/>
            </a:pPr>
            <a:r>
              <a:rPr lang="en-GB" sz="3000" dirty="0"/>
              <a:t>SGE asked members what they think of the final offer. </a:t>
            </a:r>
          </a:p>
          <a:p>
            <a:pPr marL="457200" indent="-457200">
              <a:buFont typeface="Arial" panose="020B0604020202020204" pitchFamily="34" charset="0"/>
              <a:buChar char="•"/>
            </a:pPr>
            <a:r>
              <a:rPr lang="en-GB" sz="3000" dirty="0"/>
              <a:t>SGE recommended members vote to </a:t>
            </a:r>
            <a:r>
              <a:rPr lang="en-GB" sz="3000" b="1" dirty="0"/>
              <a:t>REJECT</a:t>
            </a:r>
            <a:r>
              <a:rPr lang="en-GB" sz="3000" dirty="0"/>
              <a:t> the offer in the consultation which took place in May/June 2019</a:t>
            </a:r>
          </a:p>
          <a:p>
            <a:pPr marL="457200" indent="-457200">
              <a:buFont typeface="Arial" panose="020B0604020202020204" pitchFamily="34" charset="0"/>
              <a:buChar char="•"/>
            </a:pPr>
            <a:r>
              <a:rPr lang="en-GB" sz="3000" i="1" dirty="0"/>
              <a:t>67% of those who voted, rejected the pay offer. </a:t>
            </a:r>
          </a:p>
        </p:txBody>
      </p:sp>
      <p:sp>
        <p:nvSpPr>
          <p:cNvPr id="3" name="Title 2"/>
          <p:cNvSpPr>
            <a:spLocks noGrp="1"/>
          </p:cNvSpPr>
          <p:nvPr>
            <p:ph type="title"/>
          </p:nvPr>
        </p:nvSpPr>
        <p:spPr/>
        <p:txBody>
          <a:bodyPr/>
          <a:lstStyle/>
          <a:p>
            <a:r>
              <a:rPr lang="en-GB" dirty="0"/>
              <a:t>What do you think? </a:t>
            </a: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67289" y="3093155"/>
            <a:ext cx="8250463" cy="2698044"/>
          </a:xfrm>
        </p:spPr>
        <p:txBody>
          <a:bodyPr/>
          <a:lstStyle/>
          <a:p>
            <a:pPr marL="457200" indent="-457200">
              <a:buFont typeface="Arial" pitchFamily="34" charset="0"/>
              <a:buChar char="•"/>
            </a:pPr>
            <a:r>
              <a:rPr lang="en-GB" sz="3200" dirty="0" smtClean="0"/>
              <a:t>UNISON lodged dispute with employers</a:t>
            </a:r>
          </a:p>
          <a:p>
            <a:pPr marL="457200" indent="-457200">
              <a:buFont typeface="Arial" pitchFamily="34" charset="0"/>
              <a:buChar char="•"/>
            </a:pPr>
            <a:r>
              <a:rPr lang="en-GB" sz="3200" dirty="0" smtClean="0"/>
              <a:t>two </a:t>
            </a:r>
            <a:r>
              <a:rPr lang="en-GB" sz="3200" dirty="0"/>
              <a:t>dispute meetings in July but </a:t>
            </a:r>
            <a:r>
              <a:rPr lang="en-GB" sz="3200" dirty="0" smtClean="0"/>
              <a:t>no </a:t>
            </a:r>
            <a:r>
              <a:rPr lang="en-GB" sz="3200" dirty="0"/>
              <a:t>improved offer </a:t>
            </a:r>
            <a:r>
              <a:rPr lang="en-GB" sz="3200" dirty="0" smtClean="0"/>
              <a:t>from employers</a:t>
            </a:r>
          </a:p>
          <a:p>
            <a:pPr marL="457200" indent="-457200">
              <a:buFont typeface="Arial" pitchFamily="34" charset="0"/>
              <a:buChar char="•"/>
            </a:pPr>
            <a:r>
              <a:rPr lang="en-GB" sz="3200" dirty="0" smtClean="0"/>
              <a:t>Now into industrial action ballot</a:t>
            </a:r>
            <a:endParaRPr lang="en-GB" sz="3200" dirty="0"/>
          </a:p>
        </p:txBody>
      </p:sp>
      <p:sp>
        <p:nvSpPr>
          <p:cNvPr id="3" name="Title 2"/>
          <p:cNvSpPr>
            <a:spLocks noGrp="1"/>
          </p:cNvSpPr>
          <p:nvPr>
            <p:ph type="title"/>
          </p:nvPr>
        </p:nvSpPr>
        <p:spPr/>
        <p:txBody>
          <a:bodyPr/>
          <a:lstStyle/>
          <a:p>
            <a:r>
              <a:rPr lang="en-GB" dirty="0" smtClean="0"/>
              <a:t>Into dispute </a:t>
            </a:r>
            <a:endParaRPr lang="en-GB" dirty="0"/>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sz="2800" dirty="0"/>
              <a:t>Employers say offer is in line with inflation at 1.8% (same as CPIH) </a:t>
            </a:r>
          </a:p>
          <a:p>
            <a:r>
              <a:rPr lang="en-GB" sz="2800" dirty="0"/>
              <a:t>Unions claim for pay to increase with RPI which is 2.5%</a:t>
            </a:r>
          </a:p>
          <a:p>
            <a:r>
              <a:rPr lang="en-GB" sz="2800" i="1" dirty="0"/>
              <a:t>You can find out how much your pay has declined in relation to RPI at our </a:t>
            </a:r>
            <a:r>
              <a:rPr lang="en-GB" sz="2800" i="1" dirty="0">
                <a:hlinkClick r:id="rId3"/>
              </a:rPr>
              <a:t>online pay loss calculator</a:t>
            </a:r>
            <a:r>
              <a:rPr lang="en-GB" sz="2800" i="1" dirty="0"/>
              <a:t> </a:t>
            </a:r>
          </a:p>
        </p:txBody>
      </p:sp>
      <p:sp>
        <p:nvSpPr>
          <p:cNvPr id="3" name="Title 2"/>
          <p:cNvSpPr>
            <a:spLocks noGrp="1"/>
          </p:cNvSpPr>
          <p:nvPr>
            <p:ph type="title"/>
          </p:nvPr>
        </p:nvSpPr>
        <p:spPr/>
        <p:txBody>
          <a:bodyPr/>
          <a:lstStyle/>
          <a:p>
            <a:r>
              <a:rPr lang="en-GB" dirty="0" smtClean="0"/>
              <a:t>Why should I vote? </a:t>
            </a:r>
            <a:br>
              <a:rPr lang="en-GB" dirty="0" smtClean="0"/>
            </a:br>
            <a:r>
              <a:rPr lang="en-GB" dirty="0" smtClean="0"/>
              <a:t>H</a:t>
            </a:r>
            <a:r>
              <a:rPr lang="en-GB" dirty="0" smtClean="0"/>
              <a:t>ow </a:t>
            </a:r>
            <a:r>
              <a:rPr lang="en-GB" dirty="0"/>
              <a:t>much pay have I lost?</a:t>
            </a: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67289" y="2760648"/>
            <a:ext cx="7710311" cy="2698044"/>
          </a:xfrm>
        </p:spPr>
        <p:txBody>
          <a:bodyPr/>
          <a:lstStyle/>
          <a:p>
            <a:pPr marL="342900" indent="-342900">
              <a:buFont typeface="Arial" panose="020B0604020202020204" pitchFamily="34" charset="0"/>
              <a:buChar char="•"/>
            </a:pPr>
            <a:r>
              <a:rPr lang="en-GB" sz="2400" dirty="0"/>
              <a:t>This map shows you: </a:t>
            </a:r>
          </a:p>
          <a:p>
            <a:pPr marL="342900" indent="-342900">
              <a:buFont typeface="Arial" panose="020B0604020202020204" pitchFamily="34" charset="0"/>
              <a:buChar char="•"/>
            </a:pPr>
            <a:r>
              <a:rPr lang="en-GB" sz="2400" dirty="0"/>
              <a:t>How much your VC/s earned last year </a:t>
            </a:r>
            <a:r>
              <a:rPr lang="en-GB" sz="2000" dirty="0"/>
              <a:t>(England only)</a:t>
            </a:r>
            <a:r>
              <a:rPr lang="en-GB" sz="2400" dirty="0"/>
              <a:t>, </a:t>
            </a:r>
          </a:p>
          <a:p>
            <a:pPr marL="342900" indent="-342900">
              <a:buFont typeface="Arial" panose="020B0604020202020204" pitchFamily="34" charset="0"/>
              <a:buChar char="•"/>
            </a:pPr>
            <a:r>
              <a:rPr lang="en-GB" sz="2400" dirty="0"/>
              <a:t>If your university is Foundation Living Wage accredited </a:t>
            </a:r>
          </a:p>
          <a:p>
            <a:pPr marL="342900" indent="-342900">
              <a:buFont typeface="Arial" panose="020B0604020202020204" pitchFamily="34" charset="0"/>
              <a:buChar char="•"/>
            </a:pPr>
            <a:r>
              <a:rPr lang="en-GB" sz="2400" dirty="0"/>
              <a:t>How many hours your university’s standard weekly contract is</a:t>
            </a:r>
            <a:br>
              <a:rPr lang="en-GB" sz="2400" dirty="0"/>
            </a:br>
            <a:r>
              <a:rPr lang="en-GB" sz="2400" dirty="0"/>
              <a:t/>
            </a:r>
            <a:br>
              <a:rPr lang="en-GB" sz="2400" dirty="0"/>
            </a:br>
            <a:r>
              <a:rPr lang="en-GB" sz="2400" dirty="0">
                <a:hlinkClick r:id="rId3"/>
              </a:rPr>
              <a:t>UNISON’s online HE map</a:t>
            </a:r>
            <a:endParaRPr lang="en-GB" sz="2400" dirty="0"/>
          </a:p>
        </p:txBody>
      </p:sp>
      <p:sp>
        <p:nvSpPr>
          <p:cNvPr id="3" name="Title 2"/>
          <p:cNvSpPr>
            <a:spLocks noGrp="1"/>
          </p:cNvSpPr>
          <p:nvPr>
            <p:ph type="title"/>
          </p:nvPr>
        </p:nvSpPr>
        <p:spPr>
          <a:xfrm>
            <a:off x="3567288" y="277092"/>
            <a:ext cx="7710312" cy="2184708"/>
          </a:xfrm>
        </p:spPr>
        <p:txBody>
          <a:bodyPr/>
          <a:lstStyle/>
          <a:p>
            <a:r>
              <a:rPr lang="en-GB" dirty="0" smtClean="0"/>
              <a:t>Why should I vote? UNISON’s </a:t>
            </a:r>
            <a:r>
              <a:rPr lang="en-GB" dirty="0"/>
              <a:t>HE map	</a:t>
            </a: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itchFamily="34" charset="0"/>
              <a:buChar char="•"/>
            </a:pPr>
            <a:r>
              <a:rPr lang="en-GB" dirty="0"/>
              <a:t>The SGE met on 4 July 2019</a:t>
            </a:r>
          </a:p>
          <a:p>
            <a:pPr>
              <a:buFont typeface="Arial" pitchFamily="34" charset="0"/>
              <a:buChar char="•"/>
            </a:pPr>
            <a:r>
              <a:rPr lang="en-GB" dirty="0"/>
              <a:t>Agreed to call a national, aggregated industrial action ballot</a:t>
            </a:r>
          </a:p>
          <a:p>
            <a:pPr>
              <a:buFont typeface="Arial" pitchFamily="34" charset="0"/>
              <a:buChar char="•"/>
            </a:pPr>
            <a:r>
              <a:rPr lang="en-GB" dirty="0"/>
              <a:t>Ballot </a:t>
            </a:r>
            <a:r>
              <a:rPr lang="en-GB" dirty="0" smtClean="0"/>
              <a:t>opened </a:t>
            </a:r>
            <a:r>
              <a:rPr lang="en-GB" dirty="0"/>
              <a:t>9 September, closes 30 October – </a:t>
            </a:r>
            <a:r>
              <a:rPr lang="en-GB" i="1" dirty="0"/>
              <a:t>Vote Yes for action</a:t>
            </a:r>
            <a:r>
              <a:rPr lang="en-GB" dirty="0"/>
              <a:t>. </a:t>
            </a:r>
          </a:p>
        </p:txBody>
      </p:sp>
      <p:sp>
        <p:nvSpPr>
          <p:cNvPr id="3" name="Title 2"/>
          <p:cNvSpPr>
            <a:spLocks noGrp="1"/>
          </p:cNvSpPr>
          <p:nvPr>
            <p:ph type="title"/>
          </p:nvPr>
        </p:nvSpPr>
        <p:spPr/>
        <p:txBody>
          <a:bodyPr/>
          <a:lstStyle/>
          <a:p>
            <a:r>
              <a:rPr lang="en-GB" dirty="0"/>
              <a:t>Industrial Action </a:t>
            </a: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itchFamily="34" charset="0"/>
              <a:buChar char="•"/>
            </a:pPr>
            <a:r>
              <a:rPr lang="en-GB" sz="3200" dirty="0"/>
              <a:t>All UNISON members working in universities in the UK where pay negotiation is carried out nationally, by UCEA, for support staff.</a:t>
            </a:r>
          </a:p>
          <a:p>
            <a:pPr>
              <a:buFont typeface="Arial" pitchFamily="34" charset="0"/>
              <a:buChar char="•"/>
            </a:pPr>
            <a:r>
              <a:rPr lang="en-GB" sz="3200" dirty="0"/>
              <a:t>The other HE trade unions are balloting their members too. </a:t>
            </a:r>
          </a:p>
        </p:txBody>
      </p:sp>
      <p:sp>
        <p:nvSpPr>
          <p:cNvPr id="3" name="Title 2"/>
          <p:cNvSpPr>
            <a:spLocks noGrp="1"/>
          </p:cNvSpPr>
          <p:nvPr>
            <p:ph type="title"/>
          </p:nvPr>
        </p:nvSpPr>
        <p:spPr/>
        <p:txBody>
          <a:bodyPr/>
          <a:lstStyle/>
          <a:p>
            <a:r>
              <a:rPr lang="en-GB" dirty="0"/>
              <a:t>Who is included in the ballot?</a:t>
            </a: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67289" y="2487513"/>
            <a:ext cx="7710311" cy="2698044"/>
          </a:xfrm>
        </p:spPr>
        <p:txBody>
          <a:bodyPr/>
          <a:lstStyle/>
          <a:p>
            <a:r>
              <a:rPr lang="en-GB" sz="2800" i="1" dirty="0"/>
              <a:t>Trade dispute over the higher education 2019/20 pay offer </a:t>
            </a:r>
            <a:endParaRPr lang="en-GB" sz="2800" dirty="0"/>
          </a:p>
          <a:p>
            <a:r>
              <a:rPr lang="en-GB" sz="2800" dirty="0"/>
              <a:t>Members will be asked one question – if they are prepared to take part in industrial action in the form of strike action </a:t>
            </a:r>
          </a:p>
          <a:p>
            <a:r>
              <a:rPr lang="en-GB" sz="2800" dirty="0"/>
              <a:t>	Yes </a:t>
            </a:r>
          </a:p>
          <a:p>
            <a:r>
              <a:rPr lang="en-GB" sz="2800" dirty="0"/>
              <a:t>	No </a:t>
            </a:r>
          </a:p>
          <a:p>
            <a:endParaRPr lang="en-GB" sz="2800" dirty="0"/>
          </a:p>
        </p:txBody>
      </p:sp>
      <p:sp>
        <p:nvSpPr>
          <p:cNvPr id="3" name="Title 2"/>
          <p:cNvSpPr>
            <a:spLocks noGrp="1"/>
          </p:cNvSpPr>
          <p:nvPr>
            <p:ph type="title"/>
          </p:nvPr>
        </p:nvSpPr>
        <p:spPr>
          <a:xfrm>
            <a:off x="3567288" y="3957"/>
            <a:ext cx="7710312" cy="2184708"/>
          </a:xfrm>
        </p:spPr>
        <p:txBody>
          <a:bodyPr/>
          <a:lstStyle/>
          <a:p>
            <a:r>
              <a:rPr lang="en-GB" dirty="0"/>
              <a:t>What are members being asked?</a:t>
            </a:r>
          </a:p>
        </p:txBody>
      </p:sp>
      <p:sp>
        <p:nvSpPr>
          <p:cNvPr id="5" name="Oval 4"/>
          <p:cNvSpPr/>
          <p:nvPr/>
        </p:nvSpPr>
        <p:spPr bwMode="auto">
          <a:xfrm>
            <a:off x="4080510" y="4898742"/>
            <a:ext cx="228600" cy="201929"/>
          </a:xfrm>
          <a:prstGeom prst="ellipse">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pitchFamily="26" charset="0"/>
              <a:ea typeface="ＭＳ Ｐゴシック" pitchFamily="-64" charset="-128"/>
              <a:cs typeface="ＭＳ Ｐゴシック" pitchFamily="-64" charset="-128"/>
            </a:endParaRPr>
          </a:p>
        </p:txBody>
      </p:sp>
      <p:sp>
        <p:nvSpPr>
          <p:cNvPr id="6" name="Oval 5"/>
          <p:cNvSpPr/>
          <p:nvPr/>
        </p:nvSpPr>
        <p:spPr bwMode="auto">
          <a:xfrm>
            <a:off x="4084320" y="5357846"/>
            <a:ext cx="228600" cy="201929"/>
          </a:xfrm>
          <a:prstGeom prst="ellipse">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pitchFamily="26" charset="0"/>
              <a:ea typeface="ＭＳ Ｐゴシック" pitchFamily="-64" charset="-128"/>
              <a:cs typeface="ＭＳ Ｐゴシック" pitchFamily="-64" charset="-128"/>
            </a:endParaRP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67289" y="2772229"/>
            <a:ext cx="7710311" cy="3018970"/>
          </a:xfrm>
        </p:spPr>
        <p:txBody>
          <a:bodyPr/>
          <a:lstStyle/>
          <a:p>
            <a:pPr marL="457200" indent="-457200">
              <a:buFont typeface="Arial" panose="020B0604020202020204" pitchFamily="34" charset="0"/>
              <a:buChar char="•"/>
            </a:pPr>
            <a:r>
              <a:rPr lang="en-GB" sz="2400" dirty="0"/>
              <a:t>The Trade Union Act requires at least a 50% turnout and a majority in favour of striking to take action – </a:t>
            </a:r>
            <a:r>
              <a:rPr lang="en-GB" sz="2400" i="1" dirty="0"/>
              <a:t>every vote is important</a:t>
            </a:r>
          </a:p>
          <a:p>
            <a:pPr marL="457200" indent="-457200">
              <a:buFont typeface="Arial" panose="020B0604020202020204" pitchFamily="34" charset="0"/>
              <a:buChar char="•"/>
            </a:pPr>
            <a:r>
              <a:rPr lang="en-GB" sz="2400" dirty="0"/>
              <a:t>Vote to send a strong message that university staff need an improved pay offer </a:t>
            </a:r>
          </a:p>
          <a:p>
            <a:pPr marL="457200" indent="-457200">
              <a:buFont typeface="Arial" panose="020B0604020202020204" pitchFamily="34" charset="0"/>
              <a:buChar char="•"/>
            </a:pPr>
            <a:r>
              <a:rPr lang="en-GB" sz="2400" dirty="0"/>
              <a:t>Future pay negotiations will depend on a strong turnout </a:t>
            </a:r>
          </a:p>
          <a:p>
            <a:pPr marL="457200" indent="-457200">
              <a:buFont typeface="Arial" panose="020B0604020202020204" pitchFamily="34" charset="0"/>
              <a:buChar char="•"/>
            </a:pPr>
            <a:r>
              <a:rPr lang="en-GB" sz="2400" dirty="0"/>
              <a:t>One workforce – speak with one voice </a:t>
            </a:r>
          </a:p>
          <a:p>
            <a:pPr marL="457200" indent="-457200">
              <a:buFont typeface="Arial" panose="020B0604020202020204" pitchFamily="34" charset="0"/>
              <a:buChar char="•"/>
            </a:pPr>
            <a:r>
              <a:rPr lang="en-GB" sz="2400" b="1" dirty="0"/>
              <a:t>To stand up for decent pay &amp; decent jobs</a:t>
            </a:r>
          </a:p>
          <a:p>
            <a:pPr marL="457200" lvl="0" indent="-457200">
              <a:buFont typeface="Arial" panose="020B0604020202020204" pitchFamily="34" charset="0"/>
              <a:buChar char="•"/>
            </a:pPr>
            <a:endParaRPr lang="en-GB" sz="2800" dirty="0"/>
          </a:p>
          <a:p>
            <a:pPr>
              <a:buFont typeface="Arial" pitchFamily="34" charset="0"/>
              <a:buChar char="•"/>
            </a:pPr>
            <a:endParaRPr lang="en-GB" dirty="0"/>
          </a:p>
        </p:txBody>
      </p:sp>
      <p:sp>
        <p:nvSpPr>
          <p:cNvPr id="3" name="Title 2"/>
          <p:cNvSpPr>
            <a:spLocks noGrp="1"/>
          </p:cNvSpPr>
          <p:nvPr>
            <p:ph type="title"/>
          </p:nvPr>
        </p:nvSpPr>
        <p:spPr>
          <a:xfrm>
            <a:off x="3567288" y="609599"/>
            <a:ext cx="7710312" cy="1988458"/>
          </a:xfrm>
        </p:spPr>
        <p:txBody>
          <a:bodyPr/>
          <a:lstStyle/>
          <a:p>
            <a:r>
              <a:rPr lang="en-GB" dirty="0"/>
              <a:t>Importance of voting </a:t>
            </a: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67289" y="2277766"/>
            <a:ext cx="8095059" cy="2698044"/>
          </a:xfrm>
        </p:spPr>
        <p:txBody>
          <a:bodyPr/>
          <a:lstStyle/>
          <a:p>
            <a:pPr marL="457200" indent="-457200">
              <a:buFont typeface="Arial" panose="020B0604020202020204" pitchFamily="34" charset="0"/>
              <a:buChar char="•"/>
            </a:pPr>
            <a:r>
              <a:rPr lang="en-GB" sz="2800" dirty="0"/>
              <a:t>Ballot papers will be sent out on Monday 9 September and will close on 30 October. </a:t>
            </a:r>
          </a:p>
          <a:p>
            <a:pPr marL="457200" indent="-457200">
              <a:buFont typeface="Arial" panose="020B0604020202020204" pitchFamily="34" charset="0"/>
              <a:buChar char="•"/>
            </a:pPr>
            <a:r>
              <a:rPr lang="en-GB" sz="2800" b="1" i="1" dirty="0"/>
              <a:t>Ballot hotline – UNISON Direct 0800 0 857 857 – from 12 September to 25 October</a:t>
            </a:r>
          </a:p>
          <a:p>
            <a:pPr marL="457200" indent="-457200">
              <a:buFont typeface="Arial" panose="020B0604020202020204" pitchFamily="34" charset="0"/>
              <a:buChar char="•"/>
            </a:pPr>
            <a:r>
              <a:rPr lang="en-GB" sz="2800" b="1" i="1" dirty="0"/>
              <a:t>Emails to members from UNISON and ERS </a:t>
            </a:r>
          </a:p>
          <a:p>
            <a:pPr marL="457200" indent="-457200">
              <a:buFont typeface="Arial" panose="020B0604020202020204" pitchFamily="34" charset="0"/>
              <a:buChar char="•"/>
            </a:pPr>
            <a:r>
              <a:rPr lang="en-GB" sz="2800" b="1" i="1" dirty="0"/>
              <a:t>Vote to stand up for decent pay &amp; decent jobs</a:t>
            </a:r>
          </a:p>
        </p:txBody>
      </p:sp>
      <p:sp>
        <p:nvSpPr>
          <p:cNvPr id="3" name="Title 2"/>
          <p:cNvSpPr>
            <a:spLocks noGrp="1"/>
          </p:cNvSpPr>
          <p:nvPr>
            <p:ph type="title"/>
          </p:nvPr>
        </p:nvSpPr>
        <p:spPr>
          <a:xfrm>
            <a:off x="3567288" y="-102920"/>
            <a:ext cx="7710312" cy="2184708"/>
          </a:xfrm>
        </p:spPr>
        <p:txBody>
          <a:bodyPr/>
          <a:lstStyle/>
          <a:p>
            <a:r>
              <a:rPr lang="en-GB" dirty="0"/>
              <a:t>How to vote – have your say </a:t>
            </a: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567288" y="-7914"/>
            <a:ext cx="7710312" cy="2184708"/>
          </a:xfrm>
        </p:spPr>
        <p:txBody>
          <a:bodyPr/>
          <a:lstStyle/>
          <a:p>
            <a:r>
              <a:rPr lang="en-GB" dirty="0"/>
              <a:t>What can we do? </a:t>
            </a:r>
            <a:br>
              <a:rPr lang="en-GB" dirty="0"/>
            </a:br>
            <a:r>
              <a:rPr lang="en-GB" i="1" dirty="0"/>
              <a:t>Need to start campaign now </a:t>
            </a:r>
          </a:p>
        </p:txBody>
      </p:sp>
      <p:sp>
        <p:nvSpPr>
          <p:cNvPr id="5" name="TextBox 4"/>
          <p:cNvSpPr txBox="1"/>
          <p:nvPr/>
        </p:nvSpPr>
        <p:spPr>
          <a:xfrm>
            <a:off x="3567288" y="2321988"/>
            <a:ext cx="7954153" cy="3785652"/>
          </a:xfrm>
          <a:prstGeom prst="rect">
            <a:avLst/>
          </a:prstGeom>
          <a:noFill/>
        </p:spPr>
        <p:txBody>
          <a:bodyPr wrap="square" rtlCol="0">
            <a:spAutoFit/>
          </a:bodyPr>
          <a:lstStyle/>
          <a:p>
            <a:pPr marL="457200" indent="-457200">
              <a:buFont typeface="Arial" panose="020B0604020202020204" pitchFamily="34" charset="0"/>
              <a:buChar char="•"/>
            </a:pPr>
            <a:r>
              <a:rPr lang="en-GB" sz="3000" dirty="0"/>
              <a:t>RMS – data updated </a:t>
            </a:r>
          </a:p>
          <a:p>
            <a:pPr marL="457200" indent="-457200">
              <a:buFont typeface="Arial" panose="020B0604020202020204" pitchFamily="34" charset="0"/>
              <a:buChar char="•"/>
            </a:pPr>
            <a:r>
              <a:rPr lang="en-GB" sz="3000" dirty="0"/>
              <a:t>Direct debits – job title and workplace</a:t>
            </a:r>
          </a:p>
          <a:p>
            <a:pPr marL="457200" indent="-457200">
              <a:buFont typeface="Arial" panose="020B0604020202020204" pitchFamily="34" charset="0"/>
              <a:buChar char="•"/>
            </a:pPr>
            <a:r>
              <a:rPr lang="en-GB" sz="3000" dirty="0"/>
              <a:t>Email addresses </a:t>
            </a:r>
          </a:p>
          <a:p>
            <a:pPr marL="457200" indent="-457200">
              <a:buFont typeface="Arial" panose="020B0604020202020204" pitchFamily="34" charset="0"/>
              <a:buChar char="•"/>
            </a:pPr>
            <a:r>
              <a:rPr lang="en-GB" sz="3000" dirty="0"/>
              <a:t>Home addresses </a:t>
            </a:r>
          </a:p>
          <a:p>
            <a:pPr marL="457200" indent="-457200">
              <a:buFont typeface="Arial" panose="020B0604020202020204" pitchFamily="34" charset="0"/>
              <a:buChar char="•"/>
            </a:pPr>
            <a:r>
              <a:rPr lang="en-GB" sz="3000" dirty="0"/>
              <a:t>Update all membership </a:t>
            </a:r>
            <a:r>
              <a:rPr lang="en-GB" sz="2800" dirty="0"/>
              <a:t>details on </a:t>
            </a:r>
            <a:r>
              <a:rPr lang="en-GB" sz="3000" dirty="0" err="1">
                <a:hlinkClick r:id="rId3"/>
              </a:rPr>
              <a:t>MyUNISON</a:t>
            </a:r>
            <a:r>
              <a:rPr lang="en-GB" sz="3000" dirty="0"/>
              <a:t> or by calling </a:t>
            </a:r>
            <a:r>
              <a:rPr lang="en-GB" sz="3000" dirty="0" err="1"/>
              <a:t>UNISONDirect</a:t>
            </a:r>
            <a:r>
              <a:rPr lang="en-GB" sz="3000" dirty="0"/>
              <a:t> 0800 0857 857</a:t>
            </a:r>
          </a:p>
          <a:p>
            <a:pPr marL="457200" indent="-457200">
              <a:buFont typeface="Arial" panose="020B0604020202020204" pitchFamily="34" charset="0"/>
              <a:buChar char="•"/>
            </a:pPr>
            <a:endParaRPr lang="en-GB" sz="3000"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sz="4800" dirty="0"/>
              <a:t>Stand up for decent pay and decent jobs</a:t>
            </a:r>
          </a:p>
          <a:p>
            <a:endParaRPr lang="en-GB" dirty="0"/>
          </a:p>
          <a:p>
            <a:r>
              <a:rPr lang="en-GB" dirty="0"/>
              <a:t>#</a:t>
            </a:r>
            <a:r>
              <a:rPr lang="en-GB" dirty="0" err="1"/>
              <a:t>payupnowforHE</a:t>
            </a:r>
            <a:endParaRPr lang="en-GB" dirty="0"/>
          </a:p>
        </p:txBody>
      </p:sp>
      <p:sp>
        <p:nvSpPr>
          <p:cNvPr id="3" name="Title 2"/>
          <p:cNvSpPr>
            <a:spLocks noGrp="1"/>
          </p:cNvSpPr>
          <p:nvPr>
            <p:ph type="title"/>
          </p:nvPr>
        </p:nvSpPr>
        <p:spPr/>
        <p:txBody>
          <a:bodyPr/>
          <a:lstStyle/>
          <a:p>
            <a:r>
              <a:rPr lang="en-GB" dirty="0"/>
              <a:t>Your vote – your chance to...</a:t>
            </a: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buFont typeface="Arial" panose="020B0604020202020204" pitchFamily="34" charset="0"/>
              <a:buChar char="•"/>
            </a:pPr>
            <a:r>
              <a:rPr lang="en-GB" sz="4000" dirty="0"/>
              <a:t>Recruit colleagues - they will have a vote if they join by 22 October 2019  </a:t>
            </a:r>
          </a:p>
          <a:p>
            <a:pPr marL="457200" indent="-457200">
              <a:buFont typeface="Arial" panose="020B0604020202020204" pitchFamily="34" charset="0"/>
              <a:buChar char="•"/>
            </a:pPr>
            <a:r>
              <a:rPr lang="en-GB" sz="4000" dirty="0"/>
              <a:t>Make sure </a:t>
            </a:r>
            <a:r>
              <a:rPr lang="en-GB" sz="4000" i="1" dirty="0"/>
              <a:t>everyone </a:t>
            </a:r>
            <a:r>
              <a:rPr lang="en-GB" sz="4000" dirty="0"/>
              <a:t>has a say on pay </a:t>
            </a:r>
          </a:p>
          <a:p>
            <a:endParaRPr lang="en-GB" dirty="0"/>
          </a:p>
        </p:txBody>
      </p:sp>
      <p:sp>
        <p:nvSpPr>
          <p:cNvPr id="3" name="Title 2"/>
          <p:cNvSpPr>
            <a:spLocks noGrp="1"/>
          </p:cNvSpPr>
          <p:nvPr>
            <p:ph type="title"/>
          </p:nvPr>
        </p:nvSpPr>
        <p:spPr/>
        <p:txBody>
          <a:bodyPr/>
          <a:lstStyle/>
          <a:p>
            <a:r>
              <a:rPr lang="en-GB" dirty="0"/>
              <a:t>Now is the time to recruit</a:t>
            </a:r>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67289" y="2831899"/>
            <a:ext cx="7710311" cy="2698044"/>
          </a:xfrm>
        </p:spPr>
        <p:txBody>
          <a:bodyPr/>
          <a:lstStyle/>
          <a:p>
            <a:pPr marL="457200" indent="-457200">
              <a:buFont typeface="Arial" panose="020B0604020202020204" pitchFamily="34" charset="0"/>
              <a:buChar char="•"/>
            </a:pPr>
            <a:r>
              <a:rPr lang="en-GB" sz="3000" dirty="0"/>
              <a:t>Look out for your ballot paper</a:t>
            </a:r>
          </a:p>
          <a:p>
            <a:pPr marL="457200" indent="-457200">
              <a:buFont typeface="Arial" panose="020B0604020202020204" pitchFamily="34" charset="0"/>
              <a:buChar char="•"/>
            </a:pPr>
            <a:r>
              <a:rPr lang="en-GB" sz="3000" dirty="0"/>
              <a:t>Make sure you have your say – vote to take action </a:t>
            </a:r>
          </a:p>
          <a:p>
            <a:pPr marL="457200" indent="-457200">
              <a:buFont typeface="Arial" panose="020B0604020202020204" pitchFamily="34" charset="0"/>
              <a:buChar char="•"/>
            </a:pPr>
            <a:r>
              <a:rPr lang="en-GB" sz="3000" dirty="0"/>
              <a:t>Stand up for decent pay and decent jobs</a:t>
            </a:r>
          </a:p>
          <a:p>
            <a:pPr marL="457200" indent="-457200">
              <a:buFont typeface="Arial" panose="020B0604020202020204" pitchFamily="34" charset="0"/>
              <a:buChar char="•"/>
            </a:pPr>
            <a:r>
              <a:rPr lang="en-GB" sz="3000" dirty="0"/>
              <a:t>#</a:t>
            </a:r>
            <a:r>
              <a:rPr lang="en-GB" sz="3000" dirty="0" err="1"/>
              <a:t>payupnowforhe</a:t>
            </a:r>
            <a:endParaRPr lang="en-GB" sz="3000" dirty="0"/>
          </a:p>
        </p:txBody>
      </p:sp>
      <p:sp>
        <p:nvSpPr>
          <p:cNvPr id="3" name="Title 2"/>
          <p:cNvSpPr>
            <a:spLocks noGrp="1"/>
          </p:cNvSpPr>
          <p:nvPr>
            <p:ph type="title"/>
          </p:nvPr>
        </p:nvSpPr>
        <p:spPr>
          <a:xfrm>
            <a:off x="3567288" y="348343"/>
            <a:ext cx="7710312" cy="2184708"/>
          </a:xfrm>
        </p:spPr>
        <p:txBody>
          <a:bodyPr/>
          <a:lstStyle/>
          <a:p>
            <a:r>
              <a:rPr lang="en-GB" dirty="0"/>
              <a:t>Use your vote!</a:t>
            </a:r>
            <a:br>
              <a:rPr lang="en-GB" dirty="0"/>
            </a:br>
            <a:r>
              <a:rPr lang="en-GB" dirty="0"/>
              <a:t>Vote YES! </a:t>
            </a:r>
            <a:endParaRPr lang="en-GB" sz="4400" i="1" kern="1200" spc="-100" dirty="0"/>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itchFamily="34" charset="0"/>
              <a:buChar char="•"/>
            </a:pPr>
            <a:r>
              <a:rPr lang="en-GB" dirty="0">
                <a:hlinkClick r:id="rId3"/>
              </a:rPr>
              <a:t>Share our film </a:t>
            </a:r>
            <a:r>
              <a:rPr lang="en-GB" dirty="0"/>
              <a:t>– on the UNISON HE pay campaign </a:t>
            </a:r>
            <a:r>
              <a:rPr lang="en-GB" dirty="0" err="1"/>
              <a:t>webpages</a:t>
            </a:r>
            <a:r>
              <a:rPr lang="en-GB" dirty="0"/>
              <a:t>. </a:t>
            </a:r>
          </a:p>
          <a:p>
            <a:pPr>
              <a:buFont typeface="Arial" pitchFamily="34" charset="0"/>
              <a:buChar char="•"/>
            </a:pPr>
            <a:r>
              <a:rPr lang="en-GB" dirty="0"/>
              <a:t>Order and download campaign resources</a:t>
            </a:r>
          </a:p>
          <a:p>
            <a:pPr>
              <a:buFont typeface="Arial" pitchFamily="34" charset="0"/>
              <a:buChar char="•"/>
            </a:pPr>
            <a:r>
              <a:rPr lang="en-GB" dirty="0"/>
              <a:t>#</a:t>
            </a:r>
            <a:r>
              <a:rPr lang="en-GB" dirty="0" err="1"/>
              <a:t>payupnowforHE</a:t>
            </a:r>
            <a:r>
              <a:rPr lang="en-GB" dirty="0"/>
              <a:t> </a:t>
            </a:r>
          </a:p>
        </p:txBody>
      </p:sp>
      <p:sp>
        <p:nvSpPr>
          <p:cNvPr id="3" name="Title 2"/>
          <p:cNvSpPr>
            <a:spLocks noGrp="1"/>
          </p:cNvSpPr>
          <p:nvPr>
            <p:ph type="title"/>
          </p:nvPr>
        </p:nvSpPr>
        <p:spPr/>
        <p:txBody>
          <a:bodyPr/>
          <a:lstStyle/>
          <a:p>
            <a:r>
              <a:rPr lang="en-GB" dirty="0"/>
              <a:t>Watch our film </a:t>
            </a:r>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defTabSz="664083" fontAlgn="auto">
              <a:lnSpc>
                <a:spcPct val="150000"/>
              </a:lnSpc>
              <a:spcBef>
                <a:spcPct val="0"/>
              </a:spcBef>
              <a:spcAft>
                <a:spcPts val="0"/>
              </a:spcAft>
              <a:defRPr/>
            </a:pPr>
            <a:r>
              <a:rPr lang="en-GB" sz="2800" dirty="0"/>
              <a:t>HE UNISON news: 	</a:t>
            </a:r>
            <a:r>
              <a:rPr lang="en-GB" sz="2800" dirty="0" err="1"/>
              <a:t>unison.org.uk</a:t>
            </a:r>
            <a:endParaRPr lang="en-GB" sz="2800" dirty="0"/>
          </a:p>
          <a:p>
            <a:pPr lvl="0" defTabSz="664083" fontAlgn="auto">
              <a:lnSpc>
                <a:spcPct val="150000"/>
              </a:lnSpc>
              <a:spcBef>
                <a:spcPct val="0"/>
              </a:spcBef>
              <a:spcAft>
                <a:spcPts val="0"/>
              </a:spcAft>
              <a:defRPr/>
            </a:pPr>
            <a:r>
              <a:rPr lang="en-GB" sz="2800" dirty="0"/>
              <a:t>Email:		education@unison.co.uk</a:t>
            </a:r>
            <a:r>
              <a:rPr lang="en-GB" sz="2800" kern="1200" dirty="0"/>
              <a:t>                   </a:t>
            </a:r>
            <a:r>
              <a:rPr lang="en-GB" sz="2800" kern="1200" dirty="0" err="1"/>
              <a:t>Facebook</a:t>
            </a:r>
            <a:r>
              <a:rPr lang="en-GB" sz="2800" kern="1200" dirty="0"/>
              <a:t>: 	</a:t>
            </a:r>
            <a:r>
              <a:rPr lang="en-GB" sz="2800" kern="1200" dirty="0" err="1"/>
              <a:t>UNISONinHigherEducation</a:t>
            </a:r>
            <a:endParaRPr lang="en-GB" sz="2800" kern="1200" dirty="0"/>
          </a:p>
          <a:p>
            <a:pPr lvl="0" defTabSz="664083" fontAlgn="auto">
              <a:lnSpc>
                <a:spcPct val="150000"/>
              </a:lnSpc>
              <a:spcBef>
                <a:spcPct val="0"/>
              </a:spcBef>
              <a:spcAft>
                <a:spcPts val="0"/>
              </a:spcAft>
              <a:defRPr/>
            </a:pPr>
            <a:r>
              <a:rPr lang="en-GB" sz="2800" dirty="0"/>
              <a:t>Twitter: 		@</a:t>
            </a:r>
            <a:r>
              <a:rPr lang="en-GB" sz="2800" kern="1200" dirty="0" err="1"/>
              <a:t>UNISONinHE</a:t>
            </a:r>
            <a:r>
              <a:rPr lang="en-GB" sz="2800" kern="1200" dirty="0"/>
              <a:t> </a:t>
            </a:r>
            <a:endParaRPr lang="en-GB" sz="2800" dirty="0"/>
          </a:p>
        </p:txBody>
      </p:sp>
      <p:sp>
        <p:nvSpPr>
          <p:cNvPr id="3" name="Title 2"/>
          <p:cNvSpPr>
            <a:spLocks noGrp="1"/>
          </p:cNvSpPr>
          <p:nvPr>
            <p:ph type="title"/>
          </p:nvPr>
        </p:nvSpPr>
        <p:spPr/>
        <p:txBody>
          <a:bodyPr/>
          <a:lstStyle/>
          <a:p>
            <a:r>
              <a:rPr lang="en-GB" dirty="0"/>
              <a:t>Stay in touch </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UNISON members in UK universities will be sent a ballot paper from 9 September 2019 </a:t>
            </a:r>
          </a:p>
          <a:p>
            <a:pPr>
              <a:buFont typeface="Arial" pitchFamily="34" charset="0"/>
              <a:buChar char="•"/>
            </a:pPr>
            <a:r>
              <a:rPr lang="en-GB" i="1" dirty="0"/>
              <a:t>Look out for yours!</a:t>
            </a:r>
          </a:p>
          <a:p>
            <a:pPr>
              <a:buFont typeface="Arial" pitchFamily="34" charset="0"/>
              <a:buChar char="•"/>
            </a:pPr>
            <a:r>
              <a:rPr lang="en-GB" i="1" dirty="0"/>
              <a:t>Use your vote – Vote YES for action</a:t>
            </a:r>
          </a:p>
          <a:p>
            <a:pPr lvl="1">
              <a:buNone/>
            </a:pPr>
            <a:r>
              <a:rPr lang="en-GB" dirty="0"/>
              <a:t>		</a:t>
            </a:r>
          </a:p>
        </p:txBody>
      </p:sp>
      <p:sp>
        <p:nvSpPr>
          <p:cNvPr id="3" name="Title 2"/>
          <p:cNvSpPr>
            <a:spLocks noGrp="1"/>
          </p:cNvSpPr>
          <p:nvPr>
            <p:ph type="title"/>
          </p:nvPr>
        </p:nvSpPr>
        <p:spPr/>
        <p:txBody>
          <a:bodyPr/>
          <a:lstStyle/>
          <a:p>
            <a:r>
              <a:rPr lang="en-GB" dirty="0"/>
              <a:t>UNISON HE ballot 2019</a:t>
            </a: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itle 1"/>
          <p:cNvSpPr>
            <a:spLocks noGrp="1"/>
          </p:cNvSpPr>
          <p:nvPr>
            <p:ph type="title"/>
          </p:nvPr>
        </p:nvSpPr>
        <p:spPr/>
        <p:txBody>
          <a:bodyPr/>
          <a:lstStyle/>
          <a:p>
            <a:r>
              <a:rPr lang="en-US" dirty="0">
                <a:ea typeface="ヒラギノ角ゴ Pro W3" charset="-128"/>
                <a:cs typeface="ヒラギノ角ゴ Pro W3" charset="-128"/>
              </a:rPr>
              <a:t>HE Pay 	</a:t>
            </a:r>
          </a:p>
        </p:txBody>
      </p:sp>
      <p:sp>
        <p:nvSpPr>
          <p:cNvPr id="11266" name="Content Placeholder 2"/>
          <p:cNvSpPr>
            <a:spLocks noGrp="1"/>
          </p:cNvSpPr>
          <p:nvPr>
            <p:ph idx="1"/>
          </p:nvPr>
        </p:nvSpPr>
        <p:spPr/>
        <p:txBody>
          <a:bodyPr/>
          <a:lstStyle/>
          <a:p>
            <a:r>
              <a:rPr lang="en-US" dirty="0">
                <a:cs typeface="Arial"/>
              </a:rPr>
              <a:t>HE pay negotiations</a:t>
            </a:r>
          </a:p>
          <a:p>
            <a:pPr marL="457200" indent="-457200">
              <a:buFont typeface="Arial" panose="020B0604020202020204" pitchFamily="34" charset="0"/>
              <a:buChar char="•"/>
            </a:pPr>
            <a:r>
              <a:rPr lang="en-GB" sz="2800" dirty="0"/>
              <a:t>UCEA – represents UK HE employers </a:t>
            </a:r>
          </a:p>
          <a:p>
            <a:pPr marL="457200" indent="-457200">
              <a:buFont typeface="Arial" panose="020B0604020202020204" pitchFamily="34" charset="0"/>
              <a:buChar char="•"/>
            </a:pPr>
            <a:r>
              <a:rPr lang="en-GB" sz="2800" dirty="0"/>
              <a:t>5 Unions: UCU, UNISON, EIS, Unite, GMB</a:t>
            </a:r>
          </a:p>
          <a:p>
            <a:pPr marL="457200" indent="-457200">
              <a:buFont typeface="Arial" panose="020B0604020202020204" pitchFamily="34" charset="0"/>
              <a:buChar char="•"/>
            </a:pPr>
            <a:r>
              <a:rPr lang="en-GB" sz="2800" dirty="0"/>
              <a:t>Joint union pay claim </a:t>
            </a:r>
          </a:p>
          <a:p>
            <a:pPr marL="457200" indent="-457200">
              <a:buFont typeface="Arial" panose="020B0604020202020204" pitchFamily="34" charset="0"/>
              <a:buChar char="•"/>
            </a:pPr>
            <a:r>
              <a:rPr lang="en-GB" sz="2800" dirty="0"/>
              <a:t>3 pay meetings in March, April, May</a:t>
            </a:r>
          </a:p>
          <a:p>
            <a:pPr marL="457200" indent="-457200"/>
            <a:endParaRPr lang="en-GB" sz="2800" dirty="0"/>
          </a:p>
        </p:txBody>
      </p:sp>
    </p:spTree>
    <p:extLst>
      <p:ext uri="{BB962C8B-B14F-4D97-AF65-F5344CB8AC3E}">
        <p14:creationId xmlns:p14="http://schemas.microsoft.com/office/powerpoint/2010/main" xmlns="" val="1878805459"/>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itle 1"/>
          <p:cNvSpPr>
            <a:spLocks noGrp="1"/>
          </p:cNvSpPr>
          <p:nvPr>
            <p:ph type="title"/>
          </p:nvPr>
        </p:nvSpPr>
        <p:spPr/>
        <p:txBody>
          <a:bodyPr/>
          <a:lstStyle/>
          <a:p>
            <a:r>
              <a:rPr lang="en-US" dirty="0">
                <a:ea typeface="ヒラギノ角ゴ Pro W3" charset="-128"/>
                <a:cs typeface="ヒラギノ角ゴ Pro W3" charset="-128"/>
              </a:rPr>
              <a:t>Unions’ Pay Claim 2019/20</a:t>
            </a:r>
          </a:p>
        </p:txBody>
      </p:sp>
      <p:sp>
        <p:nvSpPr>
          <p:cNvPr id="11266" name="Content Placeholder 2"/>
          <p:cNvSpPr>
            <a:spLocks noGrp="1"/>
          </p:cNvSpPr>
          <p:nvPr>
            <p:ph idx="1"/>
          </p:nvPr>
        </p:nvSpPr>
        <p:spPr/>
        <p:txBody>
          <a:bodyPr/>
          <a:lstStyle/>
          <a:p>
            <a:r>
              <a:rPr lang="en-GB" sz="2800" dirty="0"/>
              <a:t>Main elements:  </a:t>
            </a:r>
          </a:p>
          <a:p>
            <a:pPr marL="457200" indent="-457200">
              <a:buFont typeface="Arial" panose="020B0604020202020204" pitchFamily="34" charset="0"/>
              <a:buChar char="•"/>
            </a:pPr>
            <a:r>
              <a:rPr lang="en-GB" sz="2800" dirty="0"/>
              <a:t>RPI + 3%, or a minimum of £3,349 </a:t>
            </a:r>
          </a:p>
          <a:p>
            <a:pPr marL="457200" indent="-457200">
              <a:buFont typeface="Arial" panose="020B0604020202020204" pitchFamily="34" charset="0"/>
              <a:buChar char="•"/>
            </a:pPr>
            <a:r>
              <a:rPr lang="en-GB" sz="2800" dirty="0"/>
              <a:t>Foundation Living Wage</a:t>
            </a:r>
          </a:p>
          <a:p>
            <a:pPr marL="457200" indent="-457200">
              <a:buFont typeface="Arial" panose="020B0604020202020204" pitchFamily="34" charset="0"/>
              <a:buChar char="•"/>
            </a:pPr>
            <a:r>
              <a:rPr lang="en-GB" sz="2800" dirty="0"/>
              <a:t>Eliminate the gender pay gap &amp; the ethnic pay gap; impact of </a:t>
            </a:r>
            <a:r>
              <a:rPr lang="en-GB" sz="2800" dirty="0" err="1"/>
              <a:t>intersectionality</a:t>
            </a:r>
            <a:r>
              <a:rPr lang="en-GB" sz="2800" dirty="0"/>
              <a:t> on the pay gap.</a:t>
            </a:r>
          </a:p>
          <a:p>
            <a:pPr>
              <a:buFont typeface="Arial" pitchFamily="34" charset="0"/>
              <a:buChar char="•"/>
            </a:pPr>
            <a:endParaRPr lang="en-GB" sz="2800" dirty="0"/>
          </a:p>
        </p:txBody>
      </p:sp>
    </p:spTree>
    <p:extLst>
      <p:ext uri="{BB962C8B-B14F-4D97-AF65-F5344CB8AC3E}">
        <p14:creationId xmlns:p14="http://schemas.microsoft.com/office/powerpoint/2010/main" xmlns="" val="1878805459"/>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67289" y="3093155"/>
            <a:ext cx="7991920" cy="2698044"/>
          </a:xfrm>
        </p:spPr>
        <p:txBody>
          <a:bodyPr/>
          <a:lstStyle/>
          <a:p>
            <a:pPr marL="457200" indent="-457200">
              <a:buFont typeface="Arial" panose="020B0604020202020204" pitchFamily="34" charset="0"/>
              <a:buChar char="•"/>
            </a:pPr>
            <a:r>
              <a:rPr lang="en-GB" sz="3200" dirty="0"/>
              <a:t>A maximum 35 hour working week for all </a:t>
            </a:r>
          </a:p>
          <a:p>
            <a:pPr marL="457200" indent="-457200">
              <a:buFont typeface="Arial" panose="020B0604020202020204" pitchFamily="34" charset="0"/>
              <a:buChar char="•"/>
            </a:pPr>
            <a:r>
              <a:rPr lang="en-GB" sz="3200" dirty="0"/>
              <a:t>Scottish sub-committee of JNCHES</a:t>
            </a:r>
          </a:p>
          <a:p>
            <a:pPr marL="457200" indent="-457200">
              <a:buFont typeface="Arial" panose="020B0604020202020204" pitchFamily="34" charset="0"/>
              <a:buChar char="•"/>
            </a:pPr>
            <a:r>
              <a:rPr lang="en-GB" sz="3200" dirty="0"/>
              <a:t>Workload and stress </a:t>
            </a:r>
          </a:p>
          <a:p>
            <a:pPr marL="457200" indent="-457200">
              <a:buFont typeface="Arial" panose="020B0604020202020204" pitchFamily="34" charset="0"/>
              <a:buChar char="•"/>
            </a:pPr>
            <a:r>
              <a:rPr lang="en-GB" sz="3200" dirty="0"/>
              <a:t>Precarious working and outsourcing</a:t>
            </a:r>
          </a:p>
          <a:p>
            <a:pPr marL="457200" indent="-457200"/>
            <a:r>
              <a:rPr lang="en-GB" sz="3200" dirty="0"/>
              <a:t>Full pay claim </a:t>
            </a:r>
            <a:r>
              <a:rPr lang="en-GB" sz="3200" dirty="0">
                <a:hlinkClick r:id="rId3" action="ppaction://hlinkfile"/>
              </a:rPr>
              <a:t>on website </a:t>
            </a:r>
            <a:endParaRPr lang="en-GB" sz="3200" dirty="0"/>
          </a:p>
          <a:p>
            <a:endParaRPr lang="en-GB" dirty="0"/>
          </a:p>
        </p:txBody>
      </p:sp>
      <p:sp>
        <p:nvSpPr>
          <p:cNvPr id="3" name="Title 2"/>
          <p:cNvSpPr>
            <a:spLocks noGrp="1"/>
          </p:cNvSpPr>
          <p:nvPr>
            <p:ph type="title"/>
          </p:nvPr>
        </p:nvSpPr>
        <p:spPr/>
        <p:txBody>
          <a:bodyPr/>
          <a:lstStyle/>
          <a:p>
            <a:r>
              <a:rPr lang="en-US" dirty="0">
                <a:ea typeface="ヒラギノ角ゴ Pro W3" charset="-128"/>
                <a:cs typeface="ヒラギノ角ゴ Pro W3" charset="-128"/>
              </a:rPr>
              <a:t>Unions’ Pay Claim 2019/20</a:t>
            </a:r>
            <a:endParaRPr lang="en-GB" dirty="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67289" y="2867524"/>
            <a:ext cx="7710311" cy="2698044"/>
          </a:xfrm>
        </p:spPr>
        <p:txBody>
          <a:bodyPr/>
          <a:lstStyle/>
          <a:p>
            <a:pPr marL="571500" indent="-571500">
              <a:buFont typeface="Arial" panose="020B0604020202020204" pitchFamily="34" charset="0"/>
              <a:buChar char="•"/>
            </a:pPr>
            <a:r>
              <a:rPr lang="en-GB" b="1" dirty="0"/>
              <a:t>1.8% </a:t>
            </a:r>
            <a:r>
              <a:rPr lang="en-GB" dirty="0"/>
              <a:t>increase for all on SCP 17 up to SCP 51</a:t>
            </a:r>
          </a:p>
          <a:p>
            <a:pPr marL="571500" indent="-571500">
              <a:buFont typeface="Arial" panose="020B0604020202020204" pitchFamily="34" charset="0"/>
              <a:buChar char="•"/>
            </a:pPr>
            <a:r>
              <a:rPr lang="en-GB" b="1" dirty="0"/>
              <a:t>3.65% increase for </a:t>
            </a:r>
            <a:r>
              <a:rPr lang="en-GB" dirty="0"/>
              <a:t>SCP 2 &amp; 3 reducing to </a:t>
            </a:r>
            <a:r>
              <a:rPr lang="en-GB" b="1" dirty="0"/>
              <a:t>1.82% </a:t>
            </a:r>
            <a:r>
              <a:rPr lang="en-GB" dirty="0"/>
              <a:t>SCP 16</a:t>
            </a:r>
            <a:endParaRPr lang="en-GB" b="1" dirty="0"/>
          </a:p>
          <a:p>
            <a:pPr marL="571500" indent="-571500">
              <a:buFont typeface="Arial" panose="020B0604020202020204" pitchFamily="34" charset="0"/>
              <a:buChar char="•"/>
            </a:pPr>
            <a:r>
              <a:rPr lang="en-GB" dirty="0"/>
              <a:t>Delete SCP 2 by April 2020</a:t>
            </a:r>
          </a:p>
          <a:p>
            <a:endParaRPr lang="en-GB" b="1" dirty="0"/>
          </a:p>
        </p:txBody>
      </p:sp>
      <p:sp>
        <p:nvSpPr>
          <p:cNvPr id="3" name="Title 2"/>
          <p:cNvSpPr>
            <a:spLocks noGrp="1"/>
          </p:cNvSpPr>
          <p:nvPr>
            <p:ph type="title"/>
          </p:nvPr>
        </p:nvSpPr>
        <p:spPr>
          <a:xfrm>
            <a:off x="3567288" y="383968"/>
            <a:ext cx="7710312" cy="2184708"/>
          </a:xfrm>
        </p:spPr>
        <p:txBody>
          <a:bodyPr/>
          <a:lstStyle/>
          <a:p>
            <a:r>
              <a:rPr lang="en-GB" dirty="0"/>
              <a:t>Final pay offer 2019/20 </a:t>
            </a: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buFont typeface="Arial" panose="020B0604020202020204" pitchFamily="34" charset="0"/>
              <a:buChar char="•"/>
            </a:pPr>
            <a:r>
              <a:rPr lang="en-GB" sz="2800" dirty="0"/>
              <a:t>Limited joint work on gender pay gap and intersectionality</a:t>
            </a:r>
          </a:p>
          <a:p>
            <a:pPr marL="457200" indent="-457200">
              <a:buFont typeface="Arial" panose="020B0604020202020204" pitchFamily="34" charset="0"/>
              <a:buChar char="•"/>
            </a:pPr>
            <a:r>
              <a:rPr lang="en-GB" sz="2800" dirty="0"/>
              <a:t>Limited joint work on casual contracts</a:t>
            </a:r>
          </a:p>
          <a:p>
            <a:pPr marL="457200" indent="-457200">
              <a:buFont typeface="Arial" panose="020B0604020202020204" pitchFamily="34" charset="0"/>
              <a:buChar char="•"/>
            </a:pPr>
            <a:r>
              <a:rPr lang="en-GB" sz="2800" dirty="0"/>
              <a:t>Limited joint work on stress and workload </a:t>
            </a:r>
          </a:p>
          <a:p>
            <a:pPr marL="457200" indent="-457200">
              <a:buFont typeface="Arial" panose="020B0604020202020204" pitchFamily="34" charset="0"/>
              <a:buChar char="•"/>
            </a:pPr>
            <a:r>
              <a:rPr lang="en-GB" sz="2800" dirty="0"/>
              <a:t>No substantial offer on Scottish meetings; no offer on 35 hour week </a:t>
            </a:r>
          </a:p>
        </p:txBody>
      </p:sp>
      <p:sp>
        <p:nvSpPr>
          <p:cNvPr id="3" name="Title 2"/>
          <p:cNvSpPr>
            <a:spLocks noGrp="1"/>
          </p:cNvSpPr>
          <p:nvPr>
            <p:ph type="title"/>
          </p:nvPr>
        </p:nvSpPr>
        <p:spPr/>
        <p:txBody>
          <a:bodyPr/>
          <a:lstStyle/>
          <a:p>
            <a:r>
              <a:rPr lang="en-GB" dirty="0"/>
              <a:t>Final offer 2019/20</a:t>
            </a: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sz="2800" b="1" dirty="0"/>
              <a:t>1.8% increase </a:t>
            </a:r>
            <a:r>
              <a:rPr lang="en-GB" sz="2800" dirty="0"/>
              <a:t>for all staff on SCP 17 and above from 1 August 2019</a:t>
            </a:r>
          </a:p>
          <a:p>
            <a:r>
              <a:rPr lang="en-GB" sz="2800" dirty="0"/>
              <a:t>New lowest pay point after April 2020: </a:t>
            </a:r>
          </a:p>
          <a:p>
            <a:r>
              <a:rPr lang="en-GB" sz="2800" dirty="0"/>
              <a:t>£9.17 on 35 hour week, £8.92 on 36 hour week, </a:t>
            </a:r>
          </a:p>
          <a:p>
            <a:r>
              <a:rPr lang="en-GB" sz="2800" dirty="0"/>
              <a:t>£8.68 on 37 hour week, </a:t>
            </a:r>
          </a:p>
          <a:p>
            <a:endParaRPr lang="en-GB" sz="1600" dirty="0"/>
          </a:p>
          <a:p>
            <a:r>
              <a:rPr lang="en-GB" sz="2800" dirty="0"/>
              <a:t>Full details of the </a:t>
            </a:r>
            <a:r>
              <a:rPr lang="en-GB" sz="2800" dirty="0">
                <a:hlinkClick r:id="rId3" action="ppaction://hlinkfile"/>
              </a:rPr>
              <a:t>final offer here</a:t>
            </a:r>
            <a:endParaRPr lang="en-GB" dirty="0"/>
          </a:p>
        </p:txBody>
      </p:sp>
      <p:sp>
        <p:nvSpPr>
          <p:cNvPr id="3" name="Title 2"/>
          <p:cNvSpPr>
            <a:spLocks noGrp="1"/>
          </p:cNvSpPr>
          <p:nvPr>
            <p:ph type="title"/>
          </p:nvPr>
        </p:nvSpPr>
        <p:spPr/>
        <p:txBody>
          <a:bodyPr/>
          <a:lstStyle/>
          <a:p>
            <a:r>
              <a:rPr lang="en-GB" dirty="0"/>
              <a:t>What does the pay offer mean to me? </a:t>
            </a:r>
          </a:p>
        </p:txBody>
      </p:sp>
    </p:spTree>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UNISON_2101_16-9">
  <a:themeElements>
    <a:clrScheme name="">
      <a:dk1>
        <a:srgbClr val="000000"/>
      </a:dk1>
      <a:lt1>
        <a:srgbClr val="C6B7CF"/>
      </a:lt1>
      <a:dk2>
        <a:srgbClr val="000000"/>
      </a:dk2>
      <a:lt2>
        <a:srgbClr val="7A588F"/>
      </a:lt2>
      <a:accent1>
        <a:srgbClr val="BEE0BE"/>
      </a:accent1>
      <a:accent2>
        <a:srgbClr val="93CB93"/>
      </a:accent2>
      <a:accent3>
        <a:srgbClr val="DFD8E4"/>
      </a:accent3>
      <a:accent4>
        <a:srgbClr val="000000"/>
      </a:accent4>
      <a:accent5>
        <a:srgbClr val="DBEDDB"/>
      </a:accent5>
      <a:accent6>
        <a:srgbClr val="85B885"/>
      </a:accent6>
      <a:hlink>
        <a:srgbClr val="68B668"/>
      </a:hlink>
      <a:folHlink>
        <a:srgbClr val="A088AF"/>
      </a:folHlink>
    </a:clrScheme>
    <a:fontScheme name="purpleunis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26" charset="0"/>
            <a:ea typeface="ＭＳ Ｐゴシック" pitchFamily="-64" charset="-128"/>
            <a:cs typeface="ＭＳ Ｐゴシック" pitchFamily="-6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26" charset="0"/>
            <a:ea typeface="ＭＳ Ｐゴシック" pitchFamily="-64" charset="-128"/>
            <a:cs typeface="ＭＳ Ｐゴシック" pitchFamily="-64" charset="-128"/>
          </a:defRPr>
        </a:defPPr>
      </a:lstStyle>
    </a:lnDef>
  </a:objectDefaults>
  <a:extraClrSchemeLst>
    <a:extraClrScheme>
      <a:clrScheme name="purpleunis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urpleunis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urpleunis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urpleunis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urpleunis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urpleunis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urpleunis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urpleunis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urpleunis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urpleunis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urpleunis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urpleunis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purpleunison 13">
        <a:dk1>
          <a:srgbClr val="000000"/>
        </a:dk1>
        <a:lt1>
          <a:srgbClr val="BCC781"/>
        </a:lt1>
        <a:dk2>
          <a:srgbClr val="000000"/>
        </a:dk2>
        <a:lt2>
          <a:srgbClr val="807A5F"/>
        </a:lt2>
        <a:accent1>
          <a:srgbClr val="94B1B5"/>
        </a:accent1>
        <a:accent2>
          <a:srgbClr val="792899"/>
        </a:accent2>
        <a:accent3>
          <a:srgbClr val="DAE0C1"/>
        </a:accent3>
        <a:accent4>
          <a:srgbClr val="000000"/>
        </a:accent4>
        <a:accent5>
          <a:srgbClr val="C8D5D7"/>
        </a:accent5>
        <a:accent6>
          <a:srgbClr val="6D238A"/>
        </a:accent6>
        <a:hlink>
          <a:srgbClr val="709965"/>
        </a:hlink>
        <a:folHlink>
          <a:srgbClr val="9795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F35D619D3D2BAB4F993E7DC06C1EA1BA" ma:contentTypeVersion="11" ma:contentTypeDescription="Create a new document." ma:contentTypeScope="" ma:versionID="47e38ce3409723057c68ff27dfe14753">
  <xsd:schema xmlns:xsd="http://www.w3.org/2001/XMLSchema" xmlns:p="http://schemas.microsoft.com/office/2006/metadata/properties" xmlns:ns2="6e86cc80-d06d-4e8f-b8eb-114dcfb506da" targetNamespace="http://schemas.microsoft.com/office/2006/metadata/properties" ma:root="true" ma:fieldsID="c9cccf96fb4e94f712f9af781136f408" ns2:_="">
    <xsd:import namespace="6e86cc80-d06d-4e8f-b8eb-114dcfb506da"/>
    <xsd:element name="properties">
      <xsd:complexType>
        <xsd:sequence>
          <xsd:element name="documentManagement">
            <xsd:complexType>
              <xsd:all>
                <xsd:element ref="ns2:_dlc_DocId" minOccurs="0"/>
                <xsd:element ref="ns2:_dlc_DocIdUrl" minOccurs="0"/>
                <xsd:element ref="ns2:_dlc_DocIdPersistId" minOccurs="0"/>
                <xsd:element ref="ns2:Std_x0020_Doc_x0020_Type" minOccurs="0"/>
              </xsd:all>
            </xsd:complexType>
          </xsd:element>
        </xsd:sequence>
      </xsd:complexType>
    </xsd:element>
  </xsd:schema>
  <xsd:schema xmlns:xsd="http://www.w3.org/2001/XMLSchema" xmlns:dms="http://schemas.microsoft.com/office/2006/documentManagement/types" targetNamespace="6e86cc80-d06d-4e8f-b8eb-114dcfb506da" elementFormDefault="qualified">
    <xsd:import namespace="http://schemas.microsoft.com/office/2006/documentManagement/type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td_x0020_Doc_x0020_Type" ma:index="11" nillable="true" ma:displayName="Std Doc Type" ma:list="{ec40c6dc-087e-4430-bfdf-a4105c98eb1b}" ma:internalName="Std_x0020_Doc_x0020_Type" ma:showField="Title" ma:web="6e86cc80-d06d-4e8f-b8eb-114dcfb506da">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Std_x0020_Doc_x0020_Type xmlns="6e86cc80-d06d-4e8f-b8eb-114dcfb506da"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613AB1A-8044-43C6-ABF6-9BD8A10746A7}">
  <ds:schemaRefs>
    <ds:schemaRef ds:uri="http://schemas.microsoft.com/sharepoint/events"/>
  </ds:schemaRefs>
</ds:datastoreItem>
</file>

<file path=customXml/itemProps2.xml><?xml version="1.0" encoding="utf-8"?>
<ds:datastoreItem xmlns:ds="http://schemas.openxmlformats.org/officeDocument/2006/customXml" ds:itemID="{31C2C626-1985-4658-AB93-3BEFB502C5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e86cc80-d06d-4e8f-b8eb-114dcfb506d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14E49256-FABD-4383-B978-2D5BB35B65D2}">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6e86cc80-d06d-4e8f-b8eb-114dcfb506da"/>
    <ds:schemaRef ds:uri="http://schemas.openxmlformats.org/package/2006/metadata/core-properties"/>
  </ds:schemaRefs>
</ds:datastoreItem>
</file>

<file path=customXml/itemProps4.xml><?xml version="1.0" encoding="utf-8"?>
<ds:datastoreItem xmlns:ds="http://schemas.openxmlformats.org/officeDocument/2006/customXml" ds:itemID="{02CB7767-D017-40A9-92C5-07AA7B63F04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1708</TotalTime>
  <Words>2716</Words>
  <Application>Microsoft Office PowerPoint</Application>
  <PresentationFormat>Custom</PresentationFormat>
  <Paragraphs>229</Paragraphs>
  <Slides>23</Slides>
  <Notes>22</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Office Theme</vt:lpstr>
      <vt:lpstr>UNISON_2101_16-9</vt:lpstr>
      <vt:lpstr> </vt:lpstr>
      <vt:lpstr>Your vote – your chance to...</vt:lpstr>
      <vt:lpstr>UNISON HE ballot 2019</vt:lpstr>
      <vt:lpstr>HE Pay  </vt:lpstr>
      <vt:lpstr>Unions’ Pay Claim 2019/20</vt:lpstr>
      <vt:lpstr>Unions’ Pay Claim 2019/20</vt:lpstr>
      <vt:lpstr>Final pay offer 2019/20 </vt:lpstr>
      <vt:lpstr>Final offer 2019/20</vt:lpstr>
      <vt:lpstr>What does the pay offer mean to me? </vt:lpstr>
      <vt:lpstr>What do you think? </vt:lpstr>
      <vt:lpstr>Into dispute </vt:lpstr>
      <vt:lpstr>Why should I vote?  How much pay have I lost?</vt:lpstr>
      <vt:lpstr>Why should I vote? UNISON’s HE map </vt:lpstr>
      <vt:lpstr>Industrial Action </vt:lpstr>
      <vt:lpstr>Who is included in the ballot?</vt:lpstr>
      <vt:lpstr>What are members being asked?</vt:lpstr>
      <vt:lpstr>Importance of voting </vt:lpstr>
      <vt:lpstr>How to vote – have your say </vt:lpstr>
      <vt:lpstr>What can we do?  Need to start campaign now </vt:lpstr>
      <vt:lpstr>Now is the time to recruit</vt:lpstr>
      <vt:lpstr>Use your vote! Vote YES! </vt:lpstr>
      <vt:lpstr>Watch our film </vt:lpstr>
      <vt:lpstr>Stay in touch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Stephene Wise</dc:creator>
  <cp:lastModifiedBy>NONE</cp:lastModifiedBy>
  <cp:revision>266</cp:revision>
  <dcterms:created xsi:type="dcterms:W3CDTF">2017-09-19T15:43:05Z</dcterms:created>
  <dcterms:modified xsi:type="dcterms:W3CDTF">2019-09-10T13:24:03Z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0x010100F35D619D3D2BAB4F993E7DC06C1EA1BA</vt:lpwstr>
  </property>
</Properties>
</file>