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6"/>
  </p:sldMasterIdLst>
  <p:notesMasterIdLst>
    <p:notesMasterId r:id="rId21"/>
  </p:notesMasterIdLst>
  <p:sldIdLst>
    <p:sldId id="256" r:id="rId7"/>
    <p:sldId id="257" r:id="rId8"/>
    <p:sldId id="258" r:id="rId9"/>
    <p:sldId id="259" r:id="rId10"/>
    <p:sldId id="260" r:id="rId11"/>
    <p:sldId id="261" r:id="rId12"/>
    <p:sldId id="262" r:id="rId13"/>
    <p:sldId id="263" r:id="rId14"/>
    <p:sldId id="264" r:id="rId15"/>
    <p:sldId id="265" r:id="rId16"/>
    <p:sldId id="267" r:id="rId17"/>
    <p:sldId id="268" r:id="rId18"/>
    <p:sldId id="269" r:id="rId19"/>
    <p:sldId id="266" r:id="rId2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Arial" charset="0"/>
        <a:cs typeface="Arial" charset="0"/>
      </a:defRPr>
    </a:lvl1pPr>
    <a:lvl2pPr marL="457200" algn="l" defTabSz="457200" rtl="0" fontAlgn="base">
      <a:spcBef>
        <a:spcPct val="0"/>
      </a:spcBef>
      <a:spcAft>
        <a:spcPct val="0"/>
      </a:spcAft>
      <a:defRPr kern="1200">
        <a:solidFill>
          <a:schemeClr val="tx1"/>
        </a:solidFill>
        <a:latin typeface="Arial" charset="0"/>
        <a:ea typeface="Arial" charset="0"/>
        <a:cs typeface="Arial" charset="0"/>
      </a:defRPr>
    </a:lvl2pPr>
    <a:lvl3pPr marL="914400" algn="l" defTabSz="457200" rtl="0" fontAlgn="base">
      <a:spcBef>
        <a:spcPct val="0"/>
      </a:spcBef>
      <a:spcAft>
        <a:spcPct val="0"/>
      </a:spcAft>
      <a:defRPr kern="1200">
        <a:solidFill>
          <a:schemeClr val="tx1"/>
        </a:solidFill>
        <a:latin typeface="Arial" charset="0"/>
        <a:ea typeface="Arial" charset="0"/>
        <a:cs typeface="Arial" charset="0"/>
      </a:defRPr>
    </a:lvl3pPr>
    <a:lvl4pPr marL="1371600" algn="l" defTabSz="457200" rtl="0" fontAlgn="base">
      <a:spcBef>
        <a:spcPct val="0"/>
      </a:spcBef>
      <a:spcAft>
        <a:spcPct val="0"/>
      </a:spcAft>
      <a:defRPr kern="1200">
        <a:solidFill>
          <a:schemeClr val="tx1"/>
        </a:solidFill>
        <a:latin typeface="Arial" charset="0"/>
        <a:ea typeface="Arial" charset="0"/>
        <a:cs typeface="Arial" charset="0"/>
      </a:defRPr>
    </a:lvl4pPr>
    <a:lvl5pPr marL="1828800" algn="l" defTabSz="457200" rtl="0" fontAlgn="base">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snapVertSplitter="1" vertBarState="minimized" horzBarState="maximized">
    <p:restoredLeft sz="13311"/>
    <p:restoredTop sz="94726"/>
  </p:normalViewPr>
  <p:slideViewPr>
    <p:cSldViewPr snapToGrid="0" snapToObjects="1">
      <p:cViewPr>
        <p:scale>
          <a:sx n="70" d="100"/>
          <a:sy n="70" d="100"/>
        </p:scale>
        <p:origin x="-994" y="-38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9" d="100"/>
          <a:sy n="99" d="100"/>
        </p:scale>
        <p:origin x="4272"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20" Type="http://schemas.openxmlformats.org/officeDocument/2006/relationships/slide" Target="slides/slide14.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customXml" Target="../customXml/item5.xml"/><Relationship Id="rId6" Type="http://schemas.openxmlformats.org/officeDocument/2006/relationships/slideMaster" Target="slideMasters/slideMaster1.xml"/><Relationship Id="rId7" Type="http://schemas.openxmlformats.org/officeDocument/2006/relationships/slide" Target="slides/slide1.xml"/><Relationship Id="rId8"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http://sp.dep.unison.org.uk/SG/BS/Pay%20settlements/Spreadsheets%20for%20pay%20claim%20background.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http://sp.mysite.unison.org.uk/personal/sarahp/Shared/Decline%20in%20pay%20since%20199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800" b="1" i="0" u="none" strike="noStrike" baseline="0">
                <a:solidFill>
                  <a:srgbClr val="000000"/>
                </a:solidFill>
                <a:latin typeface="Calibri"/>
                <a:ea typeface="Calibri"/>
                <a:cs typeface="Calibri"/>
              </a:defRPr>
            </a:pPr>
            <a:r>
              <a:rPr lang="en-GB" sz="2400" dirty="0"/>
              <a:t>Forecast cumulative increase in cost of living</a:t>
            </a:r>
          </a:p>
        </c:rich>
      </c:tx>
      <c:layout>
        <c:manualLayout>
          <c:xMode val="edge"/>
          <c:yMode val="edge"/>
          <c:x val="0.157446171847279"/>
          <c:y val="0.0"/>
        </c:manualLayout>
      </c:layout>
      <c:overlay val="0"/>
    </c:title>
    <c:autoTitleDeleted val="0"/>
    <c:plotArea>
      <c:layout/>
      <c:barChart>
        <c:barDir val="col"/>
        <c:grouping val="clustered"/>
        <c:varyColors val="0"/>
        <c:ser>
          <c:idx val="2"/>
          <c:order val="0"/>
          <c:tx>
            <c:strRef>
              <c:f>'Impact of inflation'!$I$22</c:f>
              <c:strCache>
                <c:ptCount val="1"/>
                <c:pt idx="0">
                  <c:v>Forecast increase in cost of living</c:v>
                </c:pt>
              </c:strCache>
            </c:strRef>
          </c:tx>
          <c:invertIfNegative val="0"/>
          <c:dLbls>
            <c:dLbl>
              <c:idx val="0"/>
              <c:tx>
                <c:rich>
                  <a:bodyPr/>
                  <a:lstStyle/>
                  <a:p>
                    <a:r>
                      <a:rPr lang="en-US"/>
                      <a:t>3.5%</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7B14-493C-A0A3-B0F29D9D65AE}"/>
                </c:ext>
                <c:ext xmlns:c15="http://schemas.microsoft.com/office/drawing/2012/chart" uri="{CE6537A1-D6FC-4f65-9D91-7224C49458BB}"/>
              </c:extLst>
            </c:dLbl>
            <c:dLbl>
              <c:idx val="1"/>
              <c:tx>
                <c:rich>
                  <a:bodyPr/>
                  <a:lstStyle/>
                  <a:p>
                    <a:r>
                      <a:rPr lang="en-US"/>
                      <a:t>7%</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7B14-493C-A0A3-B0F29D9D65AE}"/>
                </c:ext>
                <c:ext xmlns:c15="http://schemas.microsoft.com/office/drawing/2012/chart" uri="{CE6537A1-D6FC-4f65-9D91-7224C49458BB}"/>
              </c:extLst>
            </c:dLbl>
            <c:dLbl>
              <c:idx val="2"/>
              <c:layout>
                <c:manualLayout>
                  <c:x val="-0.00162403572878605"/>
                  <c:y val="0.00592592592592598"/>
                </c:manualLayout>
              </c:layout>
              <c:tx>
                <c:rich>
                  <a:bodyPr/>
                  <a:lstStyle/>
                  <a:p>
                    <a:r>
                      <a:rPr lang="en-US" dirty="0"/>
                      <a:t>10.4%</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7B14-493C-A0A3-B0F29D9D65AE}"/>
                </c:ext>
                <c:ext xmlns:c15="http://schemas.microsoft.com/office/drawing/2012/chart" uri="{CE6537A1-D6FC-4f65-9D91-7224C49458BB}"/>
              </c:extLst>
            </c:dLbl>
            <c:dLbl>
              <c:idx val="3"/>
              <c:layout>
                <c:manualLayout>
                  <c:x val="0.00487210718635812"/>
                  <c:y val="-0.00592592592592593"/>
                </c:manualLayout>
              </c:layout>
              <c:tx>
                <c:rich>
                  <a:bodyPr/>
                  <a:lstStyle/>
                  <a:p>
                    <a:r>
                      <a:rPr lang="en-US" dirty="0"/>
                      <a:t>14%</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7B14-493C-A0A3-B0F29D9D65AE}"/>
                </c:ext>
                <c:ext xmlns:c15="http://schemas.microsoft.com/office/drawing/2012/chart" uri="{CE6537A1-D6FC-4f65-9D91-7224C49458BB}"/>
              </c:extLst>
            </c:dLbl>
            <c:dLbl>
              <c:idx val="4"/>
              <c:tx>
                <c:rich>
                  <a:bodyPr/>
                  <a:lstStyle/>
                  <a:p>
                    <a:r>
                      <a:rPr lang="en-US"/>
                      <a:t>17.7%</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7B14-493C-A0A3-B0F29D9D65AE}"/>
                </c:ext>
                <c:ext xmlns:c15="http://schemas.microsoft.com/office/drawing/2012/chart" uri="{CE6537A1-D6FC-4f65-9D91-7224C49458BB}"/>
              </c:extLst>
            </c:dLbl>
            <c:spPr>
              <a:noFill/>
              <a:ln>
                <a:noFill/>
              </a:ln>
              <a:effectLst/>
            </c:spPr>
            <c:txPr>
              <a:bodyPr/>
              <a:lstStyle/>
              <a:p>
                <a:pPr>
                  <a:defRPr sz="1800" b="1" i="0" u="none" strike="noStrike" baseline="0">
                    <a:solidFill>
                      <a:srgbClr val="000000"/>
                    </a:solidFill>
                    <a:latin typeface="Calibri"/>
                    <a:ea typeface="Calibri"/>
                    <a:cs typeface="Calibri"/>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'Impact of inflation'!$H$24:$H$28</c:f>
              <c:numCache>
                <c:formatCode>General</c:formatCode>
                <c:ptCount val="5"/>
                <c:pt idx="0">
                  <c:v>2017.0</c:v>
                </c:pt>
                <c:pt idx="1">
                  <c:v>2018.0</c:v>
                </c:pt>
                <c:pt idx="2">
                  <c:v>2019.0</c:v>
                </c:pt>
                <c:pt idx="3">
                  <c:v>2020.0</c:v>
                </c:pt>
                <c:pt idx="4">
                  <c:v>2021.0</c:v>
                </c:pt>
              </c:numCache>
            </c:numRef>
          </c:cat>
          <c:val>
            <c:numRef>
              <c:f>'Impact of inflation'!$I$24:$I$28</c:f>
              <c:numCache>
                <c:formatCode>0.0</c:formatCode>
                <c:ptCount val="5"/>
                <c:pt idx="0">
                  <c:v>3.499999999999983</c:v>
                </c:pt>
                <c:pt idx="1">
                  <c:v>7.018999999999989</c:v>
                </c:pt>
                <c:pt idx="2">
                  <c:v>10.443608</c:v>
                </c:pt>
                <c:pt idx="3">
                  <c:v>13.977803456</c:v>
                </c:pt>
                <c:pt idx="4">
                  <c:v>17.73907097004799</c:v>
                </c:pt>
              </c:numCache>
            </c:numRef>
          </c:val>
          <c:extLst xmlns:c16r2="http://schemas.microsoft.com/office/drawing/2015/06/chart">
            <c:ext xmlns:c16="http://schemas.microsoft.com/office/drawing/2014/chart" uri="{C3380CC4-5D6E-409C-BE32-E72D297353CC}">
              <c16:uniqueId val="{00000005-7B14-493C-A0A3-B0F29D9D65AE}"/>
            </c:ext>
          </c:extLst>
        </c:ser>
        <c:dLbls>
          <c:showLegendKey val="0"/>
          <c:showVal val="1"/>
          <c:showCatName val="0"/>
          <c:showSerName val="0"/>
          <c:showPercent val="0"/>
          <c:showBubbleSize val="0"/>
        </c:dLbls>
        <c:gapWidth val="150"/>
        <c:axId val="-1768726720"/>
        <c:axId val="-1768724400"/>
      </c:barChart>
      <c:catAx>
        <c:axId val="-1768726720"/>
        <c:scaling>
          <c:orientation val="minMax"/>
        </c:scaling>
        <c:delete val="0"/>
        <c:axPos val="b"/>
        <c:numFmt formatCode="General" sourceLinked="1"/>
        <c:majorTickMark val="out"/>
        <c:minorTickMark val="none"/>
        <c:tickLblPos val="nextTo"/>
        <c:txPr>
          <a:bodyPr rot="0" vert="horz"/>
          <a:lstStyle/>
          <a:p>
            <a:pPr>
              <a:defRPr sz="1200" b="0" i="0" u="none" strike="noStrike" baseline="0">
                <a:solidFill>
                  <a:srgbClr val="000000"/>
                </a:solidFill>
                <a:latin typeface="Calibri"/>
                <a:ea typeface="Calibri"/>
                <a:cs typeface="Calibri"/>
              </a:defRPr>
            </a:pPr>
            <a:endParaRPr lang="en-US"/>
          </a:p>
        </c:txPr>
        <c:crossAx val="-1768724400"/>
        <c:crosses val="autoZero"/>
        <c:auto val="1"/>
        <c:lblAlgn val="ctr"/>
        <c:lblOffset val="100"/>
        <c:noMultiLvlLbl val="0"/>
      </c:catAx>
      <c:valAx>
        <c:axId val="-1768724400"/>
        <c:scaling>
          <c:orientation val="minMax"/>
        </c:scaling>
        <c:delete val="0"/>
        <c:axPos val="l"/>
        <c:majorGridlines/>
        <c:title>
          <c:tx>
            <c:rich>
              <a:bodyPr/>
              <a:lstStyle/>
              <a:p>
                <a:pPr>
                  <a:defRPr sz="1000" b="1" i="0" u="none" strike="noStrike" baseline="0">
                    <a:solidFill>
                      <a:srgbClr val="000000"/>
                    </a:solidFill>
                    <a:latin typeface="Calibri"/>
                    <a:ea typeface="Calibri"/>
                    <a:cs typeface="Calibri"/>
                  </a:defRPr>
                </a:pPr>
                <a:r>
                  <a:rPr lang="en-GB"/>
                  <a:t>% increase</a:t>
                </a:r>
              </a:p>
            </c:rich>
          </c:tx>
          <c:overlay val="0"/>
        </c:title>
        <c:numFmt formatCode="0.0"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1768726720"/>
        <c:crosses val="autoZero"/>
        <c:crossBetween val="between"/>
      </c:valAx>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'[Decline in pay since 1999.xlsx]Sheet1'!$C$1</c:f>
              <c:strCache>
                <c:ptCount val="1"/>
                <c:pt idx="0">
                  <c:v>NMW </c:v>
                </c:pt>
              </c:strCache>
            </c:strRef>
          </c:tx>
          <c:cat>
            <c:numLit>
              <c:formatCode>General</c:formatCode>
              <c:ptCount val="18"/>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pt idx="15">
                <c:v>2014.0</c:v>
              </c:pt>
              <c:pt idx="16">
                <c:v>2015.0</c:v>
              </c:pt>
              <c:pt idx="17">
                <c:v>2016.0</c:v>
              </c:pt>
            </c:numLit>
          </c:cat>
          <c:val>
            <c:numRef>
              <c:f>'[Decline in pay since 1999.xlsx]Sheet1'!$C$2:$C$19</c:f>
              <c:numCache>
                <c:formatCode>"£"#,##0.00</c:formatCode>
                <c:ptCount val="18"/>
                <c:pt idx="0">
                  <c:v>3.6</c:v>
                </c:pt>
                <c:pt idx="1">
                  <c:v>3.7</c:v>
                </c:pt>
                <c:pt idx="2">
                  <c:v>4.1</c:v>
                </c:pt>
                <c:pt idx="3">
                  <c:v>4.2</c:v>
                </c:pt>
                <c:pt idx="4">
                  <c:v>4.5</c:v>
                </c:pt>
                <c:pt idx="5">
                  <c:v>4.85</c:v>
                </c:pt>
                <c:pt idx="6">
                  <c:v>5.05</c:v>
                </c:pt>
                <c:pt idx="7">
                  <c:v>5.35</c:v>
                </c:pt>
                <c:pt idx="8">
                  <c:v>5.52</c:v>
                </c:pt>
                <c:pt idx="9">
                  <c:v>5.73</c:v>
                </c:pt>
                <c:pt idx="10">
                  <c:v>5.8</c:v>
                </c:pt>
                <c:pt idx="11">
                  <c:v>5.930000000000002</c:v>
                </c:pt>
                <c:pt idx="12">
                  <c:v>6.08</c:v>
                </c:pt>
                <c:pt idx="13">
                  <c:v>6.189999999999999</c:v>
                </c:pt>
                <c:pt idx="14">
                  <c:v>6.31</c:v>
                </c:pt>
                <c:pt idx="15">
                  <c:v>6.5</c:v>
                </c:pt>
                <c:pt idx="16">
                  <c:v>6.7</c:v>
                </c:pt>
                <c:pt idx="17">
                  <c:v>7.5</c:v>
                </c:pt>
              </c:numCache>
            </c:numRef>
          </c:val>
          <c:smooth val="0"/>
          <c:extLst xmlns:c16r2="http://schemas.microsoft.com/office/drawing/2015/06/chart">
            <c:ext xmlns:c16="http://schemas.microsoft.com/office/drawing/2014/chart" uri="{C3380CC4-5D6E-409C-BE32-E72D297353CC}">
              <c16:uniqueId val="{00000000-AC58-4264-9F4A-ACE2EDF8D428}"/>
            </c:ext>
          </c:extLst>
        </c:ser>
        <c:ser>
          <c:idx val="1"/>
          <c:order val="1"/>
          <c:tx>
            <c:strRef>
              <c:f>'[Decline in pay since 1999.xlsx]Sheet1'!$D$1</c:f>
              <c:strCache>
                <c:ptCount val="1"/>
                <c:pt idx="0">
                  <c:v>NJC </c:v>
                </c:pt>
              </c:strCache>
            </c:strRef>
          </c:tx>
          <c:cat>
            <c:numLit>
              <c:formatCode>General</c:formatCode>
              <c:ptCount val="18"/>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pt idx="15">
                <c:v>2014.0</c:v>
              </c:pt>
              <c:pt idx="16">
                <c:v>2015.0</c:v>
              </c:pt>
              <c:pt idx="17">
                <c:v>2016.0</c:v>
              </c:pt>
            </c:numLit>
          </c:cat>
          <c:val>
            <c:numRef>
              <c:f>'[Decline in pay since 1999.xlsx]Sheet1'!$D$2:$D$19</c:f>
              <c:numCache>
                <c:formatCode>"£"#,##0.00_);[Red]\("£"#,##0.00\)</c:formatCode>
                <c:ptCount val="18"/>
                <c:pt idx="0">
                  <c:v>4.470000000000002</c:v>
                </c:pt>
                <c:pt idx="1">
                  <c:v>4.609999999999998</c:v>
                </c:pt>
                <c:pt idx="2">
                  <c:v>4.8</c:v>
                </c:pt>
                <c:pt idx="3">
                  <c:v>5.1</c:v>
                </c:pt>
                <c:pt idx="4">
                  <c:v>5.33</c:v>
                </c:pt>
                <c:pt idx="5">
                  <c:v>5.470000000000002</c:v>
                </c:pt>
                <c:pt idx="6">
                  <c:v>5.64</c:v>
                </c:pt>
                <c:pt idx="7">
                  <c:v>5.8</c:v>
                </c:pt>
                <c:pt idx="8">
                  <c:v>6.0</c:v>
                </c:pt>
                <c:pt idx="9">
                  <c:v>6.22</c:v>
                </c:pt>
                <c:pt idx="10">
                  <c:v>6.3</c:v>
                </c:pt>
                <c:pt idx="11">
                  <c:v>6.3</c:v>
                </c:pt>
                <c:pt idx="12">
                  <c:v>6.3</c:v>
                </c:pt>
                <c:pt idx="13">
                  <c:v>6.3</c:v>
                </c:pt>
                <c:pt idx="14">
                  <c:v>6.45</c:v>
                </c:pt>
                <c:pt idx="15" formatCode="&quot;£&quot;#,##0.00">
                  <c:v>6.54</c:v>
                </c:pt>
                <c:pt idx="16" formatCode="&quot;£&quot;#,##0.00">
                  <c:v>7.0</c:v>
                </c:pt>
                <c:pt idx="17" formatCode="&quot;£&quot;#,##0.00">
                  <c:v>7.52</c:v>
                </c:pt>
              </c:numCache>
            </c:numRef>
          </c:val>
          <c:smooth val="0"/>
          <c:extLst xmlns:c16r2="http://schemas.microsoft.com/office/drawing/2015/06/chart">
            <c:ext xmlns:c16="http://schemas.microsoft.com/office/drawing/2014/chart" uri="{C3380CC4-5D6E-409C-BE32-E72D297353CC}">
              <c16:uniqueId val="{00000001-AC58-4264-9F4A-ACE2EDF8D428}"/>
            </c:ext>
          </c:extLst>
        </c:ser>
        <c:dLbls>
          <c:showLegendKey val="0"/>
          <c:showVal val="0"/>
          <c:showCatName val="0"/>
          <c:showSerName val="0"/>
          <c:showPercent val="0"/>
          <c:showBubbleSize val="0"/>
        </c:dLbls>
        <c:marker val="1"/>
        <c:smooth val="0"/>
        <c:axId val="-1769731424"/>
        <c:axId val="-1769728672"/>
      </c:lineChart>
      <c:catAx>
        <c:axId val="-1769731424"/>
        <c:scaling>
          <c:orientation val="minMax"/>
        </c:scaling>
        <c:delete val="0"/>
        <c:axPos val="b"/>
        <c:numFmt formatCode="General" sourceLinked="1"/>
        <c:majorTickMark val="out"/>
        <c:minorTickMark val="none"/>
        <c:tickLblPos val="nextTo"/>
        <c:crossAx val="-1769728672"/>
        <c:crosses val="autoZero"/>
        <c:auto val="1"/>
        <c:lblAlgn val="ctr"/>
        <c:lblOffset val="100"/>
        <c:noMultiLvlLbl val="0"/>
      </c:catAx>
      <c:valAx>
        <c:axId val="-1769728672"/>
        <c:scaling>
          <c:orientation val="minMax"/>
          <c:max val="8.0"/>
          <c:min val="3.0"/>
        </c:scaling>
        <c:delete val="0"/>
        <c:axPos val="l"/>
        <c:majorGridlines/>
        <c:numFmt formatCode="&quot;£&quot;#,##0.00" sourceLinked="1"/>
        <c:majorTickMark val="out"/>
        <c:minorTickMark val="none"/>
        <c:tickLblPos val="nextTo"/>
        <c:crossAx val="-1769731424"/>
        <c:crosses val="autoZero"/>
        <c:crossBetween val="between"/>
      </c:valAx>
    </c:plotArea>
    <c:legend>
      <c:legendPos val="r"/>
      <c:legendEntry>
        <c:idx val="0"/>
        <c:txPr>
          <a:bodyPr/>
          <a:lstStyle/>
          <a:p>
            <a:pPr>
              <a:defRPr sz="2400"/>
            </a:pPr>
            <a:endParaRPr lang="en-US"/>
          </a:p>
        </c:txPr>
      </c:legendEntry>
      <c:legendEntry>
        <c:idx val="1"/>
        <c:txPr>
          <a:bodyPr/>
          <a:lstStyle/>
          <a:p>
            <a:pPr>
              <a:defRPr sz="2400"/>
            </a:pPr>
            <a:endParaRPr lang="en-US"/>
          </a:p>
        </c:txPr>
      </c:legendEntry>
      <c:overlay val="0"/>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593DEA73-704A-7148-A80D-7FD80696BCAA}" type="datetimeFigureOut">
              <a:rPr lang="en-GB"/>
              <a:pPr>
                <a:defRPr/>
              </a:pPr>
              <a:t>07/08/2017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A5EBBD19-2A88-ED40-BBB1-B6803F6A4365}" type="slidenum">
              <a:rPr lang="en-GB" altLang="x-none"/>
              <a:pPr/>
              <a:t>‹#›</a:t>
            </a:fld>
            <a:endParaRPr lang="en-GB" altLang="x-non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GB" altLang="x-none"/>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fontAlgn="base">
              <a:spcBef>
                <a:spcPct val="0"/>
              </a:spcBef>
              <a:spcAft>
                <a:spcPct val="0"/>
              </a:spcAft>
              <a:defRPr>
                <a:solidFill>
                  <a:schemeClr val="tx1"/>
                </a:solidFill>
                <a:latin typeface="Calibri" charset="0"/>
              </a:defRPr>
            </a:lvl6pPr>
            <a:lvl7pPr marL="2971800" indent="-228600" defTabSz="457200" fontAlgn="base">
              <a:spcBef>
                <a:spcPct val="0"/>
              </a:spcBef>
              <a:spcAft>
                <a:spcPct val="0"/>
              </a:spcAft>
              <a:defRPr>
                <a:solidFill>
                  <a:schemeClr val="tx1"/>
                </a:solidFill>
                <a:latin typeface="Calibri" charset="0"/>
              </a:defRPr>
            </a:lvl7pPr>
            <a:lvl8pPr marL="3429000" indent="-228600" defTabSz="457200" fontAlgn="base">
              <a:spcBef>
                <a:spcPct val="0"/>
              </a:spcBef>
              <a:spcAft>
                <a:spcPct val="0"/>
              </a:spcAft>
              <a:defRPr>
                <a:solidFill>
                  <a:schemeClr val="tx1"/>
                </a:solidFill>
                <a:latin typeface="Calibri" charset="0"/>
              </a:defRPr>
            </a:lvl8pPr>
            <a:lvl9pPr marL="3886200" indent="-228600" defTabSz="457200" fontAlgn="base">
              <a:spcBef>
                <a:spcPct val="0"/>
              </a:spcBef>
              <a:spcAft>
                <a:spcPct val="0"/>
              </a:spcAft>
              <a:defRPr>
                <a:solidFill>
                  <a:schemeClr val="tx1"/>
                </a:solidFill>
                <a:latin typeface="Calibri" charset="0"/>
              </a:defRPr>
            </a:lvl9pPr>
          </a:lstStyle>
          <a:p>
            <a:fld id="{E483AAF8-7228-4A40-A387-A46F665F917D}" type="slidenum">
              <a:rPr lang="en-GB" altLang="x-none"/>
              <a:pPr/>
              <a:t>1</a:t>
            </a:fld>
            <a:endParaRPr lang="en-GB" altLang="x-non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Tx/>
              <a:buChar char="•"/>
            </a:pPr>
            <a:r>
              <a:rPr lang="en-GB" altLang="x-none">
                <a:latin typeface="Arial" charset="0"/>
                <a:ea typeface="Arial" charset="0"/>
                <a:cs typeface="Arial" charset="0"/>
              </a:rPr>
              <a:t>But it’s not just about cost of living pay – other conditions have also been slashed. Most councils are slashing conditions of work such as unsocial hours payments and car allowances – alongside the decline in basic pay.</a:t>
            </a:r>
          </a:p>
          <a:p>
            <a:pPr>
              <a:spcBef>
                <a:spcPct val="0"/>
              </a:spcBef>
            </a:pPr>
            <a:endParaRPr lang="en-GB" altLang="x-none">
              <a:latin typeface="Arial" charset="0"/>
              <a:ea typeface="Arial" charset="0"/>
              <a:cs typeface="Arial" charset="0"/>
            </a:endParaRP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 This means workers providing services that require them to work regular overtime, shift work and unsocial hours work, are suffering further reductions in pay as additional payments are cut.</a:t>
            </a:r>
          </a:p>
          <a:p>
            <a:pPr>
              <a:spcBef>
                <a:spcPct val="0"/>
              </a:spcBef>
              <a:buFontTx/>
              <a:buChar char="•"/>
            </a:pPr>
            <a:endParaRPr lang="en-GB" altLang="x-none">
              <a:latin typeface="Arial" charset="0"/>
              <a:ea typeface="Arial" charset="0"/>
              <a:cs typeface="Arial" charset="0"/>
            </a:endParaRPr>
          </a:p>
          <a:p>
            <a:pPr>
              <a:spcBef>
                <a:spcPct val="0"/>
              </a:spcBef>
              <a:buFontTx/>
              <a:buChar char="•"/>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 Since June 2010, local government has lost over 760,000 jobs. </a:t>
            </a: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Those workers left behind face increased workloads, reorganisations, pressure and stress – on top of shrinking pay packets. As a result, local services, and those reliant upon them, suffer.</a:t>
            </a:r>
          </a:p>
          <a:p>
            <a:pPr>
              <a:spcBef>
                <a:spcPct val="0"/>
              </a:spcBef>
              <a:buFontTx/>
              <a:buChar char="•"/>
            </a:pPr>
            <a:endParaRPr lang="en-GB" altLang="x-none">
              <a:latin typeface="Arial" charset="0"/>
              <a:ea typeface="Arial" charset="0"/>
              <a:cs typeface="Arial" charset="0"/>
            </a:endParaRPr>
          </a:p>
          <a:p>
            <a:pPr>
              <a:spcBef>
                <a:spcPct val="0"/>
              </a:spcBef>
              <a:buFontTx/>
              <a:buChar char="•"/>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With pay comparing so badly with the rest of the public and private sectors,  71% of councils unsurprisingly report recruitment and retention problems (LGA figures)   This has led to a marked increase in the use of expensive agency workers to plug the gaps - an increase from 8% to 13% </a:t>
            </a:r>
            <a:endParaRPr lang="en-GB" altLang="x-none"/>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fontAlgn="base">
              <a:spcBef>
                <a:spcPct val="0"/>
              </a:spcBef>
              <a:spcAft>
                <a:spcPct val="0"/>
              </a:spcAft>
              <a:defRPr>
                <a:solidFill>
                  <a:schemeClr val="tx1"/>
                </a:solidFill>
                <a:latin typeface="Calibri" charset="0"/>
              </a:defRPr>
            </a:lvl6pPr>
            <a:lvl7pPr marL="2971800" indent="-228600" defTabSz="457200" fontAlgn="base">
              <a:spcBef>
                <a:spcPct val="0"/>
              </a:spcBef>
              <a:spcAft>
                <a:spcPct val="0"/>
              </a:spcAft>
              <a:defRPr>
                <a:solidFill>
                  <a:schemeClr val="tx1"/>
                </a:solidFill>
                <a:latin typeface="Calibri" charset="0"/>
              </a:defRPr>
            </a:lvl7pPr>
            <a:lvl8pPr marL="3429000" indent="-228600" defTabSz="457200" fontAlgn="base">
              <a:spcBef>
                <a:spcPct val="0"/>
              </a:spcBef>
              <a:spcAft>
                <a:spcPct val="0"/>
              </a:spcAft>
              <a:defRPr>
                <a:solidFill>
                  <a:schemeClr val="tx1"/>
                </a:solidFill>
                <a:latin typeface="Calibri" charset="0"/>
              </a:defRPr>
            </a:lvl8pPr>
            <a:lvl9pPr marL="3886200" indent="-228600" defTabSz="457200" fontAlgn="base">
              <a:spcBef>
                <a:spcPct val="0"/>
              </a:spcBef>
              <a:spcAft>
                <a:spcPct val="0"/>
              </a:spcAft>
              <a:defRPr>
                <a:solidFill>
                  <a:schemeClr val="tx1"/>
                </a:solidFill>
                <a:latin typeface="Calibri" charset="0"/>
              </a:defRPr>
            </a:lvl9pPr>
          </a:lstStyle>
          <a:p>
            <a:fld id="{417CFFEF-7016-714D-8B55-90428CF3A546}" type="slidenum">
              <a:rPr lang="en-GB" altLang="x-none"/>
              <a:pPr/>
              <a:t>10</a:t>
            </a:fld>
            <a:endParaRPr lang="en-GB" altLang="x-non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x-none">
                <a:latin typeface="Arial" charset="0"/>
                <a:ea typeface="Arial" charset="0"/>
                <a:cs typeface="Arial" charset="0"/>
              </a:rPr>
              <a:t>We want local government to: </a:t>
            </a: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Value and appreciate you </a:t>
            </a:r>
          </a:p>
          <a:p>
            <a:pPr>
              <a:spcBef>
                <a:spcPct val="0"/>
              </a:spcBef>
              <a:buFontTx/>
              <a:buChar char="•"/>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Pay you well for the important job you do</a:t>
            </a:r>
          </a:p>
          <a:p>
            <a:pPr>
              <a:spcBef>
                <a:spcPct val="0"/>
              </a:spcBef>
              <a:buFontTx/>
              <a:buChar char="•"/>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Reward and respect your loyalty </a:t>
            </a:r>
          </a:p>
          <a:p>
            <a:pPr>
              <a:spcBef>
                <a:spcPct val="0"/>
              </a:spcBef>
              <a:buFontTx/>
              <a:buChar char="•"/>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Provide prospects for promotion</a:t>
            </a:r>
          </a:p>
          <a:p>
            <a:pPr>
              <a:spcBef>
                <a:spcPct val="0"/>
              </a:spcBef>
              <a:buFontTx/>
              <a:buChar char="•"/>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And decent pension for retirement</a:t>
            </a:r>
          </a:p>
          <a:p>
            <a:pPr>
              <a:spcBef>
                <a:spcPct val="0"/>
              </a:spcBef>
              <a:buFontTx/>
              <a:buChar char="•"/>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We want local services delivered by a well paid, well rewarded and motivated workforce, with career prospects. </a:t>
            </a:r>
          </a:p>
          <a:p>
            <a:pPr>
              <a:spcBef>
                <a:spcPct val="0"/>
              </a:spcBef>
              <a:buFontTx/>
              <a:buChar char="•"/>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Our members tell us that this is the most important way to provide better services.</a:t>
            </a:r>
          </a:p>
          <a:p>
            <a:pPr>
              <a:spcBef>
                <a:spcPct val="0"/>
              </a:spcBef>
              <a:buFontTx/>
              <a:buChar char="•"/>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Services and jobs to be proud of – not services held together by goodwill and poverty pay. </a:t>
            </a:r>
          </a:p>
          <a:p>
            <a:pPr>
              <a:spcBef>
                <a:spcPct val="0"/>
              </a:spcBef>
            </a:pPr>
            <a:endParaRPr lang="en-GB" altLang="x-none"/>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fontAlgn="base">
              <a:spcBef>
                <a:spcPct val="0"/>
              </a:spcBef>
              <a:spcAft>
                <a:spcPct val="0"/>
              </a:spcAft>
              <a:defRPr>
                <a:solidFill>
                  <a:schemeClr val="tx1"/>
                </a:solidFill>
                <a:latin typeface="Calibri" charset="0"/>
              </a:defRPr>
            </a:lvl6pPr>
            <a:lvl7pPr marL="2971800" indent="-228600" defTabSz="457200" fontAlgn="base">
              <a:spcBef>
                <a:spcPct val="0"/>
              </a:spcBef>
              <a:spcAft>
                <a:spcPct val="0"/>
              </a:spcAft>
              <a:defRPr>
                <a:solidFill>
                  <a:schemeClr val="tx1"/>
                </a:solidFill>
                <a:latin typeface="Calibri" charset="0"/>
              </a:defRPr>
            </a:lvl7pPr>
            <a:lvl8pPr marL="3429000" indent="-228600" defTabSz="457200" fontAlgn="base">
              <a:spcBef>
                <a:spcPct val="0"/>
              </a:spcBef>
              <a:spcAft>
                <a:spcPct val="0"/>
              </a:spcAft>
              <a:defRPr>
                <a:solidFill>
                  <a:schemeClr val="tx1"/>
                </a:solidFill>
                <a:latin typeface="Calibri" charset="0"/>
              </a:defRPr>
            </a:lvl8pPr>
            <a:lvl9pPr marL="3886200" indent="-228600" defTabSz="457200" fontAlgn="base">
              <a:spcBef>
                <a:spcPct val="0"/>
              </a:spcBef>
              <a:spcAft>
                <a:spcPct val="0"/>
              </a:spcAft>
              <a:defRPr>
                <a:solidFill>
                  <a:schemeClr val="tx1"/>
                </a:solidFill>
                <a:latin typeface="Calibri" charset="0"/>
              </a:defRPr>
            </a:lvl9pPr>
          </a:lstStyle>
          <a:p>
            <a:fld id="{5166B683-C348-404A-874A-DB0590ACE8E2}" type="slidenum">
              <a:rPr lang="en-GB" altLang="x-none"/>
              <a:pPr/>
              <a:t>11</a:t>
            </a:fld>
            <a:endParaRPr lang="en-GB" altLang="x-non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Tx/>
              <a:buChar char="•"/>
            </a:pPr>
            <a:r>
              <a:rPr lang="en-GB" altLang="x-none">
                <a:latin typeface="Arial" charset="0"/>
                <a:ea typeface="Arial" charset="0"/>
                <a:cs typeface="Arial" charset="0"/>
              </a:rPr>
              <a:t>So join our campaign for fair pay now. We are campaigning for an end to the public sector pay cap in local government and  for government recognition that NJC workers have a unique case  for a decent pay award</a:t>
            </a: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Recognition that there are major benefits to the economy that would arise from lifting the government’s 1% public sector pay cap and easing the squeeze on living standards. </a:t>
            </a: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Austerity has become unpopular with all political parties – due to the general election results and uncertainly around the economy because of Brexit. </a:t>
            </a: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The latest British social attitudes survey indicates public tolerance of austerity is collapsing. The survey  found popular support for higher taxes and increased public spending is stronger than it has been for more than a decade</a:t>
            </a:r>
          </a:p>
          <a:p>
            <a:pPr>
              <a:spcBef>
                <a:spcPct val="0"/>
              </a:spcBef>
              <a:buFontTx/>
              <a:buChar char="•"/>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So sign up for updates and be part of our campaign</a:t>
            </a: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Together we are stronger and your voice is louder. Pressure can change government policy.</a:t>
            </a: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Talk to friends, colleagues and workmates and let them know that UNISON will stand up for the job you do.</a:t>
            </a:r>
          </a:p>
          <a:p>
            <a:pPr>
              <a:spcBef>
                <a:spcPct val="0"/>
              </a:spcBef>
            </a:pPr>
            <a:endParaRPr lang="en-GB" altLang="x-none"/>
          </a:p>
          <a:p>
            <a:pPr>
              <a:spcBef>
                <a:spcPct val="0"/>
              </a:spcBef>
            </a:pPr>
            <a:endParaRPr lang="en-GB" altLang="x-none"/>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fontAlgn="base">
              <a:spcBef>
                <a:spcPct val="0"/>
              </a:spcBef>
              <a:spcAft>
                <a:spcPct val="0"/>
              </a:spcAft>
              <a:defRPr>
                <a:solidFill>
                  <a:schemeClr val="tx1"/>
                </a:solidFill>
                <a:latin typeface="Calibri" charset="0"/>
              </a:defRPr>
            </a:lvl6pPr>
            <a:lvl7pPr marL="2971800" indent="-228600" defTabSz="457200" fontAlgn="base">
              <a:spcBef>
                <a:spcPct val="0"/>
              </a:spcBef>
              <a:spcAft>
                <a:spcPct val="0"/>
              </a:spcAft>
              <a:defRPr>
                <a:solidFill>
                  <a:schemeClr val="tx1"/>
                </a:solidFill>
                <a:latin typeface="Calibri" charset="0"/>
              </a:defRPr>
            </a:lvl7pPr>
            <a:lvl8pPr marL="3429000" indent="-228600" defTabSz="457200" fontAlgn="base">
              <a:spcBef>
                <a:spcPct val="0"/>
              </a:spcBef>
              <a:spcAft>
                <a:spcPct val="0"/>
              </a:spcAft>
              <a:defRPr>
                <a:solidFill>
                  <a:schemeClr val="tx1"/>
                </a:solidFill>
                <a:latin typeface="Calibri" charset="0"/>
              </a:defRPr>
            </a:lvl8pPr>
            <a:lvl9pPr marL="3886200" indent="-228600" defTabSz="457200" fontAlgn="base">
              <a:spcBef>
                <a:spcPct val="0"/>
              </a:spcBef>
              <a:spcAft>
                <a:spcPct val="0"/>
              </a:spcAft>
              <a:defRPr>
                <a:solidFill>
                  <a:schemeClr val="tx1"/>
                </a:solidFill>
                <a:latin typeface="Calibri" charset="0"/>
              </a:defRPr>
            </a:lvl9pPr>
          </a:lstStyle>
          <a:p>
            <a:fld id="{A6F1D692-B45A-ED45-AABA-8749EFAF3B78}" type="slidenum">
              <a:rPr lang="en-GB" altLang="x-none"/>
              <a:pPr/>
              <a:t>12</a:t>
            </a:fld>
            <a:endParaRPr lang="en-GB" altLang="x-non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 name="Notes Placeholder 2"/>
          <p:cNvSpPr>
            <a:spLocks noGrp="1"/>
          </p:cNvSpPr>
          <p:nvPr>
            <p:ph type="body" idx="1"/>
          </p:nvPr>
        </p:nvSpPr>
        <p:spPr/>
        <p:txBody>
          <a:bodyPr>
            <a:normAutofit lnSpcReduction="10000"/>
          </a:bodyPr>
          <a:lstStyle/>
          <a:p>
            <a:pPr fontAlgn="auto">
              <a:spcBef>
                <a:spcPts val="0"/>
              </a:spcBef>
              <a:spcAft>
                <a:spcPts val="0"/>
              </a:spcAft>
              <a:buFont typeface="Arial" pitchFamily="34" charset="0"/>
              <a:buChar char="•"/>
              <a:defRPr/>
            </a:pPr>
            <a:r>
              <a:rPr lang="en-GB" dirty="0" smtClean="0">
                <a:latin typeface="Arial" pitchFamily="34" charset="0"/>
                <a:cs typeface="Arial" pitchFamily="34" charset="0"/>
              </a:rPr>
              <a:t>The Local Government Association is consulting councils on our claim in July and August. They have said they will respond with a pay offer in late September </a:t>
            </a:r>
          </a:p>
          <a:p>
            <a:pPr fontAlgn="auto">
              <a:spcBef>
                <a:spcPts val="0"/>
              </a:spcBef>
              <a:spcAft>
                <a:spcPts val="0"/>
              </a:spcAft>
              <a:defRPr/>
            </a:pPr>
            <a:endParaRPr lang="en-GB" dirty="0" smtClean="0">
              <a:latin typeface="Arial" pitchFamily="34" charset="0"/>
              <a:cs typeface="Arial" pitchFamily="34" charset="0"/>
            </a:endParaRPr>
          </a:p>
          <a:p>
            <a:pPr fontAlgn="auto">
              <a:spcBef>
                <a:spcPts val="0"/>
              </a:spcBef>
              <a:spcAft>
                <a:spcPts val="0"/>
              </a:spcAft>
              <a:buFont typeface="Arial" pitchFamily="34" charset="0"/>
              <a:buChar char="•"/>
              <a:defRPr/>
            </a:pPr>
            <a:r>
              <a:rPr lang="en-GB" dirty="0" smtClean="0">
                <a:latin typeface="Arial" pitchFamily="34" charset="0"/>
                <a:cs typeface="Arial" pitchFamily="34" charset="0"/>
              </a:rPr>
              <a:t>The Joint Trade Union Side will  then meet to decide whether any offer is sufficiently acceptable  for putting  it out to all our members for consultation </a:t>
            </a:r>
          </a:p>
          <a:p>
            <a:pPr fontAlgn="auto">
              <a:spcBef>
                <a:spcPts val="0"/>
              </a:spcBef>
              <a:spcAft>
                <a:spcPts val="0"/>
              </a:spcAft>
              <a:defRPr/>
            </a:pPr>
            <a:endParaRPr lang="en-GB" dirty="0" smtClean="0">
              <a:latin typeface="Arial" pitchFamily="34" charset="0"/>
              <a:cs typeface="Arial" pitchFamily="34" charset="0"/>
            </a:endParaRPr>
          </a:p>
          <a:p>
            <a:pPr fontAlgn="auto">
              <a:spcBef>
                <a:spcPts val="0"/>
              </a:spcBef>
              <a:spcAft>
                <a:spcPts val="0"/>
              </a:spcAft>
              <a:buFont typeface="Arial" pitchFamily="34" charset="0"/>
              <a:buChar char="•"/>
              <a:defRPr/>
            </a:pPr>
            <a:r>
              <a:rPr lang="en-GB" dirty="0" smtClean="0">
                <a:latin typeface="Arial" pitchFamily="34" charset="0"/>
                <a:cs typeface="Arial" pitchFamily="34" charset="0"/>
              </a:rPr>
              <a:t>The  three unions and  LGA are also jointly reviewing the NJC pay spine. Pay differentials  have become compressed due to pay freezes, or below-inflation increases and the subsequent introduction of the National Living Wage. </a:t>
            </a:r>
          </a:p>
          <a:p>
            <a:pPr fontAlgn="auto">
              <a:spcBef>
                <a:spcPts val="0"/>
              </a:spcBef>
              <a:spcAft>
                <a:spcPts val="0"/>
              </a:spcAft>
              <a:defRPr/>
            </a:pPr>
            <a:endParaRPr lang="en-GB" dirty="0" smtClean="0">
              <a:latin typeface="Arial" pitchFamily="34" charset="0"/>
              <a:cs typeface="Arial" pitchFamily="34" charset="0"/>
            </a:endParaRPr>
          </a:p>
          <a:p>
            <a:pPr fontAlgn="auto">
              <a:spcBef>
                <a:spcPts val="0"/>
              </a:spcBef>
              <a:spcAft>
                <a:spcPts val="0"/>
              </a:spcAft>
              <a:buFont typeface="Arial" pitchFamily="34" charset="0"/>
              <a:buChar char="•"/>
              <a:defRPr/>
            </a:pPr>
            <a:r>
              <a:rPr lang="en-GB" dirty="0" smtClean="0">
                <a:latin typeface="Arial" pitchFamily="34" charset="0"/>
                <a:cs typeface="Arial" pitchFamily="34" charset="0"/>
              </a:rPr>
              <a:t>Our claim and the pay spine review outcomes will require funding beyond the 1% pay cap. </a:t>
            </a:r>
          </a:p>
          <a:p>
            <a:pPr fontAlgn="auto">
              <a:spcBef>
                <a:spcPts val="0"/>
              </a:spcBef>
              <a:spcAft>
                <a:spcPts val="0"/>
              </a:spcAft>
              <a:defRPr/>
            </a:pPr>
            <a:endParaRPr lang="en-GB" dirty="0" smtClean="0">
              <a:latin typeface="Arial" pitchFamily="34" charset="0"/>
              <a:cs typeface="Arial" pitchFamily="34" charset="0"/>
            </a:endParaRPr>
          </a:p>
          <a:p>
            <a:pPr fontAlgn="auto">
              <a:spcBef>
                <a:spcPts val="0"/>
              </a:spcBef>
              <a:spcAft>
                <a:spcPts val="0"/>
              </a:spcAft>
              <a:buFont typeface="Arial" pitchFamily="34" charset="0"/>
              <a:buChar char="•"/>
              <a:defRPr/>
            </a:pPr>
            <a:r>
              <a:rPr lang="en-GB" dirty="0" smtClean="0">
                <a:latin typeface="Arial" pitchFamily="34" charset="0"/>
                <a:cs typeface="Arial" pitchFamily="34" charset="0"/>
              </a:rPr>
              <a:t>We are lobbying national and local politicians hard to highlight the issues around NJC pay and to make the case for extra funding for local government pay</a:t>
            </a:r>
          </a:p>
          <a:p>
            <a:pPr fontAlgn="auto">
              <a:spcBef>
                <a:spcPts val="0"/>
              </a:spcBef>
              <a:spcAft>
                <a:spcPts val="0"/>
              </a:spcAft>
              <a:defRPr/>
            </a:pPr>
            <a:endParaRPr lang="en-GB" dirty="0" smtClean="0">
              <a:latin typeface="Arial" pitchFamily="34" charset="0"/>
              <a:cs typeface="Arial" pitchFamily="34" charset="0"/>
            </a:endParaRPr>
          </a:p>
          <a:p>
            <a:pPr fontAlgn="auto">
              <a:spcBef>
                <a:spcPts val="0"/>
              </a:spcBef>
              <a:spcAft>
                <a:spcPts val="0"/>
              </a:spcAft>
              <a:buFont typeface="Arial" pitchFamily="34" charset="0"/>
              <a:buChar char="•"/>
              <a:defRPr/>
            </a:pPr>
            <a:r>
              <a:rPr lang="en-GB" dirty="0" smtClean="0">
                <a:latin typeface="Arial" pitchFamily="34" charset="0"/>
                <a:cs typeface="Arial" pitchFamily="34" charset="0"/>
              </a:rPr>
              <a:t>We need your help now . Use our model letter on our website  to send to your councillors. </a:t>
            </a:r>
          </a:p>
          <a:p>
            <a:pPr fontAlgn="auto">
              <a:spcBef>
                <a:spcPts val="0"/>
              </a:spcBef>
              <a:spcAft>
                <a:spcPts val="0"/>
              </a:spcAft>
              <a:defRPr/>
            </a:pPr>
            <a:endParaRPr lang="en-GB" dirty="0" smtClean="0">
              <a:latin typeface="Arial" pitchFamily="34" charset="0"/>
              <a:cs typeface="Arial" pitchFamily="34" charset="0"/>
            </a:endParaRPr>
          </a:p>
          <a:p>
            <a:pPr fontAlgn="auto">
              <a:spcBef>
                <a:spcPts val="0"/>
              </a:spcBef>
              <a:spcAft>
                <a:spcPts val="0"/>
              </a:spcAft>
              <a:buFont typeface="Arial" pitchFamily="34" charset="0"/>
              <a:buChar char="•"/>
              <a:defRPr/>
            </a:pPr>
            <a:r>
              <a:rPr lang="en-GB" dirty="0" smtClean="0">
                <a:latin typeface="Arial" pitchFamily="34" charset="0"/>
                <a:cs typeface="Arial" pitchFamily="34" charset="0"/>
              </a:rPr>
              <a:t>Keep in touch with your branch</a:t>
            </a:r>
          </a:p>
          <a:p>
            <a:pPr fontAlgn="auto">
              <a:spcBef>
                <a:spcPts val="0"/>
              </a:spcBef>
              <a:spcAft>
                <a:spcPts val="0"/>
              </a:spcAft>
              <a:defRPr/>
            </a:pPr>
            <a:endParaRPr lang="en-GB" dirty="0" smtClean="0">
              <a:latin typeface="Arial" pitchFamily="34" charset="0"/>
              <a:cs typeface="Arial" pitchFamily="34" charset="0"/>
            </a:endParaRPr>
          </a:p>
          <a:p>
            <a:pPr fontAlgn="auto">
              <a:spcBef>
                <a:spcPts val="0"/>
              </a:spcBef>
              <a:spcAft>
                <a:spcPts val="0"/>
              </a:spcAft>
              <a:buFont typeface="Arial" pitchFamily="34" charset="0"/>
              <a:buChar char="•"/>
              <a:defRPr/>
            </a:pPr>
            <a:r>
              <a:rPr lang="en-GB" dirty="0" smtClean="0">
                <a:latin typeface="Arial" pitchFamily="34" charset="0"/>
                <a:cs typeface="Arial" pitchFamily="34" charset="0"/>
              </a:rPr>
              <a:t>And the campaign at: unison.org.uk/</a:t>
            </a:r>
            <a:r>
              <a:rPr lang="en-GB" dirty="0" err="1" smtClean="0">
                <a:latin typeface="Arial" pitchFamily="34" charset="0"/>
                <a:cs typeface="Arial" pitchFamily="34" charset="0"/>
              </a:rPr>
              <a:t>fairpaynow</a:t>
            </a:r>
            <a:endParaRPr lang="en-GB" dirty="0" smtClean="0">
              <a:latin typeface="Arial" pitchFamily="34" charset="0"/>
              <a:cs typeface="Arial" pitchFamily="34" charset="0"/>
            </a:endParaRPr>
          </a:p>
          <a:p>
            <a:pPr fontAlgn="auto">
              <a:spcBef>
                <a:spcPts val="0"/>
              </a:spcBef>
              <a:spcAft>
                <a:spcPts val="0"/>
              </a:spcAft>
              <a:defRPr/>
            </a:pPr>
            <a:endParaRPr lang="en-GB" dirty="0" smtClean="0"/>
          </a:p>
          <a:p>
            <a:pPr fontAlgn="auto">
              <a:spcBef>
                <a:spcPts val="0"/>
              </a:spcBef>
              <a:spcAft>
                <a:spcPts val="0"/>
              </a:spcAft>
              <a:buFont typeface="Arial" pitchFamily="34" charset="0"/>
              <a:buChar char="•"/>
              <a:defRPr/>
            </a:pPr>
            <a:endParaRPr lang="en-GB" dirty="0" smtClean="0"/>
          </a:p>
          <a:p>
            <a:pPr fontAlgn="auto">
              <a:spcBef>
                <a:spcPts val="0"/>
              </a:spcBef>
              <a:spcAft>
                <a:spcPts val="0"/>
              </a:spcAft>
              <a:defRPr/>
            </a:pPr>
            <a:endParaRPr lang="en-GB" dirty="0" smtClean="0"/>
          </a:p>
          <a:p>
            <a:pPr fontAlgn="auto">
              <a:spcBef>
                <a:spcPts val="0"/>
              </a:spcBef>
              <a:spcAft>
                <a:spcPts val="0"/>
              </a:spcAft>
              <a:defRPr/>
            </a:pPr>
            <a:endParaRPr lang="en-GB"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fontAlgn="base">
              <a:spcBef>
                <a:spcPct val="0"/>
              </a:spcBef>
              <a:spcAft>
                <a:spcPct val="0"/>
              </a:spcAft>
              <a:defRPr>
                <a:solidFill>
                  <a:schemeClr val="tx1"/>
                </a:solidFill>
                <a:latin typeface="Calibri" charset="0"/>
              </a:defRPr>
            </a:lvl6pPr>
            <a:lvl7pPr marL="2971800" indent="-228600" defTabSz="457200" fontAlgn="base">
              <a:spcBef>
                <a:spcPct val="0"/>
              </a:spcBef>
              <a:spcAft>
                <a:spcPct val="0"/>
              </a:spcAft>
              <a:defRPr>
                <a:solidFill>
                  <a:schemeClr val="tx1"/>
                </a:solidFill>
                <a:latin typeface="Calibri" charset="0"/>
              </a:defRPr>
            </a:lvl7pPr>
            <a:lvl8pPr marL="3429000" indent="-228600" defTabSz="457200" fontAlgn="base">
              <a:spcBef>
                <a:spcPct val="0"/>
              </a:spcBef>
              <a:spcAft>
                <a:spcPct val="0"/>
              </a:spcAft>
              <a:defRPr>
                <a:solidFill>
                  <a:schemeClr val="tx1"/>
                </a:solidFill>
                <a:latin typeface="Calibri" charset="0"/>
              </a:defRPr>
            </a:lvl8pPr>
            <a:lvl9pPr marL="3886200" indent="-228600" defTabSz="457200" fontAlgn="base">
              <a:spcBef>
                <a:spcPct val="0"/>
              </a:spcBef>
              <a:spcAft>
                <a:spcPct val="0"/>
              </a:spcAft>
              <a:defRPr>
                <a:solidFill>
                  <a:schemeClr val="tx1"/>
                </a:solidFill>
                <a:latin typeface="Calibri" charset="0"/>
              </a:defRPr>
            </a:lvl9pPr>
          </a:lstStyle>
          <a:p>
            <a:fld id="{1651731C-9297-C646-93F2-2561CDEF5ED9}" type="slidenum">
              <a:rPr lang="en-GB" altLang="x-none"/>
              <a:pPr/>
              <a:t>13</a:t>
            </a:fld>
            <a:endParaRPr lang="en-GB" altLang="x-non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GB" altLang="x-none"/>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fontAlgn="base">
              <a:spcBef>
                <a:spcPct val="0"/>
              </a:spcBef>
              <a:spcAft>
                <a:spcPct val="0"/>
              </a:spcAft>
              <a:defRPr>
                <a:solidFill>
                  <a:schemeClr val="tx1"/>
                </a:solidFill>
                <a:latin typeface="Calibri" charset="0"/>
              </a:defRPr>
            </a:lvl6pPr>
            <a:lvl7pPr marL="2971800" indent="-228600" defTabSz="457200" fontAlgn="base">
              <a:spcBef>
                <a:spcPct val="0"/>
              </a:spcBef>
              <a:spcAft>
                <a:spcPct val="0"/>
              </a:spcAft>
              <a:defRPr>
                <a:solidFill>
                  <a:schemeClr val="tx1"/>
                </a:solidFill>
                <a:latin typeface="Calibri" charset="0"/>
              </a:defRPr>
            </a:lvl7pPr>
            <a:lvl8pPr marL="3429000" indent="-228600" defTabSz="457200" fontAlgn="base">
              <a:spcBef>
                <a:spcPct val="0"/>
              </a:spcBef>
              <a:spcAft>
                <a:spcPct val="0"/>
              </a:spcAft>
              <a:defRPr>
                <a:solidFill>
                  <a:schemeClr val="tx1"/>
                </a:solidFill>
                <a:latin typeface="Calibri" charset="0"/>
              </a:defRPr>
            </a:lvl8pPr>
            <a:lvl9pPr marL="3886200" indent="-228600" defTabSz="457200" fontAlgn="base">
              <a:spcBef>
                <a:spcPct val="0"/>
              </a:spcBef>
              <a:spcAft>
                <a:spcPct val="0"/>
              </a:spcAft>
              <a:defRPr>
                <a:solidFill>
                  <a:schemeClr val="tx1"/>
                </a:solidFill>
                <a:latin typeface="Calibri" charset="0"/>
              </a:defRPr>
            </a:lvl9pPr>
          </a:lstStyle>
          <a:p>
            <a:fld id="{6D31255F-0EA4-EF47-B065-07EE34416C15}" type="slidenum">
              <a:rPr lang="en-GB" altLang="x-none"/>
              <a:pPr/>
              <a:t>14</a:t>
            </a:fld>
            <a:endParaRPr lang="en-GB" altLang="x-non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Tx/>
              <a:buChar char="•"/>
            </a:pPr>
            <a:r>
              <a:rPr lang="en-GB" altLang="x-none">
                <a:latin typeface="Arial" charset="0"/>
                <a:ea typeface="Arial" charset="0"/>
                <a:cs typeface="Arial" charset="0"/>
              </a:rPr>
              <a:t>The 2018 claim  is set out on this slide. It runs alongside the pay spine review.</a:t>
            </a:r>
          </a:p>
          <a:p>
            <a:pPr>
              <a:spcBef>
                <a:spcPct val="0"/>
              </a:spcBef>
              <a:buFontTx/>
              <a:buChar char="•"/>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It represents the  three unions’ aspiration to achieve the Foundation Living wage as the lowest NJC pay point by deleting scp’s 6-9.  The 5% increase on all NJC pay points is to reflect inflation and provide some catch up on lost earnings. </a:t>
            </a: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If your employer does not use scp’s  6-9, it’s just a straight 5% pay increase on all scp’s – including those within scope of the NJC paid above the maximum of the NJC pay spine.</a:t>
            </a: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The UK Foundation Living Wage is an hourly rate of pay set independently and updated annually. It is calculated according to the basic cost of living in the UK. The calculation takes into account things like accommodation, travel, healthy food and birthday presents.</a:t>
            </a: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It is not the same as the National Living Wage of £7.50 which is the legal minimum wage for workers aged 25 and over.  The National</a:t>
            </a:r>
            <a:r>
              <a:rPr lang="en-GB" altLang="x-none" b="1">
                <a:latin typeface="Arial" charset="0"/>
                <a:ea typeface="Arial" charset="0"/>
                <a:cs typeface="Arial" charset="0"/>
              </a:rPr>
              <a:t> </a:t>
            </a:r>
            <a:r>
              <a:rPr lang="en-GB" altLang="x-none">
                <a:latin typeface="Arial" charset="0"/>
                <a:ea typeface="Arial" charset="0"/>
                <a:cs typeface="Arial" charset="0"/>
              </a:rPr>
              <a:t>Living Wage doesn’t change in line with increases in the price of food, electricity bills, mortgage payments or rents</a:t>
            </a:r>
            <a:r>
              <a:rPr lang="en-GB" altLang="x-none"/>
              <a:t>. </a:t>
            </a:r>
          </a:p>
          <a:p>
            <a:pPr>
              <a:spcBef>
                <a:spcPct val="0"/>
              </a:spcBef>
              <a:buFontTx/>
              <a:buChar char="•"/>
            </a:pPr>
            <a:endParaRPr lang="en-GB" altLang="x-none"/>
          </a:p>
          <a:p>
            <a:pPr>
              <a:spcBef>
                <a:spcPct val="0"/>
              </a:spcBef>
            </a:pPr>
            <a:endParaRPr lang="en-GB" altLang="x-none"/>
          </a:p>
          <a:p>
            <a:pPr>
              <a:spcBef>
                <a:spcPct val="0"/>
              </a:spcBef>
            </a:pPr>
            <a:endParaRPr lang="en-GB" altLang="x-none"/>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fontAlgn="base">
              <a:spcBef>
                <a:spcPct val="0"/>
              </a:spcBef>
              <a:spcAft>
                <a:spcPct val="0"/>
              </a:spcAft>
              <a:defRPr>
                <a:solidFill>
                  <a:schemeClr val="tx1"/>
                </a:solidFill>
                <a:latin typeface="Calibri" charset="0"/>
              </a:defRPr>
            </a:lvl6pPr>
            <a:lvl7pPr marL="2971800" indent="-228600" defTabSz="457200" fontAlgn="base">
              <a:spcBef>
                <a:spcPct val="0"/>
              </a:spcBef>
              <a:spcAft>
                <a:spcPct val="0"/>
              </a:spcAft>
              <a:defRPr>
                <a:solidFill>
                  <a:schemeClr val="tx1"/>
                </a:solidFill>
                <a:latin typeface="Calibri" charset="0"/>
              </a:defRPr>
            </a:lvl7pPr>
            <a:lvl8pPr marL="3429000" indent="-228600" defTabSz="457200" fontAlgn="base">
              <a:spcBef>
                <a:spcPct val="0"/>
              </a:spcBef>
              <a:spcAft>
                <a:spcPct val="0"/>
              </a:spcAft>
              <a:defRPr>
                <a:solidFill>
                  <a:schemeClr val="tx1"/>
                </a:solidFill>
                <a:latin typeface="Calibri" charset="0"/>
              </a:defRPr>
            </a:lvl8pPr>
            <a:lvl9pPr marL="3886200" indent="-228600" defTabSz="457200" fontAlgn="base">
              <a:spcBef>
                <a:spcPct val="0"/>
              </a:spcBef>
              <a:spcAft>
                <a:spcPct val="0"/>
              </a:spcAft>
              <a:defRPr>
                <a:solidFill>
                  <a:schemeClr val="tx1"/>
                </a:solidFill>
                <a:latin typeface="Calibri" charset="0"/>
              </a:defRPr>
            </a:lvl9pPr>
          </a:lstStyle>
          <a:p>
            <a:fld id="{161AD042-1411-5C40-A031-065ED6AA711D}" type="slidenum">
              <a:rPr lang="en-GB" altLang="x-none"/>
              <a:pPr/>
              <a:t>2</a:t>
            </a:fld>
            <a:endParaRPr lang="en-GB" altLang="x-non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Tx/>
              <a:buChar char="•"/>
            </a:pPr>
            <a:r>
              <a:rPr lang="en-GB" altLang="x-none">
                <a:latin typeface="Arial" charset="0"/>
                <a:ea typeface="Arial" charset="0"/>
                <a:cs typeface="Arial" charset="0"/>
              </a:rPr>
              <a:t>The basic pay of each employee consists of a pay point or points on the NJC pay spine – called spinal column points - scp. </a:t>
            </a: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The bottom of the NJC spine starts  at scp 6 and the top of the spine is scp 49. </a:t>
            </a: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Each council or school uses the NJC pay spine to construct their local pay grades . Some employers start their bottom grade on a scp above scp 6 and many extend the NJC spine locally above scp 49. </a:t>
            </a: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UNISON, GMB and Unite submit an annual pay claim for a cost of living increase to be implemented in April.  We negotiate with the Local Government Association who represent councils. </a:t>
            </a: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The  pay increase is applied to the NJC pay spine. </a:t>
            </a: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London and a few councils  do not use the NJC pay spine because they have their own pay spines. The NJC percentage increases are applied to these pay spines.</a:t>
            </a:r>
          </a:p>
          <a:p>
            <a:pPr>
              <a:spcBef>
                <a:spcPct val="0"/>
              </a:spcBef>
            </a:pPr>
            <a:endParaRPr lang="en-GB" altLang="x-none">
              <a:latin typeface="Arial" charset="0"/>
              <a:ea typeface="Arial" charset="0"/>
              <a:cs typeface="Arial" charset="0"/>
            </a:endParaRPr>
          </a:p>
          <a:p>
            <a:pPr>
              <a:spcBef>
                <a:spcPct val="0"/>
              </a:spcBef>
            </a:pPr>
            <a:endParaRPr lang="en-GB" altLang="x-none"/>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fontAlgn="base">
              <a:spcBef>
                <a:spcPct val="0"/>
              </a:spcBef>
              <a:spcAft>
                <a:spcPct val="0"/>
              </a:spcAft>
              <a:defRPr>
                <a:solidFill>
                  <a:schemeClr val="tx1"/>
                </a:solidFill>
                <a:latin typeface="Calibri" charset="0"/>
              </a:defRPr>
            </a:lvl6pPr>
            <a:lvl7pPr marL="2971800" indent="-228600" defTabSz="457200" fontAlgn="base">
              <a:spcBef>
                <a:spcPct val="0"/>
              </a:spcBef>
              <a:spcAft>
                <a:spcPct val="0"/>
              </a:spcAft>
              <a:defRPr>
                <a:solidFill>
                  <a:schemeClr val="tx1"/>
                </a:solidFill>
                <a:latin typeface="Calibri" charset="0"/>
              </a:defRPr>
            </a:lvl7pPr>
            <a:lvl8pPr marL="3429000" indent="-228600" defTabSz="457200" fontAlgn="base">
              <a:spcBef>
                <a:spcPct val="0"/>
              </a:spcBef>
              <a:spcAft>
                <a:spcPct val="0"/>
              </a:spcAft>
              <a:defRPr>
                <a:solidFill>
                  <a:schemeClr val="tx1"/>
                </a:solidFill>
                <a:latin typeface="Calibri" charset="0"/>
              </a:defRPr>
            </a:lvl8pPr>
            <a:lvl9pPr marL="3886200" indent="-228600" defTabSz="457200" fontAlgn="base">
              <a:spcBef>
                <a:spcPct val="0"/>
              </a:spcBef>
              <a:spcAft>
                <a:spcPct val="0"/>
              </a:spcAft>
              <a:defRPr>
                <a:solidFill>
                  <a:schemeClr val="tx1"/>
                </a:solidFill>
                <a:latin typeface="Calibri" charset="0"/>
              </a:defRPr>
            </a:lvl9pPr>
          </a:lstStyle>
          <a:p>
            <a:fld id="{3534784D-CF2D-AA40-9D97-9022969BB4F4}" type="slidenum">
              <a:rPr lang="en-GB" altLang="x-none"/>
              <a:pPr/>
              <a:t>3</a:t>
            </a:fld>
            <a:endParaRPr lang="en-GB" altLang="x-non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Tx/>
              <a:buChar char="•"/>
            </a:pPr>
            <a:r>
              <a:rPr lang="en-GB" altLang="x-none" b="1">
                <a:latin typeface="Arial" charset="0"/>
                <a:ea typeface="Arial" charset="0"/>
                <a:cs typeface="Arial" charset="0"/>
              </a:rPr>
              <a:t>Funding for this pay rise must come from central government: </a:t>
            </a:r>
            <a:r>
              <a:rPr lang="en-GB" altLang="x-none">
                <a:latin typeface="Arial" charset="0"/>
                <a:ea typeface="Arial" charset="0"/>
                <a:cs typeface="Arial" charset="0"/>
              </a:rPr>
              <a:t>Councils face unparalleled financial challenges which have resulted from the harsh and unequal austerity measures imposed on local government by Westminster.  </a:t>
            </a:r>
          </a:p>
          <a:p>
            <a:pPr>
              <a:spcBef>
                <a:spcPct val="0"/>
              </a:spcBef>
              <a:buFontTx/>
              <a:buChar char="•"/>
            </a:pPr>
            <a:endParaRPr lang="en-GB" altLang="x-none">
              <a:latin typeface="Arial" charset="0"/>
              <a:ea typeface="Arial" charset="0"/>
              <a:cs typeface="Arial" charset="0"/>
            </a:endParaRPr>
          </a:p>
          <a:p>
            <a:pPr>
              <a:spcBef>
                <a:spcPct val="0"/>
              </a:spcBef>
              <a:buFontTx/>
              <a:buChar char="•"/>
            </a:pPr>
            <a:endParaRPr lang="en-GB" altLang="x-none">
              <a:latin typeface="Arial" charset="0"/>
              <a:ea typeface="Arial" charset="0"/>
              <a:cs typeface="Arial" charset="0"/>
            </a:endParaRPr>
          </a:p>
          <a:p>
            <a:pPr>
              <a:spcBef>
                <a:spcPct val="0"/>
              </a:spcBef>
              <a:buFontTx/>
              <a:buChar char="•"/>
            </a:pPr>
            <a:r>
              <a:rPr lang="en-GB" altLang="x-none" b="1">
                <a:latin typeface="Arial" charset="0"/>
                <a:ea typeface="Arial" charset="0"/>
                <a:cs typeface="Arial" charset="0"/>
              </a:rPr>
              <a:t>Councils cuts are unsustainable</a:t>
            </a:r>
            <a:r>
              <a:rPr lang="en-GB" altLang="x-none">
                <a:latin typeface="Arial" charset="0"/>
                <a:ea typeface="Arial" charset="0"/>
                <a:cs typeface="Arial" charset="0"/>
              </a:rPr>
              <a:t>: Since 2010 there has been an unprecedented average cut of 40% to councils’ funding and the implementation of the National Living Wage (NLW) without any additional funding from central government - in contrast to the NHS in Wales and Scotland where additional funding was provided to meet the cost of becoming Foundation Living Wage employers. At the same time there will be extra spending responsibilities in relation to help for the growing number of older people with personal care costs and public health. </a:t>
            </a:r>
          </a:p>
          <a:p>
            <a:pPr>
              <a:spcBef>
                <a:spcPct val="0"/>
              </a:spcBef>
              <a:buFontTx/>
              <a:buChar char="•"/>
            </a:pPr>
            <a:endParaRPr lang="en-GB" altLang="x-none">
              <a:latin typeface="Arial" charset="0"/>
              <a:ea typeface="Arial" charset="0"/>
              <a:cs typeface="Arial" charset="0"/>
            </a:endParaRPr>
          </a:p>
          <a:p>
            <a:pPr>
              <a:spcBef>
                <a:spcPct val="0"/>
              </a:spcBef>
              <a:buFontTx/>
              <a:buChar char="•"/>
            </a:pPr>
            <a:endParaRPr lang="en-GB" altLang="x-none">
              <a:latin typeface="Arial" charset="0"/>
              <a:ea typeface="Arial" charset="0"/>
              <a:cs typeface="Arial" charset="0"/>
            </a:endParaRPr>
          </a:p>
          <a:p>
            <a:pPr>
              <a:spcBef>
                <a:spcPct val="0"/>
              </a:spcBef>
              <a:buFontTx/>
              <a:buChar char="•"/>
            </a:pPr>
            <a:r>
              <a:rPr lang="en-GB" altLang="x-none" b="1">
                <a:latin typeface="Arial" charset="0"/>
                <a:ea typeface="Arial" charset="0"/>
                <a:cs typeface="Arial" charset="0"/>
              </a:rPr>
              <a:t>There is now a significant funding gap in local authorities: </a:t>
            </a:r>
            <a:r>
              <a:rPr lang="en-GB" altLang="x-none">
                <a:latin typeface="Arial" charset="0"/>
                <a:ea typeface="Arial" charset="0"/>
                <a:cs typeface="Arial" charset="0"/>
              </a:rPr>
              <a:t>Under the LGA’s assumptions, authorities will have to use £3 billion of their reserves in the five years to 2019/20. Similarly research by the New Policy Institute shows that by 2020, current and capital spending combined will be lower than at any time since before 1948. </a:t>
            </a:r>
          </a:p>
          <a:p>
            <a:pPr>
              <a:spcBef>
                <a:spcPct val="0"/>
              </a:spcBef>
              <a:buFontTx/>
              <a:buChar char="•"/>
            </a:pPr>
            <a:endParaRPr lang="en-GB" altLang="x-none"/>
          </a:p>
          <a:p>
            <a:pPr>
              <a:spcBef>
                <a:spcPct val="0"/>
              </a:spcBef>
            </a:pPr>
            <a:endParaRPr lang="en-GB" altLang="x-none"/>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fontAlgn="base">
              <a:spcBef>
                <a:spcPct val="0"/>
              </a:spcBef>
              <a:spcAft>
                <a:spcPct val="0"/>
              </a:spcAft>
              <a:defRPr>
                <a:solidFill>
                  <a:schemeClr val="tx1"/>
                </a:solidFill>
                <a:latin typeface="Calibri" charset="0"/>
              </a:defRPr>
            </a:lvl6pPr>
            <a:lvl7pPr marL="2971800" indent="-228600" defTabSz="457200" fontAlgn="base">
              <a:spcBef>
                <a:spcPct val="0"/>
              </a:spcBef>
              <a:spcAft>
                <a:spcPct val="0"/>
              </a:spcAft>
              <a:defRPr>
                <a:solidFill>
                  <a:schemeClr val="tx1"/>
                </a:solidFill>
                <a:latin typeface="Calibri" charset="0"/>
              </a:defRPr>
            </a:lvl7pPr>
            <a:lvl8pPr marL="3429000" indent="-228600" defTabSz="457200" fontAlgn="base">
              <a:spcBef>
                <a:spcPct val="0"/>
              </a:spcBef>
              <a:spcAft>
                <a:spcPct val="0"/>
              </a:spcAft>
              <a:defRPr>
                <a:solidFill>
                  <a:schemeClr val="tx1"/>
                </a:solidFill>
                <a:latin typeface="Calibri" charset="0"/>
              </a:defRPr>
            </a:lvl8pPr>
            <a:lvl9pPr marL="3886200" indent="-228600" defTabSz="457200" fontAlgn="base">
              <a:spcBef>
                <a:spcPct val="0"/>
              </a:spcBef>
              <a:spcAft>
                <a:spcPct val="0"/>
              </a:spcAft>
              <a:defRPr>
                <a:solidFill>
                  <a:schemeClr val="tx1"/>
                </a:solidFill>
                <a:latin typeface="Calibri" charset="0"/>
              </a:defRPr>
            </a:lvl9pPr>
          </a:lstStyle>
          <a:p>
            <a:fld id="{78F9C231-5B21-3347-B354-36EE5103BBE8}" type="slidenum">
              <a:rPr lang="en-GB" altLang="x-none"/>
              <a:pPr/>
              <a:t>4</a:t>
            </a:fld>
            <a:endParaRPr lang="en-GB" altLang="x-non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Tx/>
              <a:buChar char="•"/>
            </a:pPr>
            <a:r>
              <a:rPr lang="en-GB" altLang="x-none">
                <a:latin typeface="Arial" charset="0"/>
                <a:ea typeface="Arial" charset="0"/>
                <a:cs typeface="Arial" charset="0"/>
              </a:rPr>
              <a:t>Between 2010 and 2016 the cost of living as measured by the Retail Prices Index rose by 22.6%. </a:t>
            </a:r>
          </a:p>
          <a:p>
            <a:pPr>
              <a:spcBef>
                <a:spcPct val="0"/>
              </a:spcBef>
              <a:buFontTx/>
              <a:buChar char="•"/>
            </a:pPr>
            <a:r>
              <a:rPr lang="en-GB" altLang="x-none">
                <a:latin typeface="Arial" charset="0"/>
                <a:ea typeface="Arial" charset="0"/>
                <a:cs typeface="Arial" charset="0"/>
              </a:rPr>
              <a:t>Yet during this period most of our members effectively had an 8 year pay cut, including a three year pay freeze from 2010 followed by below inflation increases for each year since.  The Government  has imposed a1% pay cap on the public sector until 2019.</a:t>
            </a:r>
          </a:p>
          <a:p>
            <a:pPr>
              <a:spcBef>
                <a:spcPct val="0"/>
              </a:spcBef>
              <a:buFontTx/>
              <a:buChar char="•"/>
            </a:pPr>
            <a:r>
              <a:rPr lang="en-GB" altLang="x-none">
                <a:latin typeface="Arial" charset="0"/>
                <a:ea typeface="Arial" charset="0"/>
                <a:cs typeface="Arial" charset="0"/>
              </a:rPr>
              <a:t>But the local government pay freeze applied for one year more than all other public sector workers and NJC workers did not receive the £250 for those earning less than £21,000 awarded by the then Chancellor George Osborne.</a:t>
            </a:r>
          </a:p>
          <a:p>
            <a:pPr>
              <a:spcBef>
                <a:spcPct val="0"/>
              </a:spcBef>
              <a:buFontTx/>
              <a:buChar char="•"/>
            </a:pPr>
            <a:r>
              <a:rPr lang="en-GB" altLang="x-none">
                <a:latin typeface="Arial" charset="0"/>
                <a:ea typeface="Arial" charset="0"/>
                <a:cs typeface="Arial" charset="0"/>
              </a:rPr>
              <a:t>For someone earning just over  £20,000 - on the most populated spinal column points (SCP 21) – this represents a cumulative loss of earnings of over £4,000. </a:t>
            </a:r>
          </a:p>
          <a:p>
            <a:pPr>
              <a:spcBef>
                <a:spcPct val="0"/>
              </a:spcBef>
              <a:buFontTx/>
              <a:buChar char="•"/>
            </a:pPr>
            <a:r>
              <a:rPr lang="en-GB" altLang="x-none">
                <a:latin typeface="Arial" charset="0"/>
                <a:ea typeface="Arial" charset="0"/>
                <a:cs typeface="Arial" charset="0"/>
              </a:rPr>
              <a:t>In contrast prices for everyday goods continued and continue to rise. Over the year to May 2017 the average price increase was 3.7% but some costs are rising significantly faster – clothing by nearly 10%, electricity at nearly 8%, rail at over 4% and bus fares at 17%. </a:t>
            </a:r>
          </a:p>
          <a:p>
            <a:pPr>
              <a:spcBef>
                <a:spcPct val="0"/>
              </a:spcBef>
              <a:buFontTx/>
              <a:buChar char="•"/>
            </a:pPr>
            <a:r>
              <a:rPr lang="en-GB" altLang="x-none">
                <a:latin typeface="Arial" charset="0"/>
                <a:ea typeface="Arial" charset="0"/>
                <a:cs typeface="Arial" charset="0"/>
              </a:rPr>
              <a:t>But current inflation rates mask longer term changes in the cost of living that’s taken place since 2010. For food it is 11%, electricity 28%, rail 24% and bus fares 26%. </a:t>
            </a:r>
          </a:p>
          <a:p>
            <a:pPr>
              <a:spcBef>
                <a:spcPct val="0"/>
              </a:spcBef>
              <a:buFontTx/>
              <a:buChar char="•"/>
            </a:pPr>
            <a:r>
              <a:rPr lang="en-GB" altLang="x-none">
                <a:latin typeface="Arial" charset="0"/>
                <a:ea typeface="Arial" charset="0"/>
                <a:cs typeface="Arial" charset="0"/>
              </a:rPr>
              <a:t>In the circumstances our claim is relatively modest in providing some catch up on lost earnings.</a:t>
            </a:r>
          </a:p>
          <a:p>
            <a:pPr>
              <a:spcBef>
                <a:spcPct val="0"/>
              </a:spcBef>
            </a:pPr>
            <a:endParaRPr lang="en-GB" altLang="x-none"/>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fontAlgn="base">
              <a:spcBef>
                <a:spcPct val="0"/>
              </a:spcBef>
              <a:spcAft>
                <a:spcPct val="0"/>
              </a:spcAft>
              <a:defRPr>
                <a:solidFill>
                  <a:schemeClr val="tx1"/>
                </a:solidFill>
                <a:latin typeface="Calibri" charset="0"/>
              </a:defRPr>
            </a:lvl6pPr>
            <a:lvl7pPr marL="2971800" indent="-228600" defTabSz="457200" fontAlgn="base">
              <a:spcBef>
                <a:spcPct val="0"/>
              </a:spcBef>
              <a:spcAft>
                <a:spcPct val="0"/>
              </a:spcAft>
              <a:defRPr>
                <a:solidFill>
                  <a:schemeClr val="tx1"/>
                </a:solidFill>
                <a:latin typeface="Calibri" charset="0"/>
              </a:defRPr>
            </a:lvl7pPr>
            <a:lvl8pPr marL="3429000" indent="-228600" defTabSz="457200" fontAlgn="base">
              <a:spcBef>
                <a:spcPct val="0"/>
              </a:spcBef>
              <a:spcAft>
                <a:spcPct val="0"/>
              </a:spcAft>
              <a:defRPr>
                <a:solidFill>
                  <a:schemeClr val="tx1"/>
                </a:solidFill>
                <a:latin typeface="Calibri" charset="0"/>
              </a:defRPr>
            </a:lvl8pPr>
            <a:lvl9pPr marL="3886200" indent="-228600" defTabSz="457200" fontAlgn="base">
              <a:spcBef>
                <a:spcPct val="0"/>
              </a:spcBef>
              <a:spcAft>
                <a:spcPct val="0"/>
              </a:spcAft>
              <a:defRPr>
                <a:solidFill>
                  <a:schemeClr val="tx1"/>
                </a:solidFill>
                <a:latin typeface="Calibri" charset="0"/>
              </a:defRPr>
            </a:lvl9pPr>
          </a:lstStyle>
          <a:p>
            <a:fld id="{57543B29-D33E-A84E-AE10-6AEEF627BAF6}" type="slidenum">
              <a:rPr lang="en-GB" altLang="x-none"/>
              <a:pPr/>
              <a:t>5</a:t>
            </a:fld>
            <a:endParaRPr lang="en-GB" altLang="x-non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Tx/>
              <a:buChar char="•"/>
            </a:pPr>
            <a:r>
              <a:rPr lang="en-GB" altLang="x-none" sz="1600">
                <a:latin typeface="Arial" charset="0"/>
                <a:ea typeface="Arial" charset="0"/>
                <a:cs typeface="Arial" charset="0"/>
              </a:rPr>
              <a:t>And inflation is rising fast. </a:t>
            </a:r>
          </a:p>
          <a:p>
            <a:pPr>
              <a:spcBef>
                <a:spcPct val="0"/>
              </a:spcBef>
              <a:buFontTx/>
              <a:buChar char="•"/>
            </a:pPr>
            <a:endParaRPr lang="en-GB" altLang="x-none" sz="1600">
              <a:latin typeface="Arial" charset="0"/>
              <a:ea typeface="Arial" charset="0"/>
              <a:cs typeface="Arial" charset="0"/>
            </a:endParaRPr>
          </a:p>
          <a:p>
            <a:pPr>
              <a:spcBef>
                <a:spcPct val="0"/>
              </a:spcBef>
            </a:pPr>
            <a:endParaRPr lang="en-GB" altLang="x-none" sz="1600">
              <a:latin typeface="Arial" charset="0"/>
              <a:ea typeface="Arial" charset="0"/>
              <a:cs typeface="Arial" charset="0"/>
            </a:endParaRPr>
          </a:p>
          <a:p>
            <a:pPr>
              <a:spcBef>
                <a:spcPct val="0"/>
              </a:spcBef>
              <a:buFontTx/>
              <a:buChar char="•"/>
            </a:pPr>
            <a:r>
              <a:rPr lang="en-GB" altLang="x-none" sz="1600">
                <a:latin typeface="Arial" charset="0"/>
                <a:ea typeface="Arial" charset="0"/>
                <a:cs typeface="Arial" charset="0"/>
              </a:rPr>
              <a:t>Inflation is predicted to remain in excess of 3% for the next five years. This means that the cost of living for our members will rise by nearly 18% by 2021. In that context, a 1% pay offer for the sector would be unacceptable. </a:t>
            </a:r>
          </a:p>
          <a:p>
            <a:pPr>
              <a:spcBef>
                <a:spcPct val="0"/>
              </a:spcBef>
              <a:buFontTx/>
              <a:buChar char="•"/>
            </a:pPr>
            <a:endParaRPr lang="en-GB" altLang="x-none" sz="1600">
              <a:latin typeface="Arial" charset="0"/>
              <a:ea typeface="Arial" charset="0"/>
              <a:cs typeface="Arial" charset="0"/>
            </a:endParaRPr>
          </a:p>
          <a:p>
            <a:pPr>
              <a:spcBef>
                <a:spcPct val="0"/>
              </a:spcBef>
            </a:pPr>
            <a:endParaRPr lang="en-GB" altLang="x-none" sz="1600">
              <a:latin typeface="Arial" charset="0"/>
              <a:ea typeface="Arial" charset="0"/>
              <a:cs typeface="Arial" charset="0"/>
            </a:endParaRPr>
          </a:p>
          <a:p>
            <a:pPr>
              <a:spcBef>
                <a:spcPct val="0"/>
              </a:spcBef>
              <a:buFontTx/>
              <a:buChar char="•"/>
            </a:pPr>
            <a:r>
              <a:rPr lang="en-GB" altLang="x-none" sz="1600">
                <a:latin typeface="Arial" charset="0"/>
                <a:ea typeface="Arial" charset="0"/>
                <a:cs typeface="Arial" charset="0"/>
              </a:rPr>
              <a:t>If the 1% pay cap continues through to 2019 as proposed, the average NJC wage will have declined in value by a further £1,100.</a:t>
            </a:r>
          </a:p>
          <a:p>
            <a:pPr>
              <a:spcBef>
                <a:spcPct val="0"/>
              </a:spcBef>
            </a:pPr>
            <a:endParaRPr lang="en-GB" altLang="x-none"/>
          </a:p>
          <a:p>
            <a:pPr>
              <a:spcBef>
                <a:spcPct val="0"/>
              </a:spcBef>
            </a:pPr>
            <a:endParaRPr lang="en-GB" altLang="x-none"/>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fontAlgn="base">
              <a:spcBef>
                <a:spcPct val="0"/>
              </a:spcBef>
              <a:spcAft>
                <a:spcPct val="0"/>
              </a:spcAft>
              <a:defRPr>
                <a:solidFill>
                  <a:schemeClr val="tx1"/>
                </a:solidFill>
                <a:latin typeface="Calibri" charset="0"/>
              </a:defRPr>
            </a:lvl6pPr>
            <a:lvl7pPr marL="2971800" indent="-228600" defTabSz="457200" fontAlgn="base">
              <a:spcBef>
                <a:spcPct val="0"/>
              </a:spcBef>
              <a:spcAft>
                <a:spcPct val="0"/>
              </a:spcAft>
              <a:defRPr>
                <a:solidFill>
                  <a:schemeClr val="tx1"/>
                </a:solidFill>
                <a:latin typeface="Calibri" charset="0"/>
              </a:defRPr>
            </a:lvl7pPr>
            <a:lvl8pPr marL="3429000" indent="-228600" defTabSz="457200" fontAlgn="base">
              <a:spcBef>
                <a:spcPct val="0"/>
              </a:spcBef>
              <a:spcAft>
                <a:spcPct val="0"/>
              </a:spcAft>
              <a:defRPr>
                <a:solidFill>
                  <a:schemeClr val="tx1"/>
                </a:solidFill>
                <a:latin typeface="Calibri" charset="0"/>
              </a:defRPr>
            </a:lvl8pPr>
            <a:lvl9pPr marL="3886200" indent="-228600" defTabSz="457200" fontAlgn="base">
              <a:spcBef>
                <a:spcPct val="0"/>
              </a:spcBef>
              <a:spcAft>
                <a:spcPct val="0"/>
              </a:spcAft>
              <a:defRPr>
                <a:solidFill>
                  <a:schemeClr val="tx1"/>
                </a:solidFill>
                <a:latin typeface="Calibri" charset="0"/>
              </a:defRPr>
            </a:lvl9pPr>
          </a:lstStyle>
          <a:p>
            <a:fld id="{C544D166-8DA6-AF4E-9A1B-2DE54EF0C867}" type="slidenum">
              <a:rPr lang="en-GB" altLang="x-none"/>
              <a:pPr/>
              <a:t>6</a:t>
            </a:fld>
            <a:endParaRPr lang="en-GB" altLang="x-non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Tx/>
              <a:buChar char="•"/>
            </a:pPr>
            <a:r>
              <a:rPr lang="en-GB" altLang="x-none" sz="1600">
                <a:latin typeface="Arial" charset="0"/>
                <a:ea typeface="Arial" charset="0"/>
                <a:cs typeface="Arial" charset="0"/>
              </a:rPr>
              <a:t>This table shows average current pay settlements across a range of sectors. </a:t>
            </a:r>
          </a:p>
          <a:p>
            <a:pPr>
              <a:spcBef>
                <a:spcPct val="0"/>
              </a:spcBef>
              <a:buFontTx/>
              <a:buChar char="•"/>
            </a:pPr>
            <a:endParaRPr lang="en-GB" altLang="x-none" sz="1600">
              <a:latin typeface="Arial" charset="0"/>
              <a:ea typeface="Arial" charset="0"/>
              <a:cs typeface="Arial" charset="0"/>
            </a:endParaRPr>
          </a:p>
          <a:p>
            <a:pPr>
              <a:spcBef>
                <a:spcPct val="0"/>
              </a:spcBef>
            </a:pPr>
            <a:endParaRPr lang="en-GB" altLang="x-none" sz="1600">
              <a:latin typeface="Arial" charset="0"/>
              <a:ea typeface="Arial" charset="0"/>
              <a:cs typeface="Arial" charset="0"/>
            </a:endParaRPr>
          </a:p>
          <a:p>
            <a:pPr>
              <a:spcBef>
                <a:spcPct val="0"/>
              </a:spcBef>
              <a:buFontTx/>
              <a:buChar char="•"/>
            </a:pPr>
            <a:r>
              <a:rPr lang="en-GB" altLang="x-none" sz="1600">
                <a:latin typeface="Arial" charset="0"/>
                <a:ea typeface="Arial" charset="0"/>
                <a:cs typeface="Arial" charset="0"/>
              </a:rPr>
              <a:t>These sectors are in direct competition for workers in jobs within the school and local government sectors. </a:t>
            </a:r>
          </a:p>
          <a:p>
            <a:pPr>
              <a:spcBef>
                <a:spcPct val="0"/>
              </a:spcBef>
              <a:buFontTx/>
              <a:buChar char="•"/>
            </a:pPr>
            <a:endParaRPr lang="en-GB" altLang="x-none" sz="1600">
              <a:latin typeface="Arial" charset="0"/>
              <a:ea typeface="Arial" charset="0"/>
              <a:cs typeface="Arial" charset="0"/>
            </a:endParaRPr>
          </a:p>
          <a:p>
            <a:pPr>
              <a:spcBef>
                <a:spcPct val="0"/>
              </a:spcBef>
              <a:buFontTx/>
              <a:buChar char="•"/>
            </a:pPr>
            <a:endParaRPr lang="en-GB" altLang="x-none" sz="1600">
              <a:latin typeface="Arial" charset="0"/>
              <a:ea typeface="Arial" charset="0"/>
              <a:cs typeface="Arial" charset="0"/>
            </a:endParaRPr>
          </a:p>
          <a:p>
            <a:pPr>
              <a:spcBef>
                <a:spcPct val="0"/>
              </a:spcBef>
              <a:buFontTx/>
              <a:buChar char="•"/>
            </a:pPr>
            <a:r>
              <a:rPr lang="en-GB" altLang="x-none" sz="1600">
                <a:latin typeface="Arial" charset="0"/>
                <a:ea typeface="Arial" charset="0"/>
                <a:cs typeface="Arial" charset="0"/>
              </a:rPr>
              <a:t>Pay settlements in the private sector stand at 2% which is double that in the public and not for profit sectors. </a:t>
            </a:r>
          </a:p>
          <a:p>
            <a:pPr>
              <a:spcBef>
                <a:spcPct val="0"/>
              </a:spcBef>
            </a:pPr>
            <a:endParaRPr lang="en-GB" altLang="x-none" sz="1600">
              <a:latin typeface="Arial" charset="0"/>
              <a:ea typeface="Arial" charset="0"/>
              <a:cs typeface="Arial" charset="0"/>
            </a:endParaRPr>
          </a:p>
          <a:p>
            <a:pPr>
              <a:spcBef>
                <a:spcPct val="0"/>
              </a:spcBef>
            </a:pPr>
            <a:endParaRPr lang="en-GB" altLang="x-none" sz="1600">
              <a:latin typeface="Arial" charset="0"/>
              <a:ea typeface="Arial" charset="0"/>
              <a:cs typeface="Arial" charset="0"/>
            </a:endParaRPr>
          </a:p>
          <a:p>
            <a:pPr>
              <a:spcBef>
                <a:spcPct val="0"/>
              </a:spcBef>
              <a:buFontTx/>
              <a:buChar char="•"/>
            </a:pPr>
            <a:r>
              <a:rPr lang="en-GB" altLang="x-none" sz="1600">
                <a:latin typeface="Arial" charset="0"/>
                <a:ea typeface="Arial" charset="0"/>
                <a:cs typeface="Arial" charset="0"/>
              </a:rPr>
              <a:t>Private sector settlements have been running far in advance of NJC pay since 2010. When NJC pay was frozen for 3 years average private sector pay rises were 2.1%. </a:t>
            </a:r>
          </a:p>
          <a:p>
            <a:pPr>
              <a:spcBef>
                <a:spcPct val="0"/>
              </a:spcBef>
            </a:pPr>
            <a:endParaRPr lang="en-GB" altLang="x-none" sz="160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fontAlgn="base">
              <a:spcBef>
                <a:spcPct val="0"/>
              </a:spcBef>
              <a:spcAft>
                <a:spcPct val="0"/>
              </a:spcAft>
              <a:defRPr>
                <a:solidFill>
                  <a:schemeClr val="tx1"/>
                </a:solidFill>
                <a:latin typeface="Calibri" charset="0"/>
              </a:defRPr>
            </a:lvl6pPr>
            <a:lvl7pPr marL="2971800" indent="-228600" defTabSz="457200" fontAlgn="base">
              <a:spcBef>
                <a:spcPct val="0"/>
              </a:spcBef>
              <a:spcAft>
                <a:spcPct val="0"/>
              </a:spcAft>
              <a:defRPr>
                <a:solidFill>
                  <a:schemeClr val="tx1"/>
                </a:solidFill>
                <a:latin typeface="Calibri" charset="0"/>
              </a:defRPr>
            </a:lvl7pPr>
            <a:lvl8pPr marL="3429000" indent="-228600" defTabSz="457200" fontAlgn="base">
              <a:spcBef>
                <a:spcPct val="0"/>
              </a:spcBef>
              <a:spcAft>
                <a:spcPct val="0"/>
              </a:spcAft>
              <a:defRPr>
                <a:solidFill>
                  <a:schemeClr val="tx1"/>
                </a:solidFill>
                <a:latin typeface="Calibri" charset="0"/>
              </a:defRPr>
            </a:lvl8pPr>
            <a:lvl9pPr marL="3886200" indent="-228600" defTabSz="457200" fontAlgn="base">
              <a:spcBef>
                <a:spcPct val="0"/>
              </a:spcBef>
              <a:spcAft>
                <a:spcPct val="0"/>
              </a:spcAft>
              <a:defRPr>
                <a:solidFill>
                  <a:schemeClr val="tx1"/>
                </a:solidFill>
                <a:latin typeface="Calibri" charset="0"/>
              </a:defRPr>
            </a:lvl9pPr>
          </a:lstStyle>
          <a:p>
            <a:fld id="{FED31357-880A-7B47-9742-2BEAC3C3B90A}" type="slidenum">
              <a:rPr lang="en-GB" altLang="x-none"/>
              <a:pPr/>
              <a:t>7</a:t>
            </a:fld>
            <a:endParaRPr lang="en-GB" altLang="x-non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Tx/>
              <a:buChar char="•"/>
            </a:pPr>
            <a:r>
              <a:rPr lang="en-GB" altLang="x-none">
                <a:latin typeface="Arial" charset="0"/>
                <a:ea typeface="Arial" charset="0"/>
                <a:cs typeface="Arial" charset="0"/>
              </a:rPr>
              <a:t>Local government has the strongest case for a decent pay rise  following years of neglect as this graph shows. </a:t>
            </a: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The graph shows the decline in the value of the bottom rate of NJC pay compared to the legal minimum rate of pay for the rest of the economy since 1999.</a:t>
            </a:r>
          </a:p>
          <a:p>
            <a:pPr>
              <a:spcBef>
                <a:spcPct val="0"/>
              </a:spcBef>
            </a:pPr>
            <a:r>
              <a:rPr lang="en-GB" altLang="x-none">
                <a:latin typeface="Arial" charset="0"/>
                <a:ea typeface="Arial" charset="0"/>
                <a:cs typeface="Arial" charset="0"/>
              </a:rPr>
              <a:t>  </a:t>
            </a:r>
          </a:p>
          <a:p>
            <a:pPr>
              <a:spcBef>
                <a:spcPct val="0"/>
              </a:spcBef>
              <a:buFontTx/>
              <a:buChar char="•"/>
            </a:pPr>
            <a:r>
              <a:rPr lang="en-GB" altLang="x-none">
                <a:latin typeface="Arial" charset="0"/>
                <a:ea typeface="Arial" charset="0"/>
                <a:cs typeface="Arial" charset="0"/>
              </a:rPr>
              <a:t>In 1999 there was a 24% difference. By 2016 it had reduced to a shocking 0.3% difference. </a:t>
            </a: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The legal minimum wage floor for the whole economy has essentially become a benchmark for our pay despite the highly responsible and skilled nature of your jobs. </a:t>
            </a: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We became used to being the poor relations of the public sector in the last two decades and are now the confirmed poor relations of the UK economy. </a:t>
            </a: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NJC workers on the bottom pay point will require a 15.7% increase in pay to reach the currently projected rate for the National Living Wage of £9 per hour by 2020.</a:t>
            </a:r>
          </a:p>
          <a:p>
            <a:pPr>
              <a:spcBef>
                <a:spcPct val="0"/>
              </a:spcBef>
            </a:pPr>
            <a:endParaRPr lang="en-GB" altLang="x-none">
              <a:latin typeface="Arial" charset="0"/>
              <a:ea typeface="Arial" charset="0"/>
              <a:cs typeface="Arial" charset="0"/>
            </a:endParaRPr>
          </a:p>
          <a:p>
            <a:pPr>
              <a:spcBef>
                <a:spcPct val="0"/>
              </a:spcBef>
            </a:pPr>
            <a:endParaRPr lang="en-GB" altLang="x-none"/>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fontAlgn="base">
              <a:spcBef>
                <a:spcPct val="0"/>
              </a:spcBef>
              <a:spcAft>
                <a:spcPct val="0"/>
              </a:spcAft>
              <a:defRPr>
                <a:solidFill>
                  <a:schemeClr val="tx1"/>
                </a:solidFill>
                <a:latin typeface="Calibri" charset="0"/>
              </a:defRPr>
            </a:lvl6pPr>
            <a:lvl7pPr marL="2971800" indent="-228600" defTabSz="457200" fontAlgn="base">
              <a:spcBef>
                <a:spcPct val="0"/>
              </a:spcBef>
              <a:spcAft>
                <a:spcPct val="0"/>
              </a:spcAft>
              <a:defRPr>
                <a:solidFill>
                  <a:schemeClr val="tx1"/>
                </a:solidFill>
                <a:latin typeface="Calibri" charset="0"/>
              </a:defRPr>
            </a:lvl7pPr>
            <a:lvl8pPr marL="3429000" indent="-228600" defTabSz="457200" fontAlgn="base">
              <a:spcBef>
                <a:spcPct val="0"/>
              </a:spcBef>
              <a:spcAft>
                <a:spcPct val="0"/>
              </a:spcAft>
              <a:defRPr>
                <a:solidFill>
                  <a:schemeClr val="tx1"/>
                </a:solidFill>
                <a:latin typeface="Calibri" charset="0"/>
              </a:defRPr>
            </a:lvl8pPr>
            <a:lvl9pPr marL="3886200" indent="-228600" defTabSz="457200" fontAlgn="base">
              <a:spcBef>
                <a:spcPct val="0"/>
              </a:spcBef>
              <a:spcAft>
                <a:spcPct val="0"/>
              </a:spcAft>
              <a:defRPr>
                <a:solidFill>
                  <a:schemeClr val="tx1"/>
                </a:solidFill>
                <a:latin typeface="Calibri" charset="0"/>
              </a:defRPr>
            </a:lvl9pPr>
          </a:lstStyle>
          <a:p>
            <a:fld id="{EC0E3F27-4450-1248-BCC0-BA77466B6DE7}" type="slidenum">
              <a:rPr lang="en-GB" altLang="x-none"/>
              <a:pPr/>
              <a:t>8</a:t>
            </a:fld>
            <a:endParaRPr lang="en-GB" altLang="x-non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Tx/>
              <a:buChar char="•"/>
            </a:pPr>
            <a:r>
              <a:rPr lang="en-GB" altLang="x-none">
                <a:latin typeface="Arial" charset="0"/>
                <a:ea typeface="Arial" charset="0"/>
                <a:cs typeface="Arial" charset="0"/>
              </a:rPr>
              <a:t>This table shows the difference between pay levels in equivalent jobs across the NJC and NHS pay structures</a:t>
            </a:r>
          </a:p>
          <a:p>
            <a:pPr>
              <a:spcBef>
                <a:spcPct val="0"/>
              </a:spcBef>
              <a:buFontTx/>
              <a:buChar char="•"/>
            </a:pPr>
            <a:endParaRPr lang="en-GB" altLang="x-none">
              <a:latin typeface="Arial" charset="0"/>
              <a:ea typeface="Arial" charset="0"/>
              <a:cs typeface="Arial" charset="0"/>
            </a:endParaRPr>
          </a:p>
          <a:p>
            <a:pPr>
              <a:spcBef>
                <a:spcPct val="0"/>
              </a:spcBef>
              <a:buFontTx/>
              <a:buChar char="•"/>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 Whilst we have seen pay rises above 1% at the bottom of the pay spine to ensure employers keep above the legal pay minimum, everyone  else in the pay structure has received 1%.   </a:t>
            </a:r>
          </a:p>
          <a:p>
            <a:pPr>
              <a:spcBef>
                <a:spcPct val="0"/>
              </a:spcBef>
            </a:pPr>
            <a:endParaRPr lang="en-GB" altLang="x-none">
              <a:latin typeface="Arial" charset="0"/>
              <a:ea typeface="Arial" charset="0"/>
              <a:cs typeface="Arial" charset="0"/>
            </a:endParaRP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Pay for all working in local government and schools is lower than for anyone else working in the public sector where pay was only frozen for two years and those earning less than £21k got £250</a:t>
            </a:r>
          </a:p>
          <a:p>
            <a:pPr>
              <a:spcBef>
                <a:spcPct val="0"/>
              </a:spcBef>
              <a:buFontTx/>
              <a:buChar char="•"/>
            </a:pPr>
            <a:endParaRPr lang="en-GB" altLang="x-none">
              <a:latin typeface="Arial" charset="0"/>
              <a:ea typeface="Arial" charset="0"/>
              <a:cs typeface="Arial" charset="0"/>
            </a:endParaRPr>
          </a:p>
          <a:p>
            <a:pPr>
              <a:spcBef>
                <a:spcPct val="0"/>
              </a:spcBef>
              <a:buFontTx/>
              <a:buChar char="•"/>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It is not just pay for the lower graded jobs that is unequal in the public sector.  At the top NHS, other public sector and local government jobs are very similar, but pay is very different. </a:t>
            </a:r>
          </a:p>
          <a:p>
            <a:pPr>
              <a:spcBef>
                <a:spcPct val="0"/>
              </a:spcBef>
              <a:buFontTx/>
              <a:buChar char="•"/>
            </a:pPr>
            <a:endParaRPr lang="en-GB" altLang="x-none">
              <a:latin typeface="Arial" charset="0"/>
              <a:ea typeface="Arial" charset="0"/>
              <a:cs typeface="Arial" charset="0"/>
            </a:endParaRPr>
          </a:p>
          <a:p>
            <a:pPr>
              <a:spcBef>
                <a:spcPct val="0"/>
              </a:spcBef>
            </a:pPr>
            <a:endParaRPr lang="en-GB" altLang="x-none">
              <a:latin typeface="Arial" charset="0"/>
              <a:ea typeface="Arial" charset="0"/>
              <a:cs typeface="Arial" charset="0"/>
            </a:endParaRPr>
          </a:p>
          <a:p>
            <a:pPr>
              <a:spcBef>
                <a:spcPct val="0"/>
              </a:spcBef>
              <a:buFontTx/>
              <a:buChar char="•"/>
            </a:pPr>
            <a:r>
              <a:rPr lang="en-GB" altLang="x-none">
                <a:latin typeface="Arial" charset="0"/>
                <a:ea typeface="Arial" charset="0"/>
                <a:cs typeface="Arial" charset="0"/>
              </a:rPr>
              <a:t>The top of the NJC pay spine stands at just over £43,000. This compares to nearly £100, 000 within the NHS and nearly £65,000 in Higher Education. </a:t>
            </a:r>
          </a:p>
          <a:p>
            <a:pPr>
              <a:spcBef>
                <a:spcPct val="0"/>
              </a:spcBef>
            </a:pPr>
            <a:endParaRPr lang="en-GB" altLang="x-none"/>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fontAlgn="base">
              <a:spcBef>
                <a:spcPct val="0"/>
              </a:spcBef>
              <a:spcAft>
                <a:spcPct val="0"/>
              </a:spcAft>
              <a:defRPr>
                <a:solidFill>
                  <a:schemeClr val="tx1"/>
                </a:solidFill>
                <a:latin typeface="Calibri" charset="0"/>
              </a:defRPr>
            </a:lvl6pPr>
            <a:lvl7pPr marL="2971800" indent="-228600" defTabSz="457200" fontAlgn="base">
              <a:spcBef>
                <a:spcPct val="0"/>
              </a:spcBef>
              <a:spcAft>
                <a:spcPct val="0"/>
              </a:spcAft>
              <a:defRPr>
                <a:solidFill>
                  <a:schemeClr val="tx1"/>
                </a:solidFill>
                <a:latin typeface="Calibri" charset="0"/>
              </a:defRPr>
            </a:lvl7pPr>
            <a:lvl8pPr marL="3429000" indent="-228600" defTabSz="457200" fontAlgn="base">
              <a:spcBef>
                <a:spcPct val="0"/>
              </a:spcBef>
              <a:spcAft>
                <a:spcPct val="0"/>
              </a:spcAft>
              <a:defRPr>
                <a:solidFill>
                  <a:schemeClr val="tx1"/>
                </a:solidFill>
                <a:latin typeface="Calibri" charset="0"/>
              </a:defRPr>
            </a:lvl8pPr>
            <a:lvl9pPr marL="3886200" indent="-228600" defTabSz="457200" fontAlgn="base">
              <a:spcBef>
                <a:spcPct val="0"/>
              </a:spcBef>
              <a:spcAft>
                <a:spcPct val="0"/>
              </a:spcAft>
              <a:defRPr>
                <a:solidFill>
                  <a:schemeClr val="tx1"/>
                </a:solidFill>
                <a:latin typeface="Calibri" charset="0"/>
              </a:defRPr>
            </a:lvl9pPr>
          </a:lstStyle>
          <a:p>
            <a:fld id="{C1F83B7A-8E58-EA48-9C99-E2EB6840E38E}" type="slidenum">
              <a:rPr lang="en-GB" altLang="x-none"/>
              <a:pPr/>
              <a:t>9</a:t>
            </a:fld>
            <a:endParaRPr lang="en-GB" altLang="x-non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78463" y="5668963"/>
            <a:ext cx="3665537"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01638" y="5788025"/>
            <a:ext cx="1503362"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493486" y="406718"/>
            <a:ext cx="8142514" cy="1143000"/>
          </a:xfrm>
        </p:spPr>
        <p:txBody>
          <a:bodyPr anchor="t">
            <a:noAutofit/>
          </a:bodyPr>
          <a:lstStyle>
            <a:lvl1pPr algn="l">
              <a:defRPr sz="3600" b="1" i="0">
                <a:solidFill>
                  <a:schemeClr val="tx1"/>
                </a:solidFill>
                <a:latin typeface="Arial"/>
              </a:defRPr>
            </a:lvl1pPr>
          </a:lstStyle>
          <a:p>
            <a:r>
              <a:rPr lang="en-GB" dirty="0" smtClean="0"/>
              <a:t>Click to edit Master title style</a:t>
            </a:r>
            <a:endParaRPr lang="en-US" dirty="0"/>
          </a:p>
        </p:txBody>
      </p:sp>
      <p:sp>
        <p:nvSpPr>
          <p:cNvPr id="10" name="Content Placeholder 2"/>
          <p:cNvSpPr>
            <a:spLocks noGrp="1"/>
          </p:cNvSpPr>
          <p:nvPr>
            <p:ph idx="1"/>
          </p:nvPr>
        </p:nvSpPr>
        <p:spPr>
          <a:xfrm>
            <a:off x="493486" y="1655877"/>
            <a:ext cx="8142514" cy="3780971"/>
          </a:xfrm>
        </p:spPr>
        <p:txBody>
          <a:bodyPr>
            <a:normAutofit/>
          </a:bodyPr>
          <a:lstStyle>
            <a:lvl1pPr marL="0" indent="0">
              <a:buNone/>
              <a:defRPr sz="2400" b="1" i="0">
                <a:latin typeface="Arial"/>
              </a:defRPr>
            </a:lvl1pPr>
          </a:lstStyle>
          <a:p>
            <a:pPr lvl="0"/>
            <a:r>
              <a:rPr lang="en-GB" dirty="0" smtClean="0"/>
              <a:t>Click to edit Master text styles</a:t>
            </a:r>
          </a:p>
        </p:txBody>
      </p:sp>
    </p:spTree>
    <p:extLst>
      <p:ext uri="{BB962C8B-B14F-4D97-AF65-F5344CB8AC3E}">
        <p14:creationId xmlns:p14="http://schemas.microsoft.com/office/powerpoint/2010/main" val="1313696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66C62D-11C4-6142-B45A-E3A5C2E756CB}" type="datetimeFigureOut">
              <a:rPr lang="en-US"/>
              <a:pPr>
                <a:defRPr/>
              </a:pPr>
              <a:t>8/7/17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51F6778-947C-5E48-A91A-1A0277C4E1B0}" type="slidenum">
              <a:rPr lang="en-US" altLang="x-none"/>
              <a:pPr/>
              <a:t>‹#›</a:t>
            </a:fld>
            <a:endParaRPr lang="en-US" altLang="x-none"/>
          </a:p>
        </p:txBody>
      </p:sp>
    </p:spTree>
    <p:extLst>
      <p:ext uri="{BB962C8B-B14F-4D97-AF65-F5344CB8AC3E}">
        <p14:creationId xmlns:p14="http://schemas.microsoft.com/office/powerpoint/2010/main" val="776008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AA8437-E554-7640-B6C1-E9451E4C1746}" type="datetimeFigureOut">
              <a:rPr lang="en-US"/>
              <a:pPr>
                <a:defRPr/>
              </a:pPr>
              <a:t>8/7/17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0F2EC19-1211-F245-92CA-E49E5399ACBE}" type="slidenum">
              <a:rPr lang="en-US" altLang="x-none"/>
              <a:pPr/>
              <a:t>‹#›</a:t>
            </a:fld>
            <a:endParaRPr lang="en-US" altLang="x-none"/>
          </a:p>
        </p:txBody>
      </p:sp>
    </p:spTree>
    <p:extLst>
      <p:ext uri="{BB962C8B-B14F-4D97-AF65-F5344CB8AC3E}">
        <p14:creationId xmlns:p14="http://schemas.microsoft.com/office/powerpoint/2010/main" val="709091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BEB5E8-11AF-C045-850F-029BF7A9CC76}" type="datetimeFigureOut">
              <a:rPr lang="en-US"/>
              <a:pPr>
                <a:defRPr/>
              </a:pPr>
              <a:t>8/7/17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9C0B448-E012-7847-945A-EE1896AA95F6}" type="slidenum">
              <a:rPr lang="en-US" altLang="x-none"/>
              <a:pPr/>
              <a:t>‹#›</a:t>
            </a:fld>
            <a:endParaRPr lang="en-US" altLang="x-none"/>
          </a:p>
        </p:txBody>
      </p:sp>
    </p:spTree>
    <p:extLst>
      <p:ext uri="{BB962C8B-B14F-4D97-AF65-F5344CB8AC3E}">
        <p14:creationId xmlns:p14="http://schemas.microsoft.com/office/powerpoint/2010/main" val="294102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46E0982-4C43-784B-BFB7-2A731EAFB3EB}" type="datetimeFigureOut">
              <a:rPr lang="en-US"/>
              <a:pPr>
                <a:defRPr/>
              </a:pPr>
              <a:t>8/7/17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6F0F79C-123E-6B47-8560-69086EC73549}" type="slidenum">
              <a:rPr lang="en-US" altLang="x-none"/>
              <a:pPr/>
              <a:t>‹#›</a:t>
            </a:fld>
            <a:endParaRPr lang="en-US" altLang="x-none"/>
          </a:p>
        </p:txBody>
      </p:sp>
    </p:spTree>
    <p:extLst>
      <p:ext uri="{BB962C8B-B14F-4D97-AF65-F5344CB8AC3E}">
        <p14:creationId xmlns:p14="http://schemas.microsoft.com/office/powerpoint/2010/main" val="1627232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7C5B981-C818-664C-89AA-1F68A9653B51}" type="datetimeFigureOut">
              <a:rPr lang="en-US"/>
              <a:pPr>
                <a:defRPr/>
              </a:pPr>
              <a:t>8/7/17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6E8F107-84DC-414A-AE73-74DE3445BDB3}" type="slidenum">
              <a:rPr lang="en-US" altLang="x-none"/>
              <a:pPr/>
              <a:t>‹#›</a:t>
            </a:fld>
            <a:endParaRPr lang="en-US" altLang="x-none"/>
          </a:p>
        </p:txBody>
      </p:sp>
    </p:spTree>
    <p:extLst>
      <p:ext uri="{BB962C8B-B14F-4D97-AF65-F5344CB8AC3E}">
        <p14:creationId xmlns:p14="http://schemas.microsoft.com/office/powerpoint/2010/main" val="690920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68110BB-60D0-5B44-BE1B-780B8DCE3711}" type="datetimeFigureOut">
              <a:rPr lang="en-US"/>
              <a:pPr>
                <a:defRPr/>
              </a:pPr>
              <a:t>8/7/17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745249F-FB29-3848-9CBC-F997AE759A1A}" type="slidenum">
              <a:rPr lang="en-US" altLang="x-none"/>
              <a:pPr/>
              <a:t>‹#›</a:t>
            </a:fld>
            <a:endParaRPr lang="en-US" altLang="x-none"/>
          </a:p>
        </p:txBody>
      </p:sp>
    </p:spTree>
    <p:extLst>
      <p:ext uri="{BB962C8B-B14F-4D97-AF65-F5344CB8AC3E}">
        <p14:creationId xmlns:p14="http://schemas.microsoft.com/office/powerpoint/2010/main" val="860898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948105C-C6E7-604E-A79C-51BA1D0AF7DD}" type="datetimeFigureOut">
              <a:rPr lang="en-US"/>
              <a:pPr>
                <a:defRPr/>
              </a:pPr>
              <a:t>8/7/17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1D9C6406-A2AD-9743-B9D2-70B83F36E584}" type="slidenum">
              <a:rPr lang="en-US" altLang="x-none"/>
              <a:pPr/>
              <a:t>‹#›</a:t>
            </a:fld>
            <a:endParaRPr lang="en-US" altLang="x-none"/>
          </a:p>
        </p:txBody>
      </p:sp>
    </p:spTree>
    <p:extLst>
      <p:ext uri="{BB962C8B-B14F-4D97-AF65-F5344CB8AC3E}">
        <p14:creationId xmlns:p14="http://schemas.microsoft.com/office/powerpoint/2010/main" val="1527003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D2AD54-4380-D949-8D45-0EBEEFBE1F95}" type="datetimeFigureOut">
              <a:rPr lang="en-US"/>
              <a:pPr>
                <a:defRPr/>
              </a:pPr>
              <a:t>8/7/17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3C010578-052F-3C4E-932A-D25EF4CA5265}" type="slidenum">
              <a:rPr lang="en-US" altLang="x-none"/>
              <a:pPr/>
              <a:t>‹#›</a:t>
            </a:fld>
            <a:endParaRPr lang="en-US" altLang="x-none"/>
          </a:p>
        </p:txBody>
      </p:sp>
    </p:spTree>
    <p:extLst>
      <p:ext uri="{BB962C8B-B14F-4D97-AF65-F5344CB8AC3E}">
        <p14:creationId xmlns:p14="http://schemas.microsoft.com/office/powerpoint/2010/main" val="1916763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5532A5A-9D81-9C40-8C1E-F684DE546392}" type="datetimeFigureOut">
              <a:rPr lang="en-US"/>
              <a:pPr>
                <a:defRPr/>
              </a:pPr>
              <a:t>8/7/17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DFB8C0E-A54E-4A47-A3A2-14B95B1BA47E}" type="slidenum">
              <a:rPr lang="en-US" altLang="x-none"/>
              <a:pPr/>
              <a:t>‹#›</a:t>
            </a:fld>
            <a:endParaRPr lang="en-US" altLang="x-none"/>
          </a:p>
        </p:txBody>
      </p:sp>
    </p:spTree>
    <p:extLst>
      <p:ext uri="{BB962C8B-B14F-4D97-AF65-F5344CB8AC3E}">
        <p14:creationId xmlns:p14="http://schemas.microsoft.com/office/powerpoint/2010/main" val="64756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84961EF-2D74-474F-890D-77DCC9066A93}" type="datetimeFigureOut">
              <a:rPr lang="en-US"/>
              <a:pPr>
                <a:defRPr/>
              </a:pPr>
              <a:t>8/7/17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2A7217E-7D54-164C-84B7-928F5E9DF835}" type="slidenum">
              <a:rPr lang="en-US" altLang="x-none"/>
              <a:pPr/>
              <a:t>‹#›</a:t>
            </a:fld>
            <a:endParaRPr lang="en-US" altLang="x-none"/>
          </a:p>
        </p:txBody>
      </p:sp>
    </p:spTree>
    <p:extLst>
      <p:ext uri="{BB962C8B-B14F-4D97-AF65-F5344CB8AC3E}">
        <p14:creationId xmlns:p14="http://schemas.microsoft.com/office/powerpoint/2010/main" val="2516315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ltLang="x-none"/>
              <a:t>Click to edit Master title style</a:t>
            </a:r>
            <a:endParaRPr lang="en-US" altLang="x-none"/>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x-none"/>
              <a:t>Click to edit Master text styles</a:t>
            </a:r>
          </a:p>
          <a:p>
            <a:pPr lvl="1"/>
            <a:r>
              <a:rPr lang="en-GB" altLang="x-none"/>
              <a:t>Second level</a:t>
            </a:r>
          </a:p>
          <a:p>
            <a:pPr lvl="2"/>
            <a:r>
              <a:rPr lang="en-GB" altLang="x-none"/>
              <a:t>Third level</a:t>
            </a:r>
          </a:p>
          <a:p>
            <a:pPr lvl="3"/>
            <a:r>
              <a:rPr lang="en-GB" altLang="x-none"/>
              <a:t>Fourth level</a:t>
            </a:r>
          </a:p>
          <a:p>
            <a:pPr lvl="4"/>
            <a:r>
              <a:rPr lang="en-GB" altLang="x-none"/>
              <a:t>Fifth level</a:t>
            </a:r>
            <a:endParaRPr lang="en-US" altLang="x-non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A4557815-71ED-E743-BFAB-6FFF5C631426}" type="datetimeFigureOut">
              <a:rPr lang="en-US"/>
              <a:pPr>
                <a:defRPr/>
              </a:pPr>
              <a:t>8/7/17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EF7B6DE8-CEDB-1740-BFA2-2C05762D371A}" type="slidenum">
              <a:rPr lang="en-US" altLang="x-none"/>
              <a:pPr/>
              <a:t>‹#›</a:t>
            </a:fld>
            <a:endParaRPr lang="en-US" altLang="x-none"/>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charset="0"/>
        </a:defRPr>
      </a:lvl2pPr>
      <a:lvl3pPr algn="ctr" defTabSz="457200" rtl="0" fontAlgn="base">
        <a:spcBef>
          <a:spcPct val="0"/>
        </a:spcBef>
        <a:spcAft>
          <a:spcPct val="0"/>
        </a:spcAft>
        <a:defRPr sz="4400">
          <a:solidFill>
            <a:schemeClr val="tx1"/>
          </a:solidFill>
          <a:latin typeface="Calibri" charset="0"/>
        </a:defRPr>
      </a:lvl3pPr>
      <a:lvl4pPr algn="ctr" defTabSz="457200" rtl="0" fontAlgn="base">
        <a:spcBef>
          <a:spcPct val="0"/>
        </a:spcBef>
        <a:spcAft>
          <a:spcPct val="0"/>
        </a:spcAft>
        <a:defRPr sz="4400">
          <a:solidFill>
            <a:schemeClr val="tx1"/>
          </a:solidFill>
          <a:latin typeface="Calibri" charset="0"/>
        </a:defRPr>
      </a:lvl4pPr>
      <a:lvl5pPr algn="ctr" defTabSz="457200" rtl="0" fontAlgn="base">
        <a:spcBef>
          <a:spcPct val="0"/>
        </a:spcBef>
        <a:spcAft>
          <a:spcPct val="0"/>
        </a:spcAft>
        <a:defRPr sz="4400">
          <a:solidFill>
            <a:schemeClr val="tx1"/>
          </a:solidFill>
          <a:latin typeface="Calibri" charset="0"/>
        </a:defRPr>
      </a:lvl5pPr>
      <a:lvl6pPr marL="457200" algn="ctr" defTabSz="457200" rtl="0" fontAlgn="base">
        <a:spcBef>
          <a:spcPct val="0"/>
        </a:spcBef>
        <a:spcAft>
          <a:spcPct val="0"/>
        </a:spcAft>
        <a:defRPr sz="4400">
          <a:solidFill>
            <a:schemeClr val="tx1"/>
          </a:solidFill>
          <a:latin typeface="Calibri" charset="0"/>
        </a:defRPr>
      </a:lvl6pPr>
      <a:lvl7pPr marL="914400" algn="ctr" defTabSz="457200" rtl="0" fontAlgn="base">
        <a:spcBef>
          <a:spcPct val="0"/>
        </a:spcBef>
        <a:spcAft>
          <a:spcPct val="0"/>
        </a:spcAft>
        <a:defRPr sz="4400">
          <a:solidFill>
            <a:schemeClr val="tx1"/>
          </a:solidFill>
          <a:latin typeface="Calibri" charset="0"/>
        </a:defRPr>
      </a:lvl7pPr>
      <a:lvl8pPr marL="1371600" algn="ctr" defTabSz="457200" rtl="0" fontAlgn="base">
        <a:spcBef>
          <a:spcPct val="0"/>
        </a:spcBef>
        <a:spcAft>
          <a:spcPct val="0"/>
        </a:spcAft>
        <a:defRPr sz="4400">
          <a:solidFill>
            <a:schemeClr val="tx1"/>
          </a:solidFill>
          <a:latin typeface="Calibri" charset="0"/>
        </a:defRPr>
      </a:lvl8pPr>
      <a:lvl9pPr marL="1828800" algn="ctr" defTabSz="457200" rtl="0" fontAlgn="base">
        <a:spcBef>
          <a:spcPct val="0"/>
        </a:spcBef>
        <a:spcAft>
          <a:spcPct val="0"/>
        </a:spcAft>
        <a:defRPr sz="4400">
          <a:solidFill>
            <a:schemeClr val="tx1"/>
          </a:solidFill>
          <a:latin typeface="Calibri"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file:///C:/Users/sarahp/AppData/Local/Microsoft/Windows/Temporary%20Internet%20Files/Content.Outlook/8VSKIC51/LG%20NHS%20comparison.xlsx"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074"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93713" y="406400"/>
            <a:ext cx="8142287" cy="1143000"/>
          </a:xfrm>
        </p:spPr>
        <p:txBody>
          <a:bodyPr/>
          <a:lstStyle/>
          <a:p>
            <a:r>
              <a:rPr lang="en-GB" altLang="x-none">
                <a:latin typeface="Arial" charset="0"/>
              </a:rPr>
              <a:t>But it’s not just about pay...</a:t>
            </a:r>
            <a:endParaRPr lang="en-US" altLang="x-none">
              <a:latin typeface="Arial" charset="0"/>
            </a:endParaRPr>
          </a:p>
        </p:txBody>
      </p:sp>
      <p:sp>
        <p:nvSpPr>
          <p:cNvPr id="3" name="Content Placeholder 2"/>
          <p:cNvSpPr>
            <a:spLocks noGrp="1"/>
          </p:cNvSpPr>
          <p:nvPr>
            <p:ph idx="1"/>
          </p:nvPr>
        </p:nvSpPr>
        <p:spPr>
          <a:xfrm>
            <a:off x="493713" y="2122488"/>
            <a:ext cx="8142287" cy="3781425"/>
          </a:xfrm>
        </p:spPr>
        <p:txBody>
          <a:bodyPr rtlCol="0"/>
          <a:lstStyle/>
          <a:p>
            <a:pPr marL="285750" fontAlgn="auto">
              <a:spcAft>
                <a:spcPts val="0"/>
              </a:spcAft>
              <a:buClr>
                <a:schemeClr val="accent6">
                  <a:lumMod val="75000"/>
                </a:schemeClr>
              </a:buClr>
              <a:buFont typeface="Arial"/>
              <a:buChar char="•"/>
              <a:defRPr/>
            </a:pPr>
            <a:r>
              <a:rPr lang="en-GB" b="0" dirty="0" smtClean="0">
                <a:cs typeface="Arial" pitchFamily="34" charset="0"/>
              </a:rPr>
              <a:t>Terms and conditions slashed</a:t>
            </a:r>
          </a:p>
          <a:p>
            <a:pPr marL="285750" fontAlgn="auto">
              <a:spcAft>
                <a:spcPts val="0"/>
              </a:spcAft>
              <a:buClr>
                <a:schemeClr val="accent6">
                  <a:lumMod val="75000"/>
                </a:schemeClr>
              </a:buClr>
              <a:buFont typeface="Arial"/>
              <a:buChar char="•"/>
              <a:defRPr/>
            </a:pPr>
            <a:r>
              <a:rPr lang="en-GB" b="0" dirty="0" smtClean="0">
                <a:cs typeface="Arial" pitchFamily="34" charset="0"/>
              </a:rPr>
              <a:t>Job losses</a:t>
            </a:r>
          </a:p>
          <a:p>
            <a:pPr marL="285750" fontAlgn="auto">
              <a:spcAft>
                <a:spcPts val="0"/>
              </a:spcAft>
              <a:buClr>
                <a:schemeClr val="accent6">
                  <a:lumMod val="75000"/>
                </a:schemeClr>
              </a:buClr>
              <a:buFont typeface="Arial"/>
              <a:buChar char="•"/>
              <a:defRPr/>
            </a:pPr>
            <a:r>
              <a:rPr lang="en-GB" b="0" dirty="0" smtClean="0">
                <a:cs typeface="Arial" pitchFamily="34" charset="0"/>
              </a:rPr>
              <a:t>Reviews, reorganisations and </a:t>
            </a:r>
          </a:p>
          <a:p>
            <a:pPr marL="285750" indent="-285750" fontAlgn="auto">
              <a:spcAft>
                <a:spcPts val="0"/>
              </a:spcAft>
              <a:buClr>
                <a:schemeClr val="accent6">
                  <a:lumMod val="75000"/>
                </a:schemeClr>
              </a:buClr>
              <a:buFont typeface="Arial"/>
              <a:buNone/>
              <a:defRPr/>
            </a:pPr>
            <a:r>
              <a:rPr lang="en-GB" b="0" dirty="0" smtClean="0">
                <a:cs typeface="Arial" pitchFamily="34" charset="0"/>
              </a:rPr>
              <a:t>	  redundancies.</a:t>
            </a:r>
          </a:p>
          <a:p>
            <a:pPr marL="285750" fontAlgn="auto">
              <a:spcAft>
                <a:spcPts val="0"/>
              </a:spcAft>
              <a:buClr>
                <a:schemeClr val="accent6">
                  <a:lumMod val="75000"/>
                </a:schemeClr>
              </a:buClr>
              <a:buFont typeface="Arial"/>
              <a:buChar char="•"/>
              <a:defRPr/>
            </a:pPr>
            <a:r>
              <a:rPr lang="en-GB" b="0" dirty="0" smtClean="0">
                <a:cs typeface="Arial" pitchFamily="34" charset="0"/>
              </a:rPr>
              <a:t>Work pressure and stress</a:t>
            </a:r>
          </a:p>
          <a:p>
            <a:pPr marL="285750" fontAlgn="auto">
              <a:spcAft>
                <a:spcPts val="0"/>
              </a:spcAft>
              <a:buClr>
                <a:schemeClr val="accent6">
                  <a:lumMod val="75000"/>
                </a:schemeClr>
              </a:buClr>
              <a:buFont typeface="Arial"/>
              <a:buChar char="•"/>
              <a:defRPr/>
            </a:pPr>
            <a:r>
              <a:rPr lang="en-GB" b="0" dirty="0" smtClean="0">
                <a:cs typeface="Arial" pitchFamily="34" charset="0"/>
              </a:rPr>
              <a:t>Recruitment and retention problems</a:t>
            </a:r>
            <a:endParaRPr lang="en-US" b="0" dirty="0" smtClean="0">
              <a:cs typeface="Arial"/>
            </a:endParaRPr>
          </a:p>
          <a:p>
            <a:pPr fontAlgn="auto">
              <a:spcAft>
                <a:spcPts val="0"/>
              </a:spcAft>
              <a:buFont typeface="Arial"/>
              <a:buNone/>
              <a:defRPr/>
            </a:pPr>
            <a:endParaRPr lang="en-US" dirty="0"/>
          </a:p>
        </p:txBody>
      </p:sp>
      <p:pic>
        <p:nvPicPr>
          <p:cNvPr id="12292" name="Picture 19" descr="C:\Users\sarahp\AppData\Local\Microsoft\Windows\Temporary Internet Files\Content.IE5\CDK3UAH6\peer-review[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3313" y="1876425"/>
            <a:ext cx="2452687" cy="245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93713" y="406400"/>
            <a:ext cx="8142287" cy="1143000"/>
          </a:xfrm>
        </p:spPr>
        <p:txBody>
          <a:bodyPr/>
          <a:lstStyle/>
          <a:p>
            <a:r>
              <a:rPr lang="en-US" altLang="x-none">
                <a:latin typeface="Arial" charset="0"/>
              </a:rPr>
              <a:t>We want local government to:</a:t>
            </a:r>
          </a:p>
        </p:txBody>
      </p:sp>
      <p:sp>
        <p:nvSpPr>
          <p:cNvPr id="3" name="Content Placeholder 2"/>
          <p:cNvSpPr>
            <a:spLocks noGrp="1"/>
          </p:cNvSpPr>
          <p:nvPr>
            <p:ph idx="1"/>
          </p:nvPr>
        </p:nvSpPr>
        <p:spPr>
          <a:xfrm>
            <a:off x="493713" y="1655763"/>
            <a:ext cx="8142287" cy="3781425"/>
          </a:xfrm>
        </p:spPr>
        <p:txBody>
          <a:bodyPr rtlCol="0"/>
          <a:lstStyle/>
          <a:p>
            <a:pPr lvl="1" fontAlgn="auto">
              <a:spcAft>
                <a:spcPts val="0"/>
              </a:spcAft>
              <a:buClr>
                <a:schemeClr val="accent6">
                  <a:lumMod val="75000"/>
                </a:schemeClr>
              </a:buClr>
              <a:buFont typeface="Arial" pitchFamily="34" charset="0"/>
              <a:buChar char="•"/>
              <a:defRPr/>
            </a:pPr>
            <a:r>
              <a:rPr lang="en-US" sz="2400" dirty="0" smtClean="0">
                <a:cs typeface="Arial"/>
              </a:rPr>
              <a:t>Value and appreciate you for the crucial job you do</a:t>
            </a:r>
          </a:p>
          <a:p>
            <a:pPr lvl="1" fontAlgn="auto">
              <a:spcAft>
                <a:spcPts val="0"/>
              </a:spcAft>
              <a:buClr>
                <a:schemeClr val="accent6">
                  <a:lumMod val="75000"/>
                </a:schemeClr>
              </a:buClr>
              <a:buFont typeface="Arial" pitchFamily="34" charset="0"/>
              <a:buChar char="•"/>
              <a:defRPr/>
            </a:pPr>
            <a:r>
              <a:rPr lang="en-US" sz="2400" dirty="0" smtClean="0">
                <a:cs typeface="Arial"/>
              </a:rPr>
              <a:t>Reward and respect your loyalty</a:t>
            </a:r>
          </a:p>
          <a:p>
            <a:pPr lvl="1" fontAlgn="auto">
              <a:spcAft>
                <a:spcPts val="0"/>
              </a:spcAft>
              <a:buClr>
                <a:schemeClr val="accent6">
                  <a:lumMod val="75000"/>
                </a:schemeClr>
              </a:buClr>
              <a:buFont typeface="Arial" pitchFamily="34" charset="0"/>
              <a:buChar char="•"/>
              <a:defRPr/>
            </a:pPr>
            <a:r>
              <a:rPr lang="en-US" sz="2400" dirty="0" smtClean="0">
                <a:cs typeface="Arial"/>
              </a:rPr>
              <a:t>Pay you well and give you conditions of work </a:t>
            </a:r>
          </a:p>
          <a:p>
            <a:pPr lvl="1" fontAlgn="auto">
              <a:spcAft>
                <a:spcPts val="0"/>
              </a:spcAft>
              <a:buClr>
                <a:schemeClr val="accent6">
                  <a:lumMod val="75000"/>
                </a:schemeClr>
              </a:buClr>
              <a:buFont typeface="Arial" pitchFamily="34" charset="0"/>
              <a:buChar char="•"/>
              <a:defRPr/>
            </a:pPr>
            <a:r>
              <a:rPr lang="en-US" sz="2400" dirty="0" smtClean="0">
                <a:cs typeface="Arial"/>
              </a:rPr>
              <a:t>…in line with the rest of the public sector</a:t>
            </a:r>
          </a:p>
          <a:p>
            <a:pPr lvl="1" fontAlgn="auto">
              <a:spcAft>
                <a:spcPts val="0"/>
              </a:spcAft>
              <a:buClr>
                <a:schemeClr val="accent6">
                  <a:lumMod val="75000"/>
                </a:schemeClr>
              </a:buClr>
              <a:buFont typeface="Arial" pitchFamily="34" charset="0"/>
              <a:buChar char="•"/>
              <a:defRPr/>
            </a:pPr>
            <a:r>
              <a:rPr lang="en-US" sz="2400" dirty="0" smtClean="0">
                <a:cs typeface="Arial"/>
              </a:rPr>
              <a:t>Give you access to training and career development</a:t>
            </a:r>
          </a:p>
          <a:p>
            <a:pPr lvl="1" fontAlgn="auto">
              <a:spcAft>
                <a:spcPts val="0"/>
              </a:spcAft>
              <a:buClr>
                <a:schemeClr val="accent6">
                  <a:lumMod val="75000"/>
                </a:schemeClr>
              </a:buClr>
              <a:buFont typeface="Arial" pitchFamily="34" charset="0"/>
              <a:buChar char="•"/>
              <a:defRPr/>
            </a:pPr>
            <a:r>
              <a:rPr lang="en-US" sz="2400" dirty="0" smtClean="0">
                <a:cs typeface="Arial"/>
              </a:rPr>
              <a:t>Provides prospects for promotion</a:t>
            </a:r>
          </a:p>
          <a:p>
            <a:pPr lvl="1" fontAlgn="auto">
              <a:spcAft>
                <a:spcPts val="0"/>
              </a:spcAft>
              <a:buClr>
                <a:schemeClr val="accent6">
                  <a:lumMod val="75000"/>
                </a:schemeClr>
              </a:buClr>
              <a:buFont typeface="Arial" pitchFamily="34" charset="0"/>
              <a:buChar char="•"/>
              <a:defRPr/>
            </a:pPr>
            <a:r>
              <a:rPr lang="en-US" sz="2400" dirty="0" smtClean="0">
                <a:cs typeface="Arial"/>
              </a:rPr>
              <a:t>And a decent pension for retirement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93713" y="406400"/>
            <a:ext cx="8142287" cy="1143000"/>
          </a:xfrm>
        </p:spPr>
        <p:txBody>
          <a:bodyPr/>
          <a:lstStyle/>
          <a:p>
            <a:r>
              <a:rPr lang="en-US" altLang="x-none">
                <a:latin typeface="Arial" charset="0"/>
              </a:rPr>
              <a:t>Join our campaign for fair pay now</a:t>
            </a:r>
          </a:p>
        </p:txBody>
      </p:sp>
      <p:sp>
        <p:nvSpPr>
          <p:cNvPr id="3" name="Content Placeholder 2"/>
          <p:cNvSpPr>
            <a:spLocks noGrp="1"/>
          </p:cNvSpPr>
          <p:nvPr>
            <p:ph idx="1"/>
          </p:nvPr>
        </p:nvSpPr>
        <p:spPr>
          <a:xfrm>
            <a:off x="493713" y="1655763"/>
            <a:ext cx="8142287" cy="3781425"/>
          </a:xfrm>
        </p:spPr>
        <p:txBody>
          <a:bodyPr rtlCol="0"/>
          <a:lstStyle/>
          <a:p>
            <a:pPr lvl="1" fontAlgn="auto">
              <a:spcAft>
                <a:spcPts val="0"/>
              </a:spcAft>
              <a:buClr>
                <a:schemeClr val="accent6">
                  <a:lumMod val="75000"/>
                </a:schemeClr>
              </a:buClr>
              <a:buFont typeface="Arial" pitchFamily="34" charset="0"/>
              <a:buChar char="•"/>
              <a:defRPr/>
            </a:pPr>
            <a:r>
              <a:rPr lang="en-US" sz="2400" dirty="0" smtClean="0">
                <a:cs typeface="Arial"/>
              </a:rPr>
              <a:t>The Government’s 1% pay cap is unjust and unsustainable</a:t>
            </a:r>
          </a:p>
          <a:p>
            <a:pPr lvl="1" fontAlgn="auto">
              <a:spcAft>
                <a:spcPts val="0"/>
              </a:spcAft>
              <a:buClr>
                <a:schemeClr val="accent6">
                  <a:lumMod val="75000"/>
                </a:schemeClr>
              </a:buClr>
              <a:buFont typeface="Arial" pitchFamily="34" charset="0"/>
              <a:buChar char="•"/>
              <a:defRPr/>
            </a:pPr>
            <a:r>
              <a:rPr lang="en-US" sz="2400" dirty="0" smtClean="0">
                <a:cs typeface="Arial"/>
              </a:rPr>
              <a:t>Local government cuts are destructive to services and staff</a:t>
            </a:r>
          </a:p>
          <a:p>
            <a:pPr lvl="1" fontAlgn="auto">
              <a:spcAft>
                <a:spcPts val="0"/>
              </a:spcAft>
              <a:buClr>
                <a:schemeClr val="accent6">
                  <a:lumMod val="75000"/>
                </a:schemeClr>
              </a:buClr>
              <a:buFont typeface="Arial" pitchFamily="34" charset="0"/>
              <a:buChar char="•"/>
              <a:defRPr/>
            </a:pPr>
            <a:r>
              <a:rPr lang="en-US" sz="2400" dirty="0" smtClean="0">
                <a:cs typeface="Arial"/>
              </a:rPr>
              <a:t>Political and public opinion is turning against austerity</a:t>
            </a:r>
          </a:p>
          <a:p>
            <a:pPr lvl="1" fontAlgn="auto">
              <a:spcAft>
                <a:spcPts val="0"/>
              </a:spcAft>
              <a:buClr>
                <a:schemeClr val="accent6">
                  <a:lumMod val="75000"/>
                </a:schemeClr>
              </a:buClr>
              <a:buFont typeface="Arial" pitchFamily="34" charset="0"/>
              <a:buChar char="•"/>
              <a:defRPr/>
            </a:pPr>
            <a:r>
              <a:rPr lang="en-US" sz="2400" dirty="0" smtClean="0">
                <a:cs typeface="Arial"/>
              </a:rPr>
              <a:t>Sign up for updates, be part of our campaign</a:t>
            </a:r>
          </a:p>
          <a:p>
            <a:pPr lvl="1" fontAlgn="auto">
              <a:spcAft>
                <a:spcPts val="0"/>
              </a:spcAft>
              <a:buClr>
                <a:schemeClr val="accent6">
                  <a:lumMod val="75000"/>
                </a:schemeClr>
              </a:buClr>
              <a:buFont typeface="Arial" pitchFamily="34" charset="0"/>
              <a:buChar char="•"/>
              <a:defRPr/>
            </a:pPr>
            <a:r>
              <a:rPr lang="en-US" sz="2400" dirty="0" smtClean="0">
                <a:cs typeface="Arial"/>
              </a:rPr>
              <a:t>Together we are stronger – your voice is louder</a:t>
            </a:r>
          </a:p>
          <a:p>
            <a:pPr lvl="1" fontAlgn="auto">
              <a:spcAft>
                <a:spcPts val="0"/>
              </a:spcAft>
              <a:buClr>
                <a:schemeClr val="accent6">
                  <a:lumMod val="75000"/>
                </a:schemeClr>
              </a:buClr>
              <a:buFont typeface="Arial" pitchFamily="34" charset="0"/>
              <a:buChar char="•"/>
              <a:defRPr/>
            </a:pPr>
            <a:r>
              <a:rPr lang="en-US" sz="2400" dirty="0" smtClean="0">
                <a:cs typeface="Arial"/>
              </a:rPr>
              <a:t>Talk to friends and workmates </a:t>
            </a:r>
          </a:p>
          <a:p>
            <a:pPr lvl="1" fontAlgn="auto">
              <a:spcAft>
                <a:spcPts val="0"/>
              </a:spcAft>
              <a:buClr>
                <a:schemeClr val="accent6">
                  <a:lumMod val="75000"/>
                </a:schemeClr>
              </a:buClr>
              <a:buFont typeface="Arial" pitchFamily="34" charset="0"/>
              <a:buChar char="•"/>
              <a:defRPr/>
            </a:pPr>
            <a:r>
              <a:rPr lang="en-US" sz="2400" dirty="0" smtClean="0">
                <a:cs typeface="Arial"/>
              </a:rPr>
              <a:t>UNISON is standing up for the job you do</a:t>
            </a:r>
          </a:p>
          <a:p>
            <a:pPr marL="285750" indent="-285750" fontAlgn="auto">
              <a:spcAft>
                <a:spcPts val="0"/>
              </a:spcAft>
              <a:buClr>
                <a:schemeClr val="accent6">
                  <a:lumMod val="75000"/>
                </a:schemeClr>
              </a:buClr>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93713" y="406400"/>
            <a:ext cx="8142287" cy="1143000"/>
          </a:xfrm>
        </p:spPr>
        <p:txBody>
          <a:bodyPr/>
          <a:lstStyle/>
          <a:p>
            <a:r>
              <a:rPr lang="en-US" altLang="x-none">
                <a:latin typeface="Arial" charset="0"/>
              </a:rPr>
              <a:t>Immediate action </a:t>
            </a:r>
          </a:p>
        </p:txBody>
      </p:sp>
      <p:sp>
        <p:nvSpPr>
          <p:cNvPr id="3" name="Content Placeholder 2"/>
          <p:cNvSpPr>
            <a:spLocks noGrp="1"/>
          </p:cNvSpPr>
          <p:nvPr>
            <p:ph idx="1"/>
          </p:nvPr>
        </p:nvSpPr>
        <p:spPr>
          <a:xfrm>
            <a:off x="0" y="1655763"/>
            <a:ext cx="7805738" cy="3781425"/>
          </a:xfrm>
        </p:spPr>
        <p:txBody>
          <a:bodyPr rtlCol="0"/>
          <a:lstStyle/>
          <a:p>
            <a:pPr lvl="1" fontAlgn="auto">
              <a:spcAft>
                <a:spcPts val="0"/>
              </a:spcAft>
              <a:buClr>
                <a:schemeClr val="accent6">
                  <a:lumMod val="75000"/>
                </a:schemeClr>
              </a:buClr>
              <a:buFont typeface="Arial" pitchFamily="34" charset="0"/>
              <a:buChar char="•"/>
              <a:defRPr/>
            </a:pPr>
            <a:r>
              <a:rPr lang="en-US" sz="2400" dirty="0" smtClean="0">
                <a:cs typeface="Arial"/>
              </a:rPr>
              <a:t>The LGA is consulting councils on our claim over the summer</a:t>
            </a:r>
          </a:p>
          <a:p>
            <a:pPr lvl="1" fontAlgn="auto">
              <a:spcAft>
                <a:spcPts val="0"/>
              </a:spcAft>
              <a:buClr>
                <a:schemeClr val="accent6">
                  <a:lumMod val="75000"/>
                </a:schemeClr>
              </a:buClr>
              <a:buFont typeface="Arial" pitchFamily="34" charset="0"/>
              <a:buChar char="•"/>
              <a:defRPr/>
            </a:pPr>
            <a:r>
              <a:rPr lang="en-US" sz="2400" dirty="0" smtClean="0">
                <a:cs typeface="Arial"/>
              </a:rPr>
              <a:t>We anticipate a pay offer in late September</a:t>
            </a:r>
          </a:p>
          <a:p>
            <a:pPr lvl="1" fontAlgn="auto">
              <a:spcAft>
                <a:spcPts val="0"/>
              </a:spcAft>
              <a:buClr>
                <a:schemeClr val="accent6">
                  <a:lumMod val="75000"/>
                </a:schemeClr>
              </a:buClr>
              <a:buFont typeface="Arial" pitchFamily="34" charset="0"/>
              <a:buChar char="•"/>
              <a:defRPr/>
            </a:pPr>
            <a:r>
              <a:rPr lang="en-US" sz="2400" dirty="0" smtClean="0">
                <a:cs typeface="Arial"/>
              </a:rPr>
              <a:t>Our claim and the pay spine review require funding beyond the 1% government pay cap</a:t>
            </a:r>
          </a:p>
          <a:p>
            <a:pPr lvl="1" fontAlgn="auto">
              <a:spcAft>
                <a:spcPts val="0"/>
              </a:spcAft>
              <a:buClr>
                <a:schemeClr val="accent6">
                  <a:lumMod val="75000"/>
                </a:schemeClr>
              </a:buClr>
              <a:buFont typeface="Arial" pitchFamily="34" charset="0"/>
              <a:buChar char="•"/>
              <a:defRPr/>
            </a:pPr>
            <a:r>
              <a:rPr lang="en-US" sz="2400" dirty="0" smtClean="0">
                <a:cs typeface="Arial"/>
              </a:rPr>
              <a:t>We are lobbying national and local politicians hard to make the case for extra funding</a:t>
            </a:r>
          </a:p>
          <a:p>
            <a:pPr lvl="1" fontAlgn="auto">
              <a:spcAft>
                <a:spcPts val="0"/>
              </a:spcAft>
              <a:buClr>
                <a:schemeClr val="accent6">
                  <a:lumMod val="75000"/>
                </a:schemeClr>
              </a:buClr>
              <a:buFont typeface="Arial" pitchFamily="34" charset="0"/>
              <a:buChar char="•"/>
              <a:defRPr/>
            </a:pPr>
            <a:r>
              <a:rPr lang="en-US" sz="2400" dirty="0" smtClean="0">
                <a:cs typeface="Arial"/>
              </a:rPr>
              <a:t>Send our model letter and motion to your </a:t>
            </a:r>
            <a:r>
              <a:rPr lang="en-US" sz="2400" dirty="0" err="1" smtClean="0">
                <a:cs typeface="Arial"/>
              </a:rPr>
              <a:t>councillors</a:t>
            </a:r>
            <a:endParaRPr lang="en-US" sz="2400" dirty="0" smtClean="0">
              <a:cs typeface="Arial"/>
            </a:endParaRPr>
          </a:p>
          <a:p>
            <a:pPr marL="285750" indent="-285750" fontAlgn="auto">
              <a:spcAft>
                <a:spcPts val="0"/>
              </a:spcAft>
              <a:buClr>
                <a:schemeClr val="accent6">
                  <a:lumMod val="75000"/>
                </a:schemeClr>
              </a:buClr>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93713" y="406400"/>
            <a:ext cx="8142287" cy="1143000"/>
          </a:xfrm>
        </p:spPr>
        <p:txBody>
          <a:bodyPr/>
          <a:lstStyle/>
          <a:p>
            <a:r>
              <a:rPr lang="en-US" altLang="x-none">
                <a:latin typeface="Arial" charset="0"/>
              </a:rPr>
              <a:t>The NJC Pay Claim 2018-19</a:t>
            </a:r>
          </a:p>
        </p:txBody>
      </p:sp>
      <p:sp>
        <p:nvSpPr>
          <p:cNvPr id="3" name="Content Placeholder 2"/>
          <p:cNvSpPr>
            <a:spLocks noGrp="1"/>
          </p:cNvSpPr>
          <p:nvPr>
            <p:ph idx="1"/>
          </p:nvPr>
        </p:nvSpPr>
        <p:spPr>
          <a:xfrm>
            <a:off x="493713" y="1655763"/>
            <a:ext cx="8142287" cy="3781425"/>
          </a:xfrm>
        </p:spPr>
        <p:txBody>
          <a:bodyPr rtlCol="0"/>
          <a:lstStyle/>
          <a:p>
            <a:pPr marL="285750" indent="-285750" fontAlgn="auto">
              <a:spcAft>
                <a:spcPts val="0"/>
              </a:spcAft>
              <a:buClr>
                <a:schemeClr val="accent6">
                  <a:lumMod val="75000"/>
                </a:schemeClr>
              </a:buClr>
              <a:buFont typeface="Arial" pitchFamily="34" charset="0"/>
              <a:buChar char="•"/>
              <a:defRPr/>
            </a:pPr>
            <a:r>
              <a:rPr lang="en-US" b="0" dirty="0" smtClean="0">
                <a:cs typeface="Arial"/>
              </a:rPr>
              <a:t>Deletion of NJC pay points SCP 6-9 to reach the Foundation Living Wage of £8.45 (UK) and £9.74 (London) and …</a:t>
            </a:r>
          </a:p>
          <a:p>
            <a:pPr marL="285750" indent="-285750" fontAlgn="auto">
              <a:spcAft>
                <a:spcPts val="0"/>
              </a:spcAft>
              <a:buClr>
                <a:schemeClr val="accent6">
                  <a:lumMod val="75000"/>
                </a:schemeClr>
              </a:buClr>
              <a:buFont typeface="Arial" pitchFamily="34" charset="0"/>
              <a:buChar char="•"/>
              <a:defRPr/>
            </a:pPr>
            <a:endParaRPr lang="en-US" b="0" dirty="0" smtClean="0">
              <a:cs typeface="Arial"/>
            </a:endParaRPr>
          </a:p>
          <a:p>
            <a:pPr marL="285750" indent="-285750" fontAlgn="auto">
              <a:spcAft>
                <a:spcPts val="0"/>
              </a:spcAft>
              <a:buClr>
                <a:schemeClr val="accent6">
                  <a:lumMod val="75000"/>
                </a:schemeClr>
              </a:buClr>
              <a:buFont typeface="Arial" pitchFamily="34" charset="0"/>
              <a:buChar char="•"/>
              <a:defRPr/>
            </a:pPr>
            <a:r>
              <a:rPr lang="en-US" b="0" dirty="0" smtClean="0">
                <a:cs typeface="Arial"/>
              </a:rPr>
              <a:t>A 5% increase on all other NJC pay points </a:t>
            </a:r>
          </a:p>
          <a:p>
            <a:pPr marL="285750" indent="-285750" fontAlgn="auto">
              <a:spcAft>
                <a:spcPts val="0"/>
              </a:spcAft>
              <a:buClr>
                <a:schemeClr val="accent6">
                  <a:lumMod val="75000"/>
                </a:schemeClr>
              </a:buClr>
              <a:buFont typeface="Arial" pitchFamily="34" charset="0"/>
              <a:buChar char="•"/>
              <a:defRPr/>
            </a:pPr>
            <a:endParaRPr lang="en-US" b="0" dirty="0" smtClean="0">
              <a:cs typeface="Arial"/>
            </a:endParaRPr>
          </a:p>
          <a:p>
            <a:pPr marL="285750" indent="-285750" fontAlgn="auto">
              <a:spcAft>
                <a:spcPts val="0"/>
              </a:spcAft>
              <a:buClr>
                <a:schemeClr val="accent6">
                  <a:lumMod val="75000"/>
                </a:schemeClr>
              </a:buClr>
              <a:buFont typeface="Arial" pitchFamily="34" charset="0"/>
              <a:buChar char="•"/>
              <a:defRPr/>
            </a:pPr>
            <a:r>
              <a:rPr lang="en-US" b="0" dirty="0" smtClean="0">
                <a:cs typeface="Arial"/>
              </a:rPr>
              <a:t>The joint pay spine review is running alongside the claim</a:t>
            </a:r>
          </a:p>
          <a:p>
            <a:pPr fontAlgn="auto">
              <a:spcAft>
                <a:spcPts val="0"/>
              </a:spcAft>
              <a:buFont typeface="Arial"/>
              <a:buNone/>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93713" y="406400"/>
            <a:ext cx="8142287" cy="1143000"/>
          </a:xfrm>
        </p:spPr>
        <p:txBody>
          <a:bodyPr/>
          <a:lstStyle/>
          <a:p>
            <a:r>
              <a:rPr lang="en-US" altLang="x-none">
                <a:latin typeface="Arial" charset="0"/>
              </a:rPr>
              <a:t>NJC pay explained</a:t>
            </a:r>
          </a:p>
        </p:txBody>
      </p:sp>
      <p:sp>
        <p:nvSpPr>
          <p:cNvPr id="3" name="Content Placeholder 2"/>
          <p:cNvSpPr>
            <a:spLocks noGrp="1"/>
          </p:cNvSpPr>
          <p:nvPr>
            <p:ph idx="1"/>
          </p:nvPr>
        </p:nvSpPr>
        <p:spPr>
          <a:xfrm>
            <a:off x="493713" y="1655763"/>
            <a:ext cx="8142287" cy="3781425"/>
          </a:xfrm>
        </p:spPr>
        <p:txBody>
          <a:bodyPr rtlCol="0"/>
          <a:lstStyle/>
          <a:p>
            <a:pPr marL="285750" indent="-285750" fontAlgn="auto">
              <a:spcAft>
                <a:spcPts val="0"/>
              </a:spcAft>
              <a:buClr>
                <a:schemeClr val="accent6">
                  <a:lumMod val="75000"/>
                </a:schemeClr>
              </a:buClr>
              <a:buFont typeface="Arial" pitchFamily="34" charset="0"/>
              <a:buChar char="•"/>
              <a:defRPr/>
            </a:pPr>
            <a:r>
              <a:rPr lang="en-US" b="0" dirty="0" smtClean="0">
                <a:cs typeface="Arial"/>
              </a:rPr>
              <a:t>The NJC pay spine – pay points from </a:t>
            </a:r>
            <a:r>
              <a:rPr lang="en-US" b="0" dirty="0" err="1" smtClean="0">
                <a:cs typeface="Arial"/>
              </a:rPr>
              <a:t>scp</a:t>
            </a:r>
            <a:r>
              <a:rPr lang="en-US" b="0" dirty="0" smtClean="0">
                <a:cs typeface="Arial"/>
              </a:rPr>
              <a:t> 6-49</a:t>
            </a:r>
          </a:p>
          <a:p>
            <a:pPr marL="285750" indent="-285750" fontAlgn="auto">
              <a:spcAft>
                <a:spcPts val="0"/>
              </a:spcAft>
              <a:buClr>
                <a:schemeClr val="accent6">
                  <a:lumMod val="75000"/>
                </a:schemeClr>
              </a:buClr>
              <a:buFont typeface="Arial" pitchFamily="34" charset="0"/>
              <a:buChar char="•"/>
              <a:defRPr/>
            </a:pPr>
            <a:r>
              <a:rPr lang="en-US" b="0" dirty="0" smtClean="0">
                <a:cs typeface="Arial"/>
              </a:rPr>
              <a:t>Used by councils and schools to construct their local pay grades – many variations</a:t>
            </a:r>
          </a:p>
          <a:p>
            <a:pPr marL="285750" indent="-285750" fontAlgn="auto">
              <a:spcAft>
                <a:spcPts val="0"/>
              </a:spcAft>
              <a:buClr>
                <a:schemeClr val="accent6">
                  <a:lumMod val="75000"/>
                </a:schemeClr>
              </a:buClr>
              <a:buFont typeface="Arial" pitchFamily="34" charset="0"/>
              <a:buChar char="•"/>
              <a:defRPr/>
            </a:pPr>
            <a:r>
              <a:rPr lang="en-US" b="0" smtClean="0">
                <a:cs typeface="Arial"/>
              </a:rPr>
              <a:t>UNISON, GMB </a:t>
            </a:r>
            <a:r>
              <a:rPr lang="en-US" b="0" dirty="0" smtClean="0">
                <a:cs typeface="Arial"/>
              </a:rPr>
              <a:t>and Unite submit an annual pay claim to the Local Government Association who represent employers in negotiations</a:t>
            </a:r>
          </a:p>
          <a:p>
            <a:pPr marL="285750" indent="-285750" fontAlgn="auto">
              <a:spcAft>
                <a:spcPts val="0"/>
              </a:spcAft>
              <a:buClr>
                <a:schemeClr val="accent6">
                  <a:lumMod val="75000"/>
                </a:schemeClr>
              </a:buClr>
              <a:buFont typeface="Arial" pitchFamily="34" charset="0"/>
              <a:buChar char="•"/>
              <a:defRPr/>
            </a:pPr>
            <a:r>
              <a:rPr lang="en-US" b="0" dirty="0" smtClean="0">
                <a:cs typeface="Arial"/>
              </a:rPr>
              <a:t>The pay increase is applied to the NJC pay spine</a:t>
            </a:r>
          </a:p>
          <a:p>
            <a:pPr marL="285750" indent="-285750" fontAlgn="auto">
              <a:spcAft>
                <a:spcPts val="0"/>
              </a:spcAft>
              <a:buClr>
                <a:schemeClr val="accent6">
                  <a:lumMod val="75000"/>
                </a:schemeClr>
              </a:buClr>
              <a:buFont typeface="Arial" pitchFamily="34" charset="0"/>
              <a:buChar char="•"/>
              <a:defRPr/>
            </a:pPr>
            <a:r>
              <a:rPr lang="en-US" b="0" dirty="0" smtClean="0">
                <a:cs typeface="Arial"/>
              </a:rPr>
              <a:t>London and a few other councils have their own pay spines – NJC percentage increases are applied</a:t>
            </a:r>
            <a:endParaRPr lang="en-US"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93713" y="406400"/>
            <a:ext cx="8142287" cy="1143000"/>
          </a:xfrm>
        </p:spPr>
        <p:txBody>
          <a:bodyPr/>
          <a:lstStyle/>
          <a:p>
            <a:r>
              <a:rPr lang="en-US" altLang="x-none">
                <a:latin typeface="Arial" charset="0"/>
              </a:rPr>
              <a:t>Context of the claim</a:t>
            </a:r>
          </a:p>
        </p:txBody>
      </p:sp>
      <p:sp>
        <p:nvSpPr>
          <p:cNvPr id="3" name="Content Placeholder 2"/>
          <p:cNvSpPr>
            <a:spLocks noGrp="1"/>
          </p:cNvSpPr>
          <p:nvPr>
            <p:ph idx="1"/>
          </p:nvPr>
        </p:nvSpPr>
        <p:spPr>
          <a:xfrm>
            <a:off x="493713" y="2155825"/>
            <a:ext cx="8142287" cy="3779838"/>
          </a:xfrm>
        </p:spPr>
        <p:txBody>
          <a:bodyPr rtlCol="0"/>
          <a:lstStyle/>
          <a:p>
            <a:pPr marL="285750" indent="-285750" fontAlgn="auto">
              <a:spcAft>
                <a:spcPts val="0"/>
              </a:spcAft>
              <a:buClr>
                <a:schemeClr val="accent6">
                  <a:lumMod val="75000"/>
                </a:schemeClr>
              </a:buClr>
              <a:buFont typeface="Arial"/>
              <a:buChar char="•"/>
              <a:defRPr/>
            </a:pPr>
            <a:r>
              <a:rPr lang="en-US" b="0" dirty="0" smtClean="0">
                <a:cs typeface="Arial"/>
              </a:rPr>
              <a:t>Minimum 40% council cuts which are unsustainable</a:t>
            </a:r>
          </a:p>
          <a:p>
            <a:pPr marL="285750" indent="-285750" fontAlgn="auto">
              <a:spcAft>
                <a:spcPts val="0"/>
              </a:spcAft>
              <a:buClr>
                <a:schemeClr val="accent6">
                  <a:lumMod val="75000"/>
                </a:schemeClr>
              </a:buClr>
              <a:buFont typeface="Arial"/>
              <a:buChar char="•"/>
              <a:defRPr/>
            </a:pPr>
            <a:r>
              <a:rPr lang="en-US" b="0" dirty="0" smtClean="0">
                <a:cs typeface="Arial"/>
              </a:rPr>
              <a:t>Funding for the claim and pay spine review must come from central government</a:t>
            </a:r>
          </a:p>
          <a:p>
            <a:pPr marL="285750" indent="-285750" fontAlgn="auto">
              <a:spcAft>
                <a:spcPts val="0"/>
              </a:spcAft>
              <a:buClr>
                <a:schemeClr val="accent6">
                  <a:lumMod val="75000"/>
                </a:schemeClr>
              </a:buClr>
              <a:buFont typeface="Arial"/>
              <a:buChar char="•"/>
              <a:defRPr/>
            </a:pPr>
            <a:r>
              <a:rPr lang="en-US" b="0" dirty="0" smtClean="0">
                <a:cs typeface="Arial"/>
              </a:rPr>
              <a:t>Implementation of the National Living Wage without extra funding</a:t>
            </a:r>
          </a:p>
          <a:p>
            <a:pPr marL="285750" indent="-285750" fontAlgn="auto">
              <a:spcAft>
                <a:spcPts val="0"/>
              </a:spcAft>
              <a:buClr>
                <a:schemeClr val="accent6">
                  <a:lumMod val="75000"/>
                </a:schemeClr>
              </a:buClr>
              <a:buFont typeface="Arial"/>
              <a:buChar char="•"/>
              <a:defRPr/>
            </a:pPr>
            <a:r>
              <a:rPr lang="en-US" b="0" dirty="0" smtClean="0">
                <a:cs typeface="Arial"/>
              </a:rPr>
              <a:t>There is now a significant funding gap in local authorities </a:t>
            </a:r>
          </a:p>
          <a:p>
            <a:pPr fontAlgn="auto">
              <a:spcAft>
                <a:spcPts val="0"/>
              </a:spcAft>
              <a:buClr>
                <a:schemeClr val="accent6">
                  <a:lumMod val="75000"/>
                </a:schemeClr>
              </a:buClr>
              <a:buFont typeface="Arial" pitchFamily="34" charset="0"/>
              <a:buChar char="•"/>
              <a:defRPr/>
            </a:pPr>
            <a:endParaRPr lang="en-US"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93713" y="406400"/>
            <a:ext cx="8142287" cy="1143000"/>
          </a:xfrm>
        </p:spPr>
        <p:txBody>
          <a:bodyPr/>
          <a:lstStyle/>
          <a:p>
            <a:r>
              <a:rPr lang="en-US" altLang="x-none">
                <a:latin typeface="Arial" charset="0"/>
                <a:ea typeface="Arial" charset="0"/>
                <a:cs typeface="Arial" charset="0"/>
              </a:rPr>
              <a:t>The impact on our members </a:t>
            </a:r>
            <a:endParaRPr lang="en-US" altLang="x-none">
              <a:latin typeface="Arial" charset="0"/>
            </a:endParaRPr>
          </a:p>
        </p:txBody>
      </p:sp>
      <p:sp>
        <p:nvSpPr>
          <p:cNvPr id="3" name="Content Placeholder 2"/>
          <p:cNvSpPr>
            <a:spLocks noGrp="1"/>
          </p:cNvSpPr>
          <p:nvPr>
            <p:ph idx="1"/>
          </p:nvPr>
        </p:nvSpPr>
        <p:spPr>
          <a:xfrm>
            <a:off x="493713" y="1958975"/>
            <a:ext cx="8142287" cy="3781425"/>
          </a:xfrm>
        </p:spPr>
        <p:txBody>
          <a:bodyPr rtlCol="0"/>
          <a:lstStyle/>
          <a:p>
            <a:pPr marL="285750" indent="-285750" fontAlgn="auto">
              <a:spcAft>
                <a:spcPts val="0"/>
              </a:spcAft>
              <a:buClr>
                <a:schemeClr val="accent6">
                  <a:lumMod val="75000"/>
                </a:schemeClr>
              </a:buClr>
              <a:buFont typeface="Arial"/>
              <a:buChar char="•"/>
              <a:defRPr/>
            </a:pPr>
            <a:r>
              <a:rPr lang="en-US" b="0" dirty="0" smtClean="0">
                <a:cs typeface="Arial"/>
              </a:rPr>
              <a:t>Between 2010 – 2016 cost of living (RPI) rose by 22.6%</a:t>
            </a:r>
          </a:p>
          <a:p>
            <a:pPr marL="285750" indent="-285750" fontAlgn="auto">
              <a:spcAft>
                <a:spcPts val="0"/>
              </a:spcAft>
              <a:buClr>
                <a:schemeClr val="accent6">
                  <a:lumMod val="75000"/>
                </a:schemeClr>
              </a:buClr>
              <a:buFont typeface="Arial"/>
              <a:buChar char="•"/>
              <a:defRPr/>
            </a:pPr>
            <a:r>
              <a:rPr lang="en-US" b="0" dirty="0" smtClean="0">
                <a:cs typeface="Arial"/>
              </a:rPr>
              <a:t>But most members had an 8 year pay cut – 3 year pay freeze and below inflation increases</a:t>
            </a:r>
          </a:p>
          <a:p>
            <a:pPr marL="285750" indent="-285750" fontAlgn="auto">
              <a:spcAft>
                <a:spcPts val="0"/>
              </a:spcAft>
              <a:buClr>
                <a:schemeClr val="accent6">
                  <a:lumMod val="75000"/>
                </a:schemeClr>
              </a:buClr>
              <a:buFont typeface="Arial"/>
              <a:buChar char="•"/>
              <a:defRPr/>
            </a:pPr>
            <a:r>
              <a:rPr lang="en-US" b="0" dirty="0" smtClean="0">
                <a:cs typeface="Arial"/>
              </a:rPr>
              <a:t>For someone earning £20,000, this represents £4,000 in loss of earnings</a:t>
            </a:r>
          </a:p>
          <a:p>
            <a:pPr marL="285750" indent="-285750" fontAlgn="auto">
              <a:spcAft>
                <a:spcPts val="0"/>
              </a:spcAft>
              <a:buClr>
                <a:schemeClr val="accent6">
                  <a:lumMod val="75000"/>
                </a:schemeClr>
              </a:buClr>
              <a:buFont typeface="Arial"/>
              <a:buChar char="•"/>
              <a:defRPr/>
            </a:pPr>
            <a:r>
              <a:rPr lang="en-US" b="0" dirty="0" smtClean="0">
                <a:cs typeface="Arial"/>
              </a:rPr>
              <a:t>Prices for everyday goods continue to rise</a:t>
            </a:r>
          </a:p>
          <a:p>
            <a:pPr marL="285750" indent="-285750" fontAlgn="auto">
              <a:spcAft>
                <a:spcPts val="0"/>
              </a:spcAft>
              <a:buClr>
                <a:schemeClr val="accent6">
                  <a:lumMod val="75000"/>
                </a:schemeClr>
              </a:buClr>
              <a:buFont typeface="Arial"/>
              <a:buChar char="•"/>
              <a:defRPr/>
            </a:pPr>
            <a:r>
              <a:rPr lang="en-US" b="0" dirty="0" smtClean="0">
                <a:cs typeface="Arial"/>
              </a:rPr>
              <a:t>In these circumstances our claim is relatively modest  </a:t>
            </a:r>
          </a:p>
          <a:p>
            <a:pPr fontAlgn="auto">
              <a:spcAft>
                <a:spcPts val="0"/>
              </a:spcAft>
              <a:buFont typeface="Arial"/>
              <a:buNone/>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542924" y="772886"/>
          <a:ext cx="7820025" cy="42862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93713" y="406400"/>
            <a:ext cx="8142287" cy="1143000"/>
          </a:xfrm>
        </p:spPr>
        <p:txBody>
          <a:bodyPr/>
          <a:lstStyle/>
          <a:p>
            <a:r>
              <a:rPr lang="en-GB" altLang="x-none">
                <a:latin typeface="Arial" charset="0"/>
              </a:rPr>
              <a:t>Average earnings and settlements</a:t>
            </a:r>
            <a:endParaRPr lang="en-US" altLang="x-none">
              <a:latin typeface="Arial" charset="0"/>
            </a:endParaRPr>
          </a:p>
        </p:txBody>
      </p:sp>
      <p:sp>
        <p:nvSpPr>
          <p:cNvPr id="3" name="Content Placeholder 2"/>
          <p:cNvSpPr>
            <a:spLocks noGrp="1"/>
          </p:cNvSpPr>
          <p:nvPr>
            <p:ph idx="1"/>
          </p:nvPr>
        </p:nvSpPr>
        <p:spPr>
          <a:xfrm>
            <a:off x="493713" y="1655763"/>
            <a:ext cx="8142287" cy="3781425"/>
          </a:xfrm>
        </p:spPr>
        <p:txBody>
          <a:bodyPr rtlCol="0"/>
          <a:lstStyle/>
          <a:p>
            <a:pPr fontAlgn="auto">
              <a:spcBef>
                <a:spcPts val="0"/>
              </a:spcBef>
              <a:spcAft>
                <a:spcPts val="0"/>
              </a:spcAft>
              <a:buClr>
                <a:schemeClr val="accent6">
                  <a:lumMod val="75000"/>
                </a:schemeClr>
              </a:buClr>
              <a:buFont typeface="Arial" pitchFamily="34" charset="0"/>
              <a:buChar char="•"/>
              <a:defRPr/>
            </a:pPr>
            <a:r>
              <a:rPr lang="en-GB" dirty="0" smtClean="0">
                <a:cs typeface="Arial" pitchFamily="34" charset="0"/>
              </a:rPr>
              <a:t> </a:t>
            </a:r>
            <a:r>
              <a:rPr lang="en-GB" b="0" dirty="0" smtClean="0">
                <a:cs typeface="Arial" pitchFamily="34" charset="0"/>
              </a:rPr>
              <a:t>Forecasts of average earnings growth this year –   </a:t>
            </a:r>
          </a:p>
          <a:p>
            <a:pPr fontAlgn="auto">
              <a:spcBef>
                <a:spcPts val="0"/>
              </a:spcBef>
              <a:spcAft>
                <a:spcPts val="0"/>
              </a:spcAft>
              <a:buClr>
                <a:schemeClr val="accent6">
                  <a:lumMod val="75000"/>
                </a:schemeClr>
              </a:buClr>
              <a:buFont typeface="Arial"/>
              <a:buNone/>
              <a:defRPr/>
            </a:pPr>
            <a:r>
              <a:rPr lang="en-GB" b="0" dirty="0" smtClean="0">
                <a:cs typeface="Arial" pitchFamily="34" charset="0"/>
              </a:rPr>
              <a:t>  2.6%, rising to 3.6% by 2021</a:t>
            </a:r>
          </a:p>
          <a:p>
            <a:pPr fontAlgn="auto">
              <a:spcAft>
                <a:spcPts val="0"/>
              </a:spcAft>
              <a:buFont typeface="Arial"/>
              <a:buNone/>
              <a:defRPr/>
            </a:pPr>
            <a:endParaRPr lang="en-US" dirty="0" smtClean="0"/>
          </a:p>
          <a:p>
            <a:pPr fontAlgn="auto">
              <a:spcAft>
                <a:spcPts val="0"/>
              </a:spcAft>
              <a:buFont typeface="Arial"/>
              <a:buNone/>
              <a:defRPr/>
            </a:pPr>
            <a:endParaRPr lang="en-US" dirty="0"/>
          </a:p>
        </p:txBody>
      </p:sp>
      <p:graphicFrame>
        <p:nvGraphicFramePr>
          <p:cNvPr id="4" name="Table 3"/>
          <p:cNvGraphicFramePr>
            <a:graphicFrameLocks noGrp="1"/>
          </p:cNvGraphicFramePr>
          <p:nvPr/>
        </p:nvGraphicFramePr>
        <p:xfrm>
          <a:off x="714375" y="2801938"/>
          <a:ext cx="7419975" cy="2435225"/>
        </p:xfrm>
        <a:graphic>
          <a:graphicData uri="http://schemas.openxmlformats.org/drawingml/2006/table">
            <a:tbl>
              <a:tblPr/>
              <a:tblGrid>
                <a:gridCol w="4019550"/>
                <a:gridCol w="3400425"/>
              </a:tblGrid>
              <a:tr h="414338">
                <a:tc gridSpan="2">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altLang="x-none" sz="1800" b="1" i="0" u="none" strike="noStrike" cap="none" normalizeH="0" baseline="0">
                          <a:ln>
                            <a:noFill/>
                          </a:ln>
                          <a:solidFill>
                            <a:srgbClr val="000000"/>
                          </a:solidFill>
                          <a:effectLst/>
                          <a:latin typeface="Calibri" charset="0"/>
                          <a:ea typeface="Times New Roman" charset="0"/>
                          <a:cs typeface="Times New Roman" charset="0"/>
                        </a:rPr>
                        <a:t>Average pay settlements across the economy</a:t>
                      </a:r>
                      <a:endParaRPr kumimoji="0" lang="en-GB" altLang="x-none" sz="1800" b="0" i="0" u="none" strike="noStrike" cap="none" normalizeH="0" baseline="0">
                        <a:ln>
                          <a:noFill/>
                        </a:ln>
                        <a:solidFill>
                          <a:schemeClr val="tx1"/>
                        </a:solidFill>
                        <a:effectLst/>
                        <a:latin typeface="Calibri" charset="0"/>
                        <a:ea typeface="Calibri" charset="0"/>
                        <a:cs typeface="Calibri"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0DA"/>
                    </a:solidFill>
                  </a:tcPr>
                </a:tc>
                <a:tc hMerge="1">
                  <a:txBody>
                    <a:bodyPr/>
                    <a:lstStyle/>
                    <a:p>
                      <a:endParaRPr lang="en-US"/>
                    </a:p>
                  </a:txBody>
                  <a:tcPr/>
                </a:tc>
              </a:tr>
              <a:tr h="28733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altLang="x-none" sz="1600" b="1" i="0" u="none" strike="noStrike" cap="none" normalizeH="0" baseline="0">
                          <a:ln>
                            <a:noFill/>
                          </a:ln>
                          <a:solidFill>
                            <a:srgbClr val="000000"/>
                          </a:solidFill>
                          <a:effectLst/>
                          <a:latin typeface="Calibri" charset="0"/>
                          <a:ea typeface="Times New Roman" charset="0"/>
                          <a:cs typeface="Times New Roman" charset="0"/>
                        </a:rPr>
                        <a:t>Sector</a:t>
                      </a:r>
                      <a:endParaRPr kumimoji="0" lang="en-GB" altLang="x-none" sz="1600" b="0" i="0" u="none" strike="noStrike" cap="none" normalizeH="0" baseline="0">
                        <a:ln>
                          <a:noFill/>
                        </a:ln>
                        <a:solidFill>
                          <a:schemeClr val="tx1"/>
                        </a:solidFill>
                        <a:effectLst/>
                        <a:latin typeface="Calibri" charset="0"/>
                        <a:ea typeface="Calibri" charset="0"/>
                        <a:cs typeface="Calibri"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A"/>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1" i="0" u="none" strike="noStrike" cap="none" normalizeH="0" baseline="0">
                          <a:ln>
                            <a:noFill/>
                          </a:ln>
                          <a:solidFill>
                            <a:srgbClr val="000000"/>
                          </a:solidFill>
                          <a:effectLst/>
                          <a:latin typeface="Calibri" charset="0"/>
                          <a:ea typeface="Times New Roman" charset="0"/>
                          <a:cs typeface="Times New Roman" charset="0"/>
                        </a:rPr>
                        <a:t>Average pay settlement </a:t>
                      </a:r>
                      <a:endParaRPr kumimoji="0" lang="en-GB" altLang="x-none" sz="1600" b="0" i="0" u="none" strike="noStrike" cap="none" normalizeH="0" baseline="0">
                        <a:ln>
                          <a:noFill/>
                        </a:ln>
                        <a:solidFill>
                          <a:schemeClr val="tx1"/>
                        </a:solidFill>
                        <a:effectLst/>
                        <a:latin typeface="Calibri" charset="0"/>
                        <a:ea typeface="Calibri" charset="0"/>
                        <a:cs typeface="Calibri"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A"/>
                    </a:solidFill>
                  </a:tcPr>
                </a:tc>
              </a:tr>
              <a:tr h="28733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altLang="x-none" sz="1800" b="0" i="0" u="none" strike="noStrike" cap="none" normalizeH="0" baseline="0">
                          <a:ln>
                            <a:noFill/>
                          </a:ln>
                          <a:solidFill>
                            <a:srgbClr val="000000"/>
                          </a:solidFill>
                          <a:effectLst/>
                          <a:latin typeface="Calibri" charset="0"/>
                          <a:ea typeface="Times New Roman" charset="0"/>
                          <a:cs typeface="Times New Roman" charset="0"/>
                        </a:rPr>
                        <a:t>Energy &amp; gas</a:t>
                      </a:r>
                      <a:endParaRPr kumimoji="0" lang="en-GB" altLang="x-none" sz="1800" b="0" i="0" u="none" strike="noStrike" cap="none" normalizeH="0" baseline="0">
                        <a:ln>
                          <a:noFill/>
                        </a:ln>
                        <a:solidFill>
                          <a:schemeClr val="tx1"/>
                        </a:solidFill>
                        <a:effectLst/>
                        <a:latin typeface="Calibri" charset="0"/>
                        <a:ea typeface="Calibri" charset="0"/>
                        <a:cs typeface="Calibri"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A"/>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800" b="0" i="0" u="none" strike="noStrike" cap="none" normalizeH="0" baseline="0">
                          <a:ln>
                            <a:noFill/>
                          </a:ln>
                          <a:solidFill>
                            <a:srgbClr val="000000"/>
                          </a:solidFill>
                          <a:effectLst/>
                          <a:latin typeface="Calibri" charset="0"/>
                          <a:ea typeface="Times New Roman" charset="0"/>
                          <a:cs typeface="Times New Roman" charset="0"/>
                        </a:rPr>
                        <a:t>1.6%</a:t>
                      </a:r>
                      <a:endParaRPr kumimoji="0" lang="en-GB" altLang="x-none" sz="1800" b="0" i="0" u="none" strike="noStrike" cap="none" normalizeH="0" baseline="0">
                        <a:ln>
                          <a:noFill/>
                        </a:ln>
                        <a:solidFill>
                          <a:schemeClr val="tx1"/>
                        </a:solidFill>
                        <a:effectLst/>
                        <a:latin typeface="Calibri" charset="0"/>
                        <a:ea typeface="Calibri" charset="0"/>
                        <a:cs typeface="Calibri"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A"/>
                    </a:solidFill>
                  </a:tcPr>
                </a:tc>
              </a:tr>
              <a:tr h="473075">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altLang="x-none" sz="1800" b="0" i="0" u="none" strike="noStrike" cap="none" normalizeH="0" baseline="0">
                          <a:ln>
                            <a:noFill/>
                          </a:ln>
                          <a:solidFill>
                            <a:srgbClr val="000000"/>
                          </a:solidFill>
                          <a:effectLst/>
                          <a:latin typeface="Calibri" charset="0"/>
                          <a:ea typeface="Times New Roman" charset="0"/>
                          <a:cs typeface="Times New Roman" charset="0"/>
                        </a:rPr>
                        <a:t>Water &amp; waste management</a:t>
                      </a:r>
                      <a:endParaRPr kumimoji="0" lang="en-GB" altLang="x-none" sz="1800" b="0" i="0" u="none" strike="noStrike" cap="none" normalizeH="0" baseline="0">
                        <a:ln>
                          <a:noFill/>
                        </a:ln>
                        <a:solidFill>
                          <a:schemeClr val="tx1"/>
                        </a:solidFill>
                        <a:effectLst/>
                        <a:latin typeface="Calibri" charset="0"/>
                        <a:ea typeface="Calibri" charset="0"/>
                        <a:cs typeface="Calibri"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A"/>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800" b="0" i="0" u="none" strike="noStrike" cap="none" normalizeH="0" baseline="0">
                          <a:ln>
                            <a:noFill/>
                          </a:ln>
                          <a:solidFill>
                            <a:srgbClr val="000000"/>
                          </a:solidFill>
                          <a:effectLst/>
                          <a:latin typeface="Calibri" charset="0"/>
                          <a:ea typeface="Times New Roman" charset="0"/>
                          <a:cs typeface="Times New Roman" charset="0"/>
                        </a:rPr>
                        <a:t>1.7%</a:t>
                      </a:r>
                      <a:endParaRPr kumimoji="0" lang="en-GB" altLang="x-none" sz="1800" b="0" i="0" u="none" strike="noStrike" cap="none" normalizeH="0" baseline="0">
                        <a:ln>
                          <a:noFill/>
                        </a:ln>
                        <a:solidFill>
                          <a:schemeClr val="tx1"/>
                        </a:solidFill>
                        <a:effectLst/>
                        <a:latin typeface="Calibri" charset="0"/>
                        <a:ea typeface="Calibri" charset="0"/>
                        <a:cs typeface="Calibri"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A"/>
                    </a:solidFill>
                  </a:tcPr>
                </a:tc>
              </a:tr>
              <a:tr h="28733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altLang="x-none" sz="1800" b="0" i="0" u="none" strike="noStrike" cap="none" normalizeH="0" baseline="0">
                          <a:ln>
                            <a:noFill/>
                          </a:ln>
                          <a:solidFill>
                            <a:srgbClr val="000000"/>
                          </a:solidFill>
                          <a:effectLst/>
                          <a:latin typeface="Calibri" charset="0"/>
                          <a:ea typeface="Times New Roman" charset="0"/>
                          <a:cs typeface="Times New Roman" charset="0"/>
                        </a:rPr>
                        <a:t>Retail &amp; wholesale</a:t>
                      </a:r>
                      <a:endParaRPr kumimoji="0" lang="en-GB" altLang="x-none" sz="1800" b="0" i="0" u="none" strike="noStrike" cap="none" normalizeH="0" baseline="0">
                        <a:ln>
                          <a:noFill/>
                        </a:ln>
                        <a:solidFill>
                          <a:schemeClr val="tx1"/>
                        </a:solidFill>
                        <a:effectLst/>
                        <a:latin typeface="Calibri" charset="0"/>
                        <a:ea typeface="Calibri" charset="0"/>
                        <a:cs typeface="Calibri"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A"/>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800" b="0" i="0" u="none" strike="noStrike" cap="none" normalizeH="0" baseline="0">
                          <a:ln>
                            <a:noFill/>
                          </a:ln>
                          <a:solidFill>
                            <a:srgbClr val="000000"/>
                          </a:solidFill>
                          <a:effectLst/>
                          <a:latin typeface="Calibri" charset="0"/>
                          <a:ea typeface="Times New Roman" charset="0"/>
                          <a:cs typeface="Times New Roman" charset="0"/>
                        </a:rPr>
                        <a:t>2.4%</a:t>
                      </a:r>
                      <a:endParaRPr kumimoji="0" lang="en-GB" altLang="x-none" sz="1800" b="0" i="0" u="none" strike="noStrike" cap="none" normalizeH="0" baseline="0">
                        <a:ln>
                          <a:noFill/>
                        </a:ln>
                        <a:solidFill>
                          <a:schemeClr val="tx1"/>
                        </a:solidFill>
                        <a:effectLst/>
                        <a:latin typeface="Calibri" charset="0"/>
                        <a:ea typeface="Calibri" charset="0"/>
                        <a:cs typeface="Calibri"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A"/>
                    </a:solidFill>
                  </a:tcPr>
                </a:tc>
              </a:tr>
              <a:tr h="28733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altLang="x-none" sz="1800" b="0" i="0" u="none" strike="noStrike" cap="none" normalizeH="0" baseline="0">
                          <a:ln>
                            <a:noFill/>
                          </a:ln>
                          <a:solidFill>
                            <a:srgbClr val="000000"/>
                          </a:solidFill>
                          <a:effectLst/>
                          <a:latin typeface="Calibri" charset="0"/>
                          <a:ea typeface="Times New Roman" charset="0"/>
                          <a:cs typeface="Times New Roman" charset="0"/>
                        </a:rPr>
                        <a:t>Information &amp; communication</a:t>
                      </a:r>
                      <a:endParaRPr kumimoji="0" lang="en-GB" altLang="x-none" sz="1800" b="0" i="0" u="none" strike="noStrike" cap="none" normalizeH="0" baseline="0">
                        <a:ln>
                          <a:noFill/>
                        </a:ln>
                        <a:solidFill>
                          <a:schemeClr val="tx1"/>
                        </a:solidFill>
                        <a:effectLst/>
                        <a:latin typeface="Calibri" charset="0"/>
                        <a:ea typeface="Calibri" charset="0"/>
                        <a:cs typeface="Calibri"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A"/>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800" b="0" i="0" u="none" strike="noStrike" cap="none" normalizeH="0" baseline="0">
                          <a:ln>
                            <a:noFill/>
                          </a:ln>
                          <a:solidFill>
                            <a:srgbClr val="000000"/>
                          </a:solidFill>
                          <a:effectLst/>
                          <a:latin typeface="Calibri" charset="0"/>
                          <a:ea typeface="Times New Roman" charset="0"/>
                          <a:cs typeface="Times New Roman" charset="0"/>
                        </a:rPr>
                        <a:t>2.0%</a:t>
                      </a:r>
                      <a:endParaRPr kumimoji="0" lang="en-GB" altLang="x-none" sz="1800" b="0" i="0" u="none" strike="noStrike" cap="none" normalizeH="0" baseline="0">
                        <a:ln>
                          <a:noFill/>
                        </a:ln>
                        <a:solidFill>
                          <a:schemeClr val="tx1"/>
                        </a:solidFill>
                        <a:effectLst/>
                        <a:latin typeface="Calibri" charset="0"/>
                        <a:ea typeface="Calibri" charset="0"/>
                        <a:cs typeface="Calibri"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A"/>
                    </a:solidFill>
                  </a:tcPr>
                </a:tc>
              </a:tr>
              <a:tr h="28733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altLang="x-none" sz="1800" b="0" i="0" u="none" strike="noStrike" cap="none" normalizeH="0" baseline="0">
                          <a:ln>
                            <a:noFill/>
                          </a:ln>
                          <a:solidFill>
                            <a:srgbClr val="000000"/>
                          </a:solidFill>
                          <a:effectLst/>
                          <a:latin typeface="Calibri" charset="0"/>
                          <a:ea typeface="Times New Roman" charset="0"/>
                          <a:cs typeface="Times New Roman" charset="0"/>
                        </a:rPr>
                        <a:t>Admin &amp; support services</a:t>
                      </a:r>
                      <a:endParaRPr kumimoji="0" lang="en-GB" altLang="x-none" sz="1800" b="0" i="0" u="none" strike="noStrike" cap="none" normalizeH="0" baseline="0">
                        <a:ln>
                          <a:noFill/>
                        </a:ln>
                        <a:solidFill>
                          <a:schemeClr val="tx1"/>
                        </a:solidFill>
                        <a:effectLst/>
                        <a:latin typeface="Calibri" charset="0"/>
                        <a:ea typeface="Calibri" charset="0"/>
                        <a:cs typeface="Calibri"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A"/>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800" b="0" i="0" u="none" strike="noStrike" cap="none" normalizeH="0" baseline="0">
                          <a:ln>
                            <a:noFill/>
                          </a:ln>
                          <a:solidFill>
                            <a:srgbClr val="000000"/>
                          </a:solidFill>
                          <a:effectLst/>
                          <a:latin typeface="Calibri" charset="0"/>
                          <a:ea typeface="Times New Roman" charset="0"/>
                          <a:cs typeface="Times New Roman" charset="0"/>
                        </a:rPr>
                        <a:t>2.0%</a:t>
                      </a:r>
                      <a:endParaRPr kumimoji="0" lang="en-GB" altLang="x-none" sz="1800" b="0" i="0" u="none" strike="noStrike" cap="none" normalizeH="0" baseline="0">
                        <a:ln>
                          <a:noFill/>
                        </a:ln>
                        <a:solidFill>
                          <a:schemeClr val="tx1"/>
                        </a:solidFill>
                        <a:effectLst/>
                        <a:latin typeface="Calibri" charset="0"/>
                        <a:ea typeface="Calibri" charset="0"/>
                        <a:cs typeface="Calibri"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A"/>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50825" y="747713"/>
            <a:ext cx="8559800" cy="681037"/>
          </a:xfrm>
        </p:spPr>
        <p:txBody>
          <a:bodyPr/>
          <a:lstStyle/>
          <a:p>
            <a:r>
              <a:rPr lang="en-US" altLang="x-none" sz="3200">
                <a:latin typeface="Arial" charset="0"/>
              </a:rPr>
              <a:t>Pay at the bottom pegged to NMW or NLW</a:t>
            </a:r>
          </a:p>
        </p:txBody>
      </p:sp>
      <p:graphicFrame>
        <p:nvGraphicFramePr>
          <p:cNvPr id="4" name="Content Placeholder 3"/>
          <p:cNvGraphicFramePr>
            <a:graphicFrameLocks noGrp="1"/>
          </p:cNvGraphicFramePr>
          <p:nvPr>
            <p:ph idx="1"/>
          </p:nvPr>
        </p:nvGraphicFramePr>
        <p:xfrm>
          <a:off x="667884" y="1655763"/>
          <a:ext cx="8142287" cy="37814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93713" y="406400"/>
            <a:ext cx="8142287" cy="1143000"/>
          </a:xfrm>
        </p:spPr>
        <p:txBody>
          <a:bodyPr/>
          <a:lstStyle/>
          <a:p>
            <a:r>
              <a:rPr lang="en-GB" altLang="x-none">
                <a:latin typeface="Arial" charset="0"/>
              </a:rPr>
              <a:t>Low pay throughout the pay spine</a:t>
            </a:r>
            <a:endParaRPr lang="en-US" altLang="x-none">
              <a:latin typeface="Arial" charset="0"/>
            </a:endParaRPr>
          </a:p>
        </p:txBody>
      </p:sp>
      <p:graphicFrame>
        <p:nvGraphicFramePr>
          <p:cNvPr id="4" name="Content Placeholder 3"/>
          <p:cNvGraphicFramePr>
            <a:graphicFrameLocks noGrp="1"/>
          </p:cNvGraphicFramePr>
          <p:nvPr>
            <p:ph idx="1"/>
          </p:nvPr>
        </p:nvGraphicFramePr>
        <p:xfrm>
          <a:off x="307975" y="1414463"/>
          <a:ext cx="8610600" cy="3925887"/>
        </p:xfrm>
        <a:graphic>
          <a:graphicData uri="http://schemas.openxmlformats.org/drawingml/2006/table">
            <a:tbl>
              <a:tblPr/>
              <a:tblGrid>
                <a:gridCol w="1562100"/>
                <a:gridCol w="1362075"/>
                <a:gridCol w="1198563"/>
                <a:gridCol w="1668462"/>
                <a:gridCol w="1495425"/>
                <a:gridCol w="1323975"/>
              </a:tblGrid>
              <a:tr h="266700">
                <a:tc gridSpan="6">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1" i="0" u="none" strike="noStrike" cap="none" normalizeH="0" baseline="0">
                          <a:ln>
                            <a:noFill/>
                          </a:ln>
                          <a:solidFill>
                            <a:schemeClr val="tx1"/>
                          </a:solidFill>
                          <a:effectLst/>
                          <a:latin typeface="Calibri" charset="0"/>
                          <a:ea typeface="Calibri" charset="0"/>
                          <a:cs typeface="Times New Roman" charset="0"/>
                        </a:rPr>
                        <a:t>NJC and NHS pay compared</a:t>
                      </a:r>
                    </a:p>
                  </a:txBody>
                  <a:tcPr marL="67235" marR="672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969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20700">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1" i="0" u="none" strike="noStrike" cap="none" normalizeH="0" baseline="0">
                          <a:ln>
                            <a:noFill/>
                          </a:ln>
                          <a:solidFill>
                            <a:schemeClr val="tx1"/>
                          </a:solidFill>
                          <a:effectLst/>
                          <a:latin typeface="Calibri" charset="0"/>
                          <a:ea typeface="Times New Roman" charset="0"/>
                          <a:cs typeface="Times New Roman" charset="0"/>
                        </a:rPr>
                        <a:t>NHS Job title</a:t>
                      </a:r>
                      <a:endParaRPr kumimoji="0" lang="en-GB" altLang="x-none" sz="1600" b="1" i="0" u="none" strike="noStrike" cap="none" normalizeH="0" baseline="0">
                        <a:ln>
                          <a:noFill/>
                        </a:ln>
                        <a:solidFill>
                          <a:schemeClr val="tx1"/>
                        </a:solidFill>
                        <a:effectLst/>
                        <a:latin typeface="Calibri" charset="0"/>
                        <a:ea typeface="Calibri" charset="0"/>
                        <a:cs typeface="Times New Roman" charset="0"/>
                      </a:endParaRPr>
                    </a:p>
                  </a:txBody>
                  <a:tcPr marL="67235" marR="672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1" i="0" u="none" strike="noStrike" cap="none" normalizeH="0" baseline="0">
                          <a:ln>
                            <a:noFill/>
                          </a:ln>
                          <a:solidFill>
                            <a:schemeClr val="tx1"/>
                          </a:solidFill>
                          <a:effectLst/>
                          <a:latin typeface="Calibri" charset="0"/>
                          <a:ea typeface="Times New Roman" charset="0"/>
                          <a:cs typeface="Times New Roman" charset="0"/>
                        </a:rPr>
                        <a:t>NJC job title</a:t>
                      </a:r>
                      <a:endParaRPr kumimoji="0" lang="en-GB" altLang="x-none" sz="1600" b="1" i="0" u="none" strike="noStrike" cap="none" normalizeH="0" baseline="0">
                        <a:ln>
                          <a:noFill/>
                        </a:ln>
                        <a:solidFill>
                          <a:schemeClr val="tx1"/>
                        </a:solidFill>
                        <a:effectLst/>
                        <a:latin typeface="Calibri" charset="0"/>
                        <a:ea typeface="Calibri" charset="0"/>
                        <a:cs typeface="Times New Roman" charset="0"/>
                      </a:endParaRPr>
                    </a:p>
                  </a:txBody>
                  <a:tcPr marL="67235" marR="672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1" i="0" u="sng" strike="noStrike" cap="none" normalizeH="0" baseline="0">
                          <a:ln>
                            <a:noFill/>
                          </a:ln>
                          <a:solidFill>
                            <a:srgbClr val="0000FF"/>
                          </a:solidFill>
                          <a:effectLst/>
                          <a:latin typeface="Calibri" charset="0"/>
                          <a:ea typeface="Times New Roman" charset="0"/>
                          <a:cs typeface="Times New Roman" charset="0"/>
                          <a:hlinkClick r:id="rId3"/>
                        </a:rPr>
                        <a:t>NJC</a:t>
                      </a:r>
                      <a:r>
                        <a:rPr kumimoji="0" lang="en-GB" altLang="x-none" sz="1600" b="1" i="0" u="sng" strike="noStrike" cap="none" normalizeH="0" baseline="0">
                          <a:ln>
                            <a:noFill/>
                          </a:ln>
                          <a:solidFill>
                            <a:srgbClr val="0000FF"/>
                          </a:solidFill>
                          <a:effectLst/>
                          <a:latin typeface="Calibri" charset="0"/>
                          <a:ea typeface="Times New Roman" charset="0"/>
                          <a:cs typeface="Times New Roman" charset="0"/>
                        </a:rPr>
                        <a:t> salary</a:t>
                      </a:r>
                      <a:endParaRPr kumimoji="0" lang="en-GB" altLang="x-none" sz="1600" b="1" i="0" u="none" strike="noStrike" cap="none" normalizeH="0" baseline="0">
                        <a:ln>
                          <a:noFill/>
                        </a:ln>
                        <a:solidFill>
                          <a:schemeClr val="tx1"/>
                        </a:solidFill>
                        <a:effectLst/>
                        <a:latin typeface="Calibri" charset="0"/>
                        <a:ea typeface="Calibri" charset="0"/>
                        <a:cs typeface="Times New Roman" charset="0"/>
                      </a:endParaRPr>
                    </a:p>
                  </a:txBody>
                  <a:tcPr marL="67235" marR="672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1" i="0" u="none" strike="noStrike" cap="none" normalizeH="0" baseline="0">
                          <a:ln>
                            <a:noFill/>
                          </a:ln>
                          <a:solidFill>
                            <a:schemeClr val="tx1"/>
                          </a:solidFill>
                          <a:effectLst/>
                          <a:latin typeface="Calibri" charset="0"/>
                          <a:ea typeface="Times New Roman" charset="0"/>
                          <a:cs typeface="Times New Roman" charset="0"/>
                        </a:rPr>
                        <a:t>NHS 37 Hour</a:t>
                      </a:r>
                      <a:endParaRPr kumimoji="0" lang="en-GB" altLang="x-none" sz="1600" b="1" i="0" u="none" strike="noStrike" cap="none" normalizeH="0" baseline="0">
                        <a:ln>
                          <a:noFill/>
                        </a:ln>
                        <a:solidFill>
                          <a:schemeClr val="tx1"/>
                        </a:solidFill>
                        <a:effectLst/>
                        <a:latin typeface="Calibri" charset="0"/>
                        <a:ea typeface="Calibri" charset="0"/>
                        <a:cs typeface="Times New Roman" charset="0"/>
                      </a:endParaRPr>
                    </a:p>
                  </a:txBody>
                  <a:tcPr marL="67235" marR="672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1" i="0" u="none" strike="noStrike" cap="none" normalizeH="0" baseline="0">
                          <a:ln>
                            <a:noFill/>
                          </a:ln>
                          <a:solidFill>
                            <a:schemeClr val="tx1"/>
                          </a:solidFill>
                          <a:effectLst/>
                          <a:latin typeface="Calibri" charset="0"/>
                          <a:ea typeface="Times New Roman" charset="0"/>
                          <a:cs typeface="Times New Roman" charset="0"/>
                        </a:rPr>
                        <a:t>Difference (£) </a:t>
                      </a:r>
                      <a:endParaRPr kumimoji="0" lang="en-GB" altLang="x-none" sz="1600" b="1" i="0" u="none" strike="noStrike" cap="none" normalizeH="0" baseline="0">
                        <a:ln>
                          <a:noFill/>
                        </a:ln>
                        <a:solidFill>
                          <a:schemeClr val="tx1"/>
                        </a:solidFill>
                        <a:effectLst/>
                        <a:latin typeface="Calibri" charset="0"/>
                        <a:ea typeface="Calibri" charset="0"/>
                        <a:cs typeface="Times New Roman" charset="0"/>
                      </a:endParaRPr>
                    </a:p>
                  </a:txBody>
                  <a:tcPr marL="67235" marR="672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1" i="0" u="none" strike="noStrike" cap="none" normalizeH="0" baseline="0">
                          <a:ln>
                            <a:noFill/>
                          </a:ln>
                          <a:solidFill>
                            <a:schemeClr val="tx1"/>
                          </a:solidFill>
                          <a:effectLst/>
                          <a:latin typeface="Calibri" charset="0"/>
                          <a:ea typeface="Times New Roman" charset="0"/>
                          <a:cs typeface="Times New Roman" charset="0"/>
                        </a:rPr>
                        <a:t>Difference (%)</a:t>
                      </a:r>
                      <a:endParaRPr kumimoji="0" lang="en-GB" altLang="x-none" sz="1600" b="1" i="0" u="none" strike="noStrike" cap="none" normalizeH="0" baseline="0">
                        <a:ln>
                          <a:noFill/>
                        </a:ln>
                        <a:solidFill>
                          <a:schemeClr val="tx1"/>
                        </a:solidFill>
                        <a:effectLst/>
                        <a:latin typeface="Calibri" charset="0"/>
                        <a:ea typeface="Calibri" charset="0"/>
                        <a:cs typeface="Times New Roman" charset="0"/>
                      </a:endParaRPr>
                    </a:p>
                  </a:txBody>
                  <a:tcPr marL="67235" marR="672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78263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Domestic Support Worker</a:t>
                      </a: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p>
                      <a:pPr marL="0" marR="0" lvl="0" indent="0" algn="l" defTabSz="457200" rtl="0" eaLnBrk="1" fontAlgn="base" latinLnBrk="0" hangingPunct="1">
                        <a:lnSpc>
                          <a:spcPct val="115000"/>
                        </a:lnSpc>
                        <a:spcBef>
                          <a:spcPct val="0"/>
                        </a:spcBef>
                        <a:spcAft>
                          <a:spcPct val="0"/>
                        </a:spcAft>
                        <a:buClrTx/>
                        <a:buSzTx/>
                        <a:buFontTx/>
                        <a:buNone/>
                        <a:tabLst/>
                      </a:pP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txBody>
                  <a:tcPr marL="67235" marR="672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Cleaner</a:t>
                      </a: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txBody>
                  <a:tcPr marL="67235" marR="672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£14,311</a:t>
                      </a: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txBody>
                  <a:tcPr marL="67235" marR="672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£15,047 min. or £15,309 max</a:t>
                      </a:r>
                    </a:p>
                    <a:p>
                      <a:pPr marL="0" marR="0" lvl="0" indent="0" algn="ctr" defTabSz="457200" rtl="0" eaLnBrk="1" fontAlgn="base" latinLnBrk="0" hangingPunct="1">
                        <a:lnSpc>
                          <a:spcPct val="115000"/>
                        </a:lnSpc>
                        <a:spcBef>
                          <a:spcPct val="0"/>
                        </a:spcBef>
                        <a:spcAft>
                          <a:spcPct val="0"/>
                        </a:spcAft>
                        <a:buClrTx/>
                        <a:buSzTx/>
                        <a:buFontTx/>
                        <a:buNone/>
                        <a:tabLst/>
                      </a:pP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txBody>
                  <a:tcPr marL="67235" marR="672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£736 - £998</a:t>
                      </a: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txBody>
                  <a:tcPr marL="67235" marR="672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1" i="0" u="none" strike="noStrike" cap="none" normalizeH="0" baseline="0">
                          <a:ln>
                            <a:noFill/>
                          </a:ln>
                          <a:solidFill>
                            <a:schemeClr val="tx1"/>
                          </a:solidFill>
                          <a:effectLst/>
                          <a:latin typeface="Calibri" charset="0"/>
                          <a:ea typeface="Times New Roman" charset="0"/>
                          <a:cs typeface="Times New Roman" charset="0"/>
                        </a:rPr>
                        <a:t>5.1% – 7%</a:t>
                      </a:r>
                      <a:endParaRPr kumimoji="0" lang="en-GB" altLang="x-none" sz="1600" b="1" i="0" u="none" strike="noStrike" cap="none" normalizeH="0" baseline="0">
                        <a:ln>
                          <a:noFill/>
                        </a:ln>
                        <a:solidFill>
                          <a:schemeClr val="tx1"/>
                        </a:solidFill>
                        <a:effectLst/>
                        <a:latin typeface="Calibri" charset="0"/>
                        <a:ea typeface="Calibri" charset="0"/>
                        <a:cs typeface="Times New Roman" charset="0"/>
                      </a:endParaRPr>
                    </a:p>
                  </a:txBody>
                  <a:tcPr marL="67235" marR="672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263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Nursery Nurse</a:t>
                      </a: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txBody>
                  <a:tcPr marL="67235" marR="672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Nursery Worker</a:t>
                      </a: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txBody>
                  <a:tcPr marL="67235" marR="672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£18,379</a:t>
                      </a: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txBody>
                  <a:tcPr marL="67235" marR="672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£20,771</a:t>
                      </a:r>
                    </a:p>
                    <a:p>
                      <a:pPr marL="0" marR="0" lvl="0" indent="0" algn="ctr" defTabSz="457200" rtl="0" eaLnBrk="1" fontAlgn="base" latinLnBrk="0" hangingPunct="1">
                        <a:lnSpc>
                          <a:spcPct val="115000"/>
                        </a:lnSpc>
                        <a:spcBef>
                          <a:spcPct val="0"/>
                        </a:spcBef>
                        <a:spcAft>
                          <a:spcPct val="0"/>
                        </a:spcAft>
                        <a:buClrTx/>
                        <a:buSzTx/>
                        <a:buFontTx/>
                        <a:buNone/>
                        <a:tabLst/>
                      </a:pP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p>
                      <a:pPr marL="0" marR="0" lvl="0" indent="0" algn="ctr" defTabSz="457200" rtl="0" eaLnBrk="1" fontAlgn="base" latinLnBrk="0" hangingPunct="1">
                        <a:lnSpc>
                          <a:spcPct val="115000"/>
                        </a:lnSpc>
                        <a:spcBef>
                          <a:spcPct val="0"/>
                        </a:spcBef>
                        <a:spcAft>
                          <a:spcPct val="0"/>
                        </a:spcAft>
                        <a:buClrTx/>
                        <a:buSzTx/>
                        <a:buFontTx/>
                        <a:buNone/>
                        <a:tabLst/>
                      </a:pP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txBody>
                  <a:tcPr marL="67235" marR="672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£2,392</a:t>
                      </a: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txBody>
                  <a:tcPr marL="67235" marR="672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1" i="0" u="none" strike="noStrike" cap="none" normalizeH="0" baseline="0">
                          <a:ln>
                            <a:noFill/>
                          </a:ln>
                          <a:solidFill>
                            <a:schemeClr val="tx1"/>
                          </a:solidFill>
                          <a:effectLst/>
                          <a:latin typeface="Calibri" charset="0"/>
                          <a:ea typeface="Times New Roman" charset="0"/>
                          <a:cs typeface="Times New Roman" charset="0"/>
                        </a:rPr>
                        <a:t>13%</a:t>
                      </a:r>
                      <a:endParaRPr kumimoji="0" lang="en-GB" altLang="x-none" sz="1600" b="1" i="0" u="none" strike="noStrike" cap="none" normalizeH="0" baseline="0">
                        <a:ln>
                          <a:noFill/>
                        </a:ln>
                        <a:solidFill>
                          <a:schemeClr val="tx1"/>
                        </a:solidFill>
                        <a:effectLst/>
                        <a:latin typeface="Calibri" charset="0"/>
                        <a:ea typeface="Calibri" charset="0"/>
                        <a:cs typeface="Times New Roman" charset="0"/>
                      </a:endParaRPr>
                    </a:p>
                  </a:txBody>
                  <a:tcPr marL="67235" marR="6723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0700">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Librarian</a:t>
                      </a: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p>
                      <a:pPr marL="0" marR="0" lvl="0" indent="0" algn="l"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(1/4/16)</a:t>
                      </a:r>
                      <a:endParaRPr kumimoji="0" lang="en-GB" altLang="x-none" sz="1600" b="0" i="0" u="none" strike="noStrike" cap="none" normalizeH="0" baseline="0">
                        <a:ln>
                          <a:noFill/>
                        </a:ln>
                        <a:solidFill>
                          <a:schemeClr val="tx1"/>
                        </a:solidFill>
                        <a:effectLst/>
                        <a:latin typeface="Calibri" charset="0"/>
                        <a:ea typeface="Calibri" charset="0"/>
                        <a:cs typeface="Calibri"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Librarian</a:t>
                      </a: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p>
                      <a:pPr marL="0" marR="0" lvl="0" indent="0" algn="l"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(1/4/16)</a:t>
                      </a:r>
                      <a:endParaRPr kumimoji="0" lang="en-GB" altLang="x-none" sz="1600" b="0" i="0" u="none" strike="noStrike" cap="none" normalizeH="0" baseline="0">
                        <a:ln>
                          <a:noFill/>
                        </a:ln>
                        <a:solidFill>
                          <a:schemeClr val="tx1"/>
                        </a:solidFill>
                        <a:effectLst/>
                        <a:latin typeface="Calibri" charset="0"/>
                        <a:ea typeface="Calibri" charset="0"/>
                        <a:cs typeface="Calibri"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£23,166</a:t>
                      </a: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£24,960</a:t>
                      </a: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£1,794</a:t>
                      </a: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1" i="0" u="none" strike="noStrike" cap="none" normalizeH="0" baseline="0">
                          <a:ln>
                            <a:noFill/>
                          </a:ln>
                          <a:solidFill>
                            <a:schemeClr val="tx1"/>
                          </a:solidFill>
                          <a:effectLst/>
                          <a:latin typeface="Calibri" charset="0"/>
                          <a:ea typeface="Times New Roman" charset="0"/>
                          <a:cs typeface="Times New Roman" charset="0"/>
                        </a:rPr>
                        <a:t> 7.7%</a:t>
                      </a:r>
                      <a:endParaRPr kumimoji="0" lang="en-GB" altLang="x-none" sz="1600" b="1" i="0" u="none" strike="noStrike" cap="none" normalizeH="0" baseline="0">
                        <a:ln>
                          <a:noFill/>
                        </a:ln>
                        <a:solidFill>
                          <a:schemeClr val="tx1"/>
                        </a:solidFill>
                        <a:effectLst/>
                        <a:latin typeface="Calibri" charset="0"/>
                        <a:ea typeface="Calibri"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2638">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Health Improvement Principal</a:t>
                      </a: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Principal Environmental Health Officer</a:t>
                      </a: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£38,171</a:t>
                      </a: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£50,529</a:t>
                      </a: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0" i="0" u="none" strike="noStrike" cap="none" normalizeH="0" baseline="0">
                          <a:ln>
                            <a:noFill/>
                          </a:ln>
                          <a:solidFill>
                            <a:schemeClr val="tx1"/>
                          </a:solidFill>
                          <a:effectLst/>
                          <a:latin typeface="Calibri" charset="0"/>
                          <a:ea typeface="Times New Roman" charset="0"/>
                          <a:cs typeface="Times New Roman" charset="0"/>
                        </a:rPr>
                        <a:t>£12,358</a:t>
                      </a:r>
                      <a:endParaRPr kumimoji="0" lang="en-GB" altLang="x-none" sz="1600" b="0" i="0" u="none" strike="noStrike" cap="none" normalizeH="0" baseline="0">
                        <a:ln>
                          <a:noFill/>
                        </a:ln>
                        <a:solidFill>
                          <a:schemeClr val="tx1"/>
                        </a:solidFill>
                        <a:effectLst/>
                        <a:latin typeface="Calibri" charset="0"/>
                        <a:ea typeface="Calibri"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charset="0"/>
                        </a:defRPr>
                      </a:lvl1pPr>
                      <a:lvl2pPr marL="742950" indent="-285750">
                        <a:spcBef>
                          <a:spcPct val="20000"/>
                        </a:spcBef>
                        <a:buFont typeface="Arial" charset="0"/>
                        <a:defRPr sz="2400">
                          <a:solidFill>
                            <a:schemeClr val="tx1"/>
                          </a:solidFill>
                          <a:latin typeface="Calibri" charset="0"/>
                        </a:defRPr>
                      </a:lvl2pPr>
                      <a:lvl3pPr marL="1143000" indent="-228600">
                        <a:spcBef>
                          <a:spcPct val="20000"/>
                        </a:spcBef>
                        <a:buFont typeface="Arial" charset="0"/>
                        <a:defRPr sz="2000">
                          <a:solidFill>
                            <a:schemeClr val="tx1"/>
                          </a:solidFill>
                          <a:latin typeface="Calibri" charset="0"/>
                        </a:defRPr>
                      </a:lvl3pPr>
                      <a:lvl4pPr marL="1600200" indent="-228600">
                        <a:spcBef>
                          <a:spcPct val="20000"/>
                        </a:spcBef>
                        <a:buFont typeface="Arial" charset="0"/>
                        <a:defRPr>
                          <a:solidFill>
                            <a:schemeClr val="tx1"/>
                          </a:solidFill>
                          <a:latin typeface="Calibri" charset="0"/>
                        </a:defRPr>
                      </a:lvl4pPr>
                      <a:lvl5pPr marL="2057400" indent="-228600">
                        <a:spcBef>
                          <a:spcPct val="20000"/>
                        </a:spcBef>
                        <a:buFont typeface="Arial" charset="0"/>
                        <a:defRPr>
                          <a:solidFill>
                            <a:schemeClr val="tx1"/>
                          </a:solidFill>
                          <a:latin typeface="Calibri" charset="0"/>
                        </a:defRPr>
                      </a:lvl5pPr>
                      <a:lvl6pPr marL="2514600" indent="-228600" defTabSz="457200" fontAlgn="base">
                        <a:spcBef>
                          <a:spcPct val="20000"/>
                        </a:spcBef>
                        <a:spcAft>
                          <a:spcPct val="0"/>
                        </a:spcAft>
                        <a:buFont typeface="Arial" charset="0"/>
                        <a:defRPr>
                          <a:solidFill>
                            <a:schemeClr val="tx1"/>
                          </a:solidFill>
                          <a:latin typeface="Calibri" charset="0"/>
                        </a:defRPr>
                      </a:lvl6pPr>
                      <a:lvl7pPr marL="2971800" indent="-228600" defTabSz="457200" fontAlgn="base">
                        <a:spcBef>
                          <a:spcPct val="20000"/>
                        </a:spcBef>
                        <a:spcAft>
                          <a:spcPct val="0"/>
                        </a:spcAft>
                        <a:buFont typeface="Arial" charset="0"/>
                        <a:defRPr>
                          <a:solidFill>
                            <a:schemeClr val="tx1"/>
                          </a:solidFill>
                          <a:latin typeface="Calibri" charset="0"/>
                        </a:defRPr>
                      </a:lvl7pPr>
                      <a:lvl8pPr marL="3429000" indent="-228600" defTabSz="457200" fontAlgn="base">
                        <a:spcBef>
                          <a:spcPct val="20000"/>
                        </a:spcBef>
                        <a:spcAft>
                          <a:spcPct val="0"/>
                        </a:spcAft>
                        <a:buFont typeface="Arial" charset="0"/>
                        <a:defRPr>
                          <a:solidFill>
                            <a:schemeClr val="tx1"/>
                          </a:solidFill>
                          <a:latin typeface="Calibri" charset="0"/>
                        </a:defRPr>
                      </a:lvl8pPr>
                      <a:lvl9pPr marL="3886200" indent="-228600" defTabSz="457200" fontAlgn="base">
                        <a:spcBef>
                          <a:spcPct val="20000"/>
                        </a:spcBef>
                        <a:spcAft>
                          <a:spcPct val="0"/>
                        </a:spcAft>
                        <a:buFont typeface="Arial" charset="0"/>
                        <a:defRPr>
                          <a:solidFill>
                            <a:schemeClr val="tx1"/>
                          </a:solidFill>
                          <a:latin typeface="Calibri"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GB" altLang="x-none" sz="1600" b="1" i="0" u="none" strike="noStrike" cap="none" normalizeH="0" baseline="0">
                          <a:ln>
                            <a:noFill/>
                          </a:ln>
                          <a:solidFill>
                            <a:schemeClr val="tx1"/>
                          </a:solidFill>
                          <a:effectLst/>
                          <a:latin typeface="Calibri" charset="0"/>
                          <a:ea typeface="Times New Roman" charset="0"/>
                          <a:cs typeface="Times New Roman" charset="0"/>
                        </a:rPr>
                        <a:t>32.4%</a:t>
                      </a:r>
                      <a:endParaRPr kumimoji="0" lang="en-GB" altLang="x-none" sz="1600" b="1" i="0" u="none" strike="noStrike" cap="none" normalizeH="0" baseline="0">
                        <a:ln>
                          <a:noFill/>
                        </a:ln>
                        <a:solidFill>
                          <a:schemeClr val="tx1"/>
                        </a:solidFill>
                        <a:effectLst/>
                        <a:latin typeface="Calibri" charset="0"/>
                        <a:ea typeface="Calibri" charset="0"/>
                        <a:cs typeface="Times New Roman"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PowerPoint Document" ma:contentTypeID="0x0101000C8E16668653CB47B6E8E0CE928ABAD502007DE411A7DDFBE14FB444556DAF9ED833" ma:contentTypeVersion="16" ma:contentTypeDescription="Create a new PowerPoint document" ma:contentTypeScope="" ma:versionID="3eb5c3d10bb6c2b671d419714f602b39">
  <xsd:schema xmlns:xsd="http://www.w3.org/2001/XMLSchema" xmlns:xs="http://www.w3.org/2001/XMLSchema" xmlns:p="http://schemas.microsoft.com/office/2006/metadata/properties" xmlns:ns2="6e86cc80-d06d-4e8f-b8eb-114dcfb506da" xmlns:ns3="becb944d-fec3-4e14-bf17-a1e1156e5091" targetNamespace="http://schemas.microsoft.com/office/2006/metadata/properties" ma:root="true" ma:fieldsID="5b775f08c577898048fcd4785594eaa1" ns2:_="" ns3:_="">
    <xsd:import namespace="6e86cc80-d06d-4e8f-b8eb-114dcfb506da"/>
    <xsd:import namespace="becb944d-fec3-4e14-bf17-a1e1156e5091"/>
    <xsd:element name="properties">
      <xsd:complexType>
        <xsd:sequence>
          <xsd:element name="documentManagement">
            <xsd:complexType>
              <xsd:all>
                <xsd:element ref="ns2:_dlc_DocId" minOccurs="0"/>
                <xsd:element ref="ns2:_dlc_DocIdUrl" minOccurs="0"/>
                <xsd:element ref="ns2:_dlc_DocIdPersistId" minOccurs="0"/>
                <xsd:element ref="ns3:Approved_x0020_Version" minOccurs="0"/>
                <xsd:element ref="ns2:Approver" minOccurs="0"/>
                <xsd:element ref="ns3:Date_x0020_Approved" minOccurs="0"/>
                <xsd:element ref="ns3:Date_x0020_Submitted" minOccurs="0"/>
                <xsd:element ref="ns2:Submitter" minOccurs="0"/>
                <xsd:element ref="ns3:UNISON_x0020_Source_x0020_URL" minOccurs="0"/>
                <xsd:element ref="ns3:UNISON_x0020_Target_x0020_URL" minOccurs="0"/>
                <xsd:element ref="ns3:NJC_x0020_group" minOccurs="0"/>
                <xsd:element ref="ns2:Std_x0020_Doc_x0020_Type" minOccurs="0"/>
                <xsd:element ref="ns3:Terms_x0020_and_x0020_Conditions" minOccurs="0"/>
                <xsd:element ref="ns3:Meeting_x0020_date" minOccurs="0"/>
                <xsd:element ref="ns2:Local_x0020_Government_x0020_Categor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86cc80-d06d-4e8f-b8eb-114dcfb506d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pprover" ma:index="12" nillable="true" ma:displayName="Approver" ma:hidden="true" ma:internalName="Approver" ma:readOnly="false">
      <xsd:simpleType>
        <xsd:restriction base="dms:Text"/>
      </xsd:simpleType>
    </xsd:element>
    <xsd:element name="Submitter" ma:index="15" nillable="true" ma:displayName="Submitter" ma:hidden="true" ma:internalName="Submitter" ma:readOnly="false">
      <xsd:simpleType>
        <xsd:restriction base="dms:Text"/>
      </xsd:simpleType>
    </xsd:element>
    <xsd:element name="Std_x0020_Doc_x0020_Type" ma:index="19" nillable="true" ma:displayName="Std Doc Type" ma:list="{ec40c6dc-087e-4430-bfdf-a4105c98eb1b}" ma:internalName="Std_x0020_Doc_x0020_Type" ma:readOnly="false" ma:showField="Title" ma:web="6e86cc80-d06d-4e8f-b8eb-114dcfb506da">
      <xsd:simpleType>
        <xsd:restriction base="dms:Lookup"/>
      </xsd:simpleType>
    </xsd:element>
    <xsd:element name="Local_x0020_Government_x0020_Categories" ma:index="22" nillable="true" ma:displayName="Local Government Categories" ma:list="{b8fd61d3-180b-4048-94d5-3286f5d76558}" ma:internalName="Local_x0020_Government_x0020_Categories" ma:readOnly="false" ma:showField="Title" ma:web="6e86cc80-d06d-4e8f-b8eb-114dcfb506da">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becb944d-fec3-4e14-bf17-a1e1156e5091" elementFormDefault="qualified">
    <xsd:import namespace="http://schemas.microsoft.com/office/2006/documentManagement/types"/>
    <xsd:import namespace="http://schemas.microsoft.com/office/infopath/2007/PartnerControls"/>
    <xsd:element name="Approved_x0020_Version" ma:index="11" nillable="true" ma:displayName="Approved Version" ma:hidden="true" ma:internalName="Approved_x0020_Version" ma:readOnly="false">
      <xsd:simpleType>
        <xsd:restriction base="dms:Note"/>
      </xsd:simpleType>
    </xsd:element>
    <xsd:element name="Date_x0020_Approved" ma:index="13" nillable="true" ma:displayName="Date Approved" ma:hidden="true" ma:internalName="Date_x0020_Approved" ma:readOnly="false">
      <xsd:simpleType>
        <xsd:restriction base="dms:Text"/>
      </xsd:simpleType>
    </xsd:element>
    <xsd:element name="Date_x0020_Submitted" ma:index="14" nillable="true" ma:displayName="Date Submitted" ma:hidden="true" ma:internalName="Date_x0020_Submitted" ma:readOnly="false">
      <xsd:simpleType>
        <xsd:restriction base="dms:Text"/>
      </xsd:simpleType>
    </xsd:element>
    <xsd:element name="UNISON_x0020_Source_x0020_URL" ma:index="16" nillable="true" ma:displayName="UNISON Source URL" ma:format="Hyperlink" ma:hidden="true" ma:internalName="UNISON_x0020_Source_x0020_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UNISON_x0020_Target_x0020_URL" ma:index="17" nillable="true" ma:displayName="UNISON Target URL" ma:format="Hyperlink" ma:hidden="true" ma:internalName="UNISON_x0020_Target_x0020_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NJC_x0020_group" ma:index="18" nillable="true" ma:displayName="NJC Group" ma:list="{b4ed8578-9603-43cf-be5f-1cd1995a3190}" ma:internalName="NJC_x0020_group" ma:readOnly="false" ma:showField="Title">
      <xsd:simpleType>
        <xsd:restriction base="dms:Lookup"/>
      </xsd:simpleType>
    </xsd:element>
    <xsd:element name="Terms_x0020_and_x0020_Conditions" ma:index="20" nillable="true" ma:displayName="Terms and Conditions" ma:list="{316d1948-4351-4159-abae-43a9f3d6d405}" ma:internalName="Terms_x0020_and_x0020_Conditions" ma:readOnly="false" ma:showField="Title">
      <xsd:simpleType>
        <xsd:restriction base="dms:Lookup"/>
      </xsd:simpleType>
    </xsd:element>
    <xsd:element name="Meeting_x0020_date" ma:index="21" nillable="true" ma:displayName="Meeting date" ma:default="[today]" ma:format="DateOnly" ma:internalName="Meeting_x0020_date" ma:readOnly="fals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customXsn xmlns="http://schemas.microsoft.com/office/2006/metadata/customXsn">
  <xsnLocation/>
  <cached>True</cached>
  <openByDefault>True</openByDefault>
  <xsnScope/>
</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LongProperties xmlns="http://schemas.microsoft.com/office/2006/metadata/longProperties"/>
</file>

<file path=customXml/itemProps1.xml><?xml version="1.0" encoding="utf-8"?>
<ds:datastoreItem xmlns:ds="http://schemas.openxmlformats.org/officeDocument/2006/customXml" ds:itemID="{EDEE577A-F356-41AE-967D-023B03F10FD9}">
  <ds:schemaRefs>
    <ds:schemaRef ds:uri="http://schemas.microsoft.com/sharepoint/events"/>
  </ds:schemaRefs>
</ds:datastoreItem>
</file>

<file path=customXml/itemProps2.xml><?xml version="1.0" encoding="utf-8"?>
<ds:datastoreItem xmlns:ds="http://schemas.openxmlformats.org/officeDocument/2006/customXml" ds:itemID="{BEDC485E-C9BF-4577-B2B7-F6D7836A43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86cc80-d06d-4e8f-b8eb-114dcfb506da"/>
    <ds:schemaRef ds:uri="becb944d-fec3-4e14-bf17-a1e1156e50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07C0281-8424-4A84-9692-9A6A28A4A040}">
  <ds:schemaRefs>
    <ds:schemaRef ds:uri="http://schemas.microsoft.com/office/2006/metadata/customXsn"/>
  </ds:schemaRefs>
</ds:datastoreItem>
</file>

<file path=customXml/itemProps4.xml><?xml version="1.0" encoding="utf-8"?>
<ds:datastoreItem xmlns:ds="http://schemas.openxmlformats.org/officeDocument/2006/customXml" ds:itemID="{35915E8D-D394-48F1-8462-0B7A5C40FF87}">
  <ds:schemaRefs>
    <ds:schemaRef ds:uri="http://schemas.microsoft.com/sharepoint/v3/contenttype/forms"/>
  </ds:schemaRefs>
</ds:datastoreItem>
</file>

<file path=customXml/itemProps5.xml><?xml version="1.0" encoding="utf-8"?>
<ds:datastoreItem xmlns:ds="http://schemas.openxmlformats.org/officeDocument/2006/customXml" ds:itemID="{A7E8B2B9-A528-44D8-A391-5FDA5367C9BD}">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243</TotalTime>
  <Words>2544</Words>
  <Application>Microsoft Macintosh PowerPoint</Application>
  <PresentationFormat>On-screen Show (4:3)</PresentationFormat>
  <Paragraphs>259</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Arial</vt:lpstr>
      <vt:lpstr>Times New Roman</vt:lpstr>
      <vt:lpstr>Office Theme</vt:lpstr>
      <vt:lpstr>PowerPoint Presentation</vt:lpstr>
      <vt:lpstr>The NJC Pay Claim 2018-19</vt:lpstr>
      <vt:lpstr>NJC pay explained</vt:lpstr>
      <vt:lpstr>Context of the claim</vt:lpstr>
      <vt:lpstr>The impact on our members </vt:lpstr>
      <vt:lpstr>PowerPoint Presentation</vt:lpstr>
      <vt:lpstr>Average earnings and settlements</vt:lpstr>
      <vt:lpstr>Pay at the bottom pegged to NMW or NLW</vt:lpstr>
      <vt:lpstr>Low pay throughout the pay spine</vt:lpstr>
      <vt:lpstr>But it’s not just about pay...</vt:lpstr>
      <vt:lpstr>We want local government to:</vt:lpstr>
      <vt:lpstr>Join our campaign for fair pay now</vt:lpstr>
      <vt:lpstr>Immediate action </vt:lpstr>
      <vt:lpstr>PowerPoint Presentation</vt:lpstr>
    </vt:vector>
  </TitlesOfParts>
  <Company>UNISON</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Fair Pay Now PowerPoint Presentation for Stewards for 13 July Bulletin</dc:title>
  <dc:creator>Vinay Dudakia</dc:creator>
  <cp:lastModifiedBy>Rob Smith</cp:lastModifiedBy>
  <cp:revision>53</cp:revision>
  <cp:lastPrinted>2017-01-20T11:39:12Z</cp:lastPrinted>
  <dcterms:created xsi:type="dcterms:W3CDTF">2016-04-27T11:22:04Z</dcterms:created>
  <dcterms:modified xsi:type="dcterms:W3CDTF">2017-08-07T13:06:35Z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0x0101000C8E16668653CB47B6E8E0CE928ABAD502007DE411A7DDFBE14FB444556DAF9ED833</vt:lpwstr>
  </property>
  <property fmtid="{D5CDD505-2E9C-101B-9397-08002B2CF9AE}" pid="3" name="Submitter">
    <vt:lpwstr/>
  </property>
  <property fmtid="{D5CDD505-2E9C-101B-9397-08002B2CF9AE}" pid="4" name="Local Government Categories">
    <vt:lpwstr>3</vt:lpwstr>
  </property>
  <property fmtid="{D5CDD505-2E9C-101B-9397-08002B2CF9AE}" pid="5" name="Approver">
    <vt:lpwstr/>
  </property>
  <property fmtid="{D5CDD505-2E9C-101B-9397-08002B2CF9AE}" pid="6" name="NJC group">
    <vt:lpwstr>7</vt:lpwstr>
  </property>
  <property fmtid="{D5CDD505-2E9C-101B-9397-08002B2CF9AE}" pid="7" name="Terms and Conditions">
    <vt:lpwstr>22</vt:lpwstr>
  </property>
  <property fmtid="{D5CDD505-2E9C-101B-9397-08002B2CF9AE}" pid="8" name="UNISON Source URL">
    <vt:lpwstr/>
  </property>
  <property fmtid="{D5CDD505-2E9C-101B-9397-08002B2CF9AE}" pid="9" name="UNISON Target URL">
    <vt:lpwstr/>
  </property>
  <property fmtid="{D5CDD505-2E9C-101B-9397-08002B2CF9AE}" pid="10" name="Meeting date">
    <vt:lpwstr>2017-07-12T00:00:00Z</vt:lpwstr>
  </property>
  <property fmtid="{D5CDD505-2E9C-101B-9397-08002B2CF9AE}" pid="11" name="Approved Version">
    <vt:lpwstr/>
  </property>
  <property fmtid="{D5CDD505-2E9C-101B-9397-08002B2CF9AE}" pid="12" name="Date Submitted">
    <vt:lpwstr/>
  </property>
  <property fmtid="{D5CDD505-2E9C-101B-9397-08002B2CF9AE}" pid="13" name="Date Approved">
    <vt:lpwstr/>
  </property>
  <property fmtid="{D5CDD505-2E9C-101B-9397-08002B2CF9AE}" pid="14" name="Std Doc Type">
    <vt:lpwstr>18</vt:lpwstr>
  </property>
</Properties>
</file>