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14"/>
  </p:notesMasterIdLst>
  <p:handoutMasterIdLst>
    <p:handoutMasterId r:id="rId15"/>
  </p:handoutMasterIdLst>
  <p:sldIdLst>
    <p:sldId id="294" r:id="rId5"/>
    <p:sldId id="304" r:id="rId6"/>
    <p:sldId id="309" r:id="rId7"/>
    <p:sldId id="311" r:id="rId8"/>
    <p:sldId id="310" r:id="rId9"/>
    <p:sldId id="258" r:id="rId10"/>
    <p:sldId id="312" r:id="rId11"/>
    <p:sldId id="314" r:id="rId12"/>
    <p:sldId id="313"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407E6-F3AF-4365-893D-C9AD0FF497A5}" v="14" dt="2023-03-23T14:04:02.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954" autoAdjust="0"/>
  </p:normalViewPr>
  <p:slideViewPr>
    <p:cSldViewPr snapToGrid="0" snapToObjects="1">
      <p:cViewPr varScale="1">
        <p:scale>
          <a:sx n="77" d="100"/>
          <a:sy n="77" d="100"/>
        </p:scale>
        <p:origin x="1004" y="52"/>
      </p:cViewPr>
      <p:guideLst/>
    </p:cSldViewPr>
  </p:slideViewPr>
  <p:notesTextViewPr>
    <p:cViewPr>
      <p:scale>
        <a:sx n="1" d="1"/>
        <a:sy n="1" d="1"/>
      </p:scale>
      <p:origin x="0" y="0"/>
    </p:cViewPr>
  </p:notesTextViewPr>
  <p:notesViewPr>
    <p:cSldViewPr snapToGrid="0" snapToObjects="1">
      <p:cViewPr varScale="1">
        <p:scale>
          <a:sx n="89" d="100"/>
          <a:sy n="89" d="100"/>
        </p:scale>
        <p:origin x="384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8C7A0-3C71-47DC-8143-1A0C90DF5EE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098C0DD3-3448-4F06-9DCF-DCAD9485927E}">
      <dgm:prSet custT="1"/>
      <dgm:spPr/>
      <dgm:t>
        <a:bodyPr/>
        <a:lstStyle/>
        <a:p>
          <a:r>
            <a:rPr lang="en-GB" sz="2300" b="1" i="0" dirty="0"/>
            <a:t>UK’s largest public service union</a:t>
          </a:r>
          <a:endParaRPr lang="en-GB" sz="2300" b="1" dirty="0"/>
        </a:p>
      </dgm:t>
    </dgm:pt>
    <dgm:pt modelId="{4EA29AB6-21E9-4761-BFCB-3B79418CEC86}" type="parTrans" cxnId="{5C499377-CCF9-40AF-9A9D-C57F92F6B0D9}">
      <dgm:prSet/>
      <dgm:spPr/>
      <dgm:t>
        <a:bodyPr/>
        <a:lstStyle/>
        <a:p>
          <a:endParaRPr lang="en-GB"/>
        </a:p>
      </dgm:t>
    </dgm:pt>
    <dgm:pt modelId="{2BFF8941-64B3-4B60-BE86-8476E94E6035}" type="sibTrans" cxnId="{5C499377-CCF9-40AF-9A9D-C57F92F6B0D9}">
      <dgm:prSet/>
      <dgm:spPr/>
      <dgm:t>
        <a:bodyPr/>
        <a:lstStyle/>
        <a:p>
          <a:endParaRPr lang="en-GB"/>
        </a:p>
      </dgm:t>
    </dgm:pt>
    <dgm:pt modelId="{3EB37852-A80F-4923-B4F4-100AEA373932}">
      <dgm:prSet/>
      <dgm:spPr/>
      <dgm:t>
        <a:bodyPr/>
        <a:lstStyle/>
        <a:p>
          <a:r>
            <a:rPr lang="en-GB" b="1" dirty="0"/>
            <a:t>Striving for  quality public services</a:t>
          </a:r>
        </a:p>
      </dgm:t>
    </dgm:pt>
    <dgm:pt modelId="{3E946E81-540B-4A58-9306-A969294FA050}" type="parTrans" cxnId="{BBF431E9-B11F-45BB-B231-902842B62CFE}">
      <dgm:prSet/>
      <dgm:spPr/>
      <dgm:t>
        <a:bodyPr/>
        <a:lstStyle/>
        <a:p>
          <a:endParaRPr lang="en-GB"/>
        </a:p>
      </dgm:t>
    </dgm:pt>
    <dgm:pt modelId="{D23A41A5-7F2B-4FBE-86C7-F21CE55C6ED9}" type="sibTrans" cxnId="{BBF431E9-B11F-45BB-B231-902842B62CFE}">
      <dgm:prSet/>
      <dgm:spPr/>
      <dgm:t>
        <a:bodyPr/>
        <a:lstStyle/>
        <a:p>
          <a:endParaRPr lang="en-GB"/>
        </a:p>
      </dgm:t>
    </dgm:pt>
    <dgm:pt modelId="{03A0C9E2-0AF9-4D22-8CDF-FE29F4B545B3}">
      <dgm:prSet/>
      <dgm:spPr/>
      <dgm:t>
        <a:bodyPr/>
        <a:lstStyle/>
        <a:p>
          <a:r>
            <a:rPr lang="en-GB" b="1" i="0" dirty="0"/>
            <a:t>Building workers’ power &amp; protecting the environment</a:t>
          </a:r>
          <a:endParaRPr lang="en-GB" b="1" dirty="0"/>
        </a:p>
      </dgm:t>
    </dgm:pt>
    <dgm:pt modelId="{F31B0EC6-2628-458B-ACBA-0E4A7CB6A05E}" type="parTrans" cxnId="{2032DEA7-2690-4A7D-8F46-EC67D4059DCE}">
      <dgm:prSet/>
      <dgm:spPr/>
      <dgm:t>
        <a:bodyPr/>
        <a:lstStyle/>
        <a:p>
          <a:endParaRPr lang="en-GB"/>
        </a:p>
      </dgm:t>
    </dgm:pt>
    <dgm:pt modelId="{846E6974-183D-44B0-B824-2D6A06BB4D64}" type="sibTrans" cxnId="{2032DEA7-2690-4A7D-8F46-EC67D4059DCE}">
      <dgm:prSet/>
      <dgm:spPr/>
      <dgm:t>
        <a:bodyPr/>
        <a:lstStyle/>
        <a:p>
          <a:endParaRPr lang="en-GB"/>
        </a:p>
      </dgm:t>
    </dgm:pt>
    <dgm:pt modelId="{8885E56B-71EC-478B-B88E-5A0B5C97704B}">
      <dgm:prSet/>
      <dgm:spPr/>
      <dgm:t>
        <a:bodyPr/>
        <a:lstStyle/>
        <a:p>
          <a:r>
            <a:rPr lang="en-GB" b="1" dirty="0"/>
            <a:t>Protect</a:t>
          </a:r>
        </a:p>
        <a:p>
          <a:r>
            <a:rPr lang="en-GB" b="1" dirty="0"/>
            <a:t>Respect</a:t>
          </a:r>
        </a:p>
      </dgm:t>
    </dgm:pt>
    <dgm:pt modelId="{20CFA4DF-8FB8-4574-B8EE-644EC0198596}" type="sibTrans" cxnId="{9A35E0C8-2D92-4C8E-9B58-F826D6DE15EB}">
      <dgm:prSet/>
      <dgm:spPr/>
      <dgm:t>
        <a:bodyPr/>
        <a:lstStyle/>
        <a:p>
          <a:endParaRPr lang="en-GB"/>
        </a:p>
      </dgm:t>
    </dgm:pt>
    <dgm:pt modelId="{59EADFFE-16A7-4CB2-8479-A765FC71D5F6}" type="parTrans" cxnId="{9A35E0C8-2D92-4C8E-9B58-F826D6DE15EB}">
      <dgm:prSet/>
      <dgm:spPr/>
      <dgm:t>
        <a:bodyPr/>
        <a:lstStyle/>
        <a:p>
          <a:endParaRPr lang="en-GB"/>
        </a:p>
      </dgm:t>
    </dgm:pt>
    <dgm:pt modelId="{1CB96D58-830A-4048-A403-5342113F2A95}">
      <dgm:prSet/>
      <dgm:spPr/>
      <dgm:t>
        <a:bodyPr/>
        <a:lstStyle/>
        <a:p>
          <a:endParaRPr lang="en-GB" b="1" dirty="0"/>
        </a:p>
      </dgm:t>
    </dgm:pt>
    <dgm:pt modelId="{B4BF82C9-3F15-4A58-A785-C65261941A0E}" type="sibTrans" cxnId="{6F4FF289-0DE9-4EAA-83B4-37649AD261CC}">
      <dgm:prSet/>
      <dgm:spPr/>
      <dgm:t>
        <a:bodyPr/>
        <a:lstStyle/>
        <a:p>
          <a:endParaRPr lang="en-GB"/>
        </a:p>
      </dgm:t>
    </dgm:pt>
    <dgm:pt modelId="{5E8DB9D2-2339-42A7-9F4F-A593CFDEF49F}" type="parTrans" cxnId="{6F4FF289-0DE9-4EAA-83B4-37649AD261CC}">
      <dgm:prSet/>
      <dgm:spPr/>
      <dgm:t>
        <a:bodyPr/>
        <a:lstStyle/>
        <a:p>
          <a:endParaRPr lang="en-GB"/>
        </a:p>
      </dgm:t>
    </dgm:pt>
    <dgm:pt modelId="{A156A058-F5B3-43F8-AB57-A0A46845E02F}" type="pres">
      <dgm:prSet presAssocID="{C0F8C7A0-3C71-47DC-8143-1A0C90DF5EEF}" presName="compositeShape" presStyleCnt="0">
        <dgm:presLayoutVars>
          <dgm:chMax val="7"/>
          <dgm:dir/>
          <dgm:resizeHandles val="exact"/>
        </dgm:presLayoutVars>
      </dgm:prSet>
      <dgm:spPr/>
    </dgm:pt>
    <dgm:pt modelId="{69CABF5A-0388-4AEA-96FC-E6698B3D32E6}" type="pres">
      <dgm:prSet presAssocID="{098C0DD3-3448-4F06-9DCF-DCAD9485927E}" presName="circ1" presStyleLbl="vennNode1" presStyleIdx="0" presStyleCnt="5"/>
      <dgm:spPr>
        <a:solidFill>
          <a:schemeClr val="accent4">
            <a:lumMod val="20000"/>
            <a:lumOff val="80000"/>
            <a:alpha val="50000"/>
          </a:schemeClr>
        </a:solidFill>
      </dgm:spPr>
    </dgm:pt>
    <dgm:pt modelId="{6915D01C-06CA-4E44-80F4-B56867844150}" type="pres">
      <dgm:prSet presAssocID="{098C0DD3-3448-4F06-9DCF-DCAD9485927E}" presName="circ1Tx" presStyleLbl="revTx" presStyleIdx="0" presStyleCnt="0" custScaleX="116500" custLinFactNeighborX="-3674" custLinFactNeighborY="16446">
        <dgm:presLayoutVars>
          <dgm:chMax val="0"/>
          <dgm:chPref val="0"/>
          <dgm:bulletEnabled val="1"/>
        </dgm:presLayoutVars>
      </dgm:prSet>
      <dgm:spPr/>
    </dgm:pt>
    <dgm:pt modelId="{D2BF3822-B2BD-4019-9BBD-A9433B629C69}" type="pres">
      <dgm:prSet presAssocID="{3EB37852-A80F-4923-B4F4-100AEA373932}" presName="circ2" presStyleLbl="vennNode1" presStyleIdx="1" presStyleCnt="5"/>
      <dgm:spPr>
        <a:solidFill>
          <a:schemeClr val="accent4">
            <a:lumMod val="20000"/>
            <a:lumOff val="80000"/>
            <a:alpha val="50000"/>
          </a:schemeClr>
        </a:solidFill>
      </dgm:spPr>
    </dgm:pt>
    <dgm:pt modelId="{940564A9-F580-4961-B548-FAA19B1DA551}" type="pres">
      <dgm:prSet presAssocID="{3EB37852-A80F-4923-B4F4-100AEA373932}" presName="circ2Tx" presStyleLbl="revTx" presStyleIdx="0" presStyleCnt="0" custLinFactNeighborX="-180" custLinFactNeighborY="-25490">
        <dgm:presLayoutVars>
          <dgm:chMax val="0"/>
          <dgm:chPref val="0"/>
          <dgm:bulletEnabled val="1"/>
        </dgm:presLayoutVars>
      </dgm:prSet>
      <dgm:spPr/>
    </dgm:pt>
    <dgm:pt modelId="{CA3A773B-5EDF-4BA4-8138-0FE40E87EC76}" type="pres">
      <dgm:prSet presAssocID="{8885E56B-71EC-478B-B88E-5A0B5C97704B}" presName="circ3" presStyleLbl="vennNode1" presStyleIdx="2" presStyleCnt="5"/>
      <dgm:spPr>
        <a:solidFill>
          <a:schemeClr val="accent4">
            <a:lumMod val="20000"/>
            <a:lumOff val="80000"/>
            <a:alpha val="50000"/>
          </a:schemeClr>
        </a:solidFill>
      </dgm:spPr>
    </dgm:pt>
    <dgm:pt modelId="{51B8C41C-5A6C-4969-B973-D3503BEC852D}" type="pres">
      <dgm:prSet presAssocID="{8885E56B-71EC-478B-B88E-5A0B5C97704B}" presName="circ3Tx" presStyleLbl="revTx" presStyleIdx="0" presStyleCnt="0" custScaleX="153044" custScaleY="164898" custLinFactNeighborX="17696" custLinFactNeighborY="-39335">
        <dgm:presLayoutVars>
          <dgm:chMax val="0"/>
          <dgm:chPref val="0"/>
          <dgm:bulletEnabled val="1"/>
        </dgm:presLayoutVars>
      </dgm:prSet>
      <dgm:spPr/>
    </dgm:pt>
    <dgm:pt modelId="{5F82DB59-EDCC-4388-8581-F267F0B74BAD}" type="pres">
      <dgm:prSet presAssocID="{1CB96D58-830A-4048-A403-5342113F2A95}" presName="circ4" presStyleLbl="vennNode1" presStyleIdx="3" presStyleCnt="5"/>
      <dgm:spPr>
        <a:solidFill>
          <a:schemeClr val="accent4">
            <a:lumMod val="20000"/>
            <a:lumOff val="80000"/>
            <a:alpha val="50000"/>
          </a:schemeClr>
        </a:solidFill>
      </dgm:spPr>
    </dgm:pt>
    <dgm:pt modelId="{FBFA2F2F-F00B-41F7-91AF-54AA5363F7D2}" type="pres">
      <dgm:prSet presAssocID="{1CB96D58-830A-4048-A403-5342113F2A95}" presName="circ4Tx" presStyleLbl="revTx" presStyleIdx="0" presStyleCnt="0" custLinFactX="100000" custLinFactNeighborX="171098" custLinFactNeighborY="-18246">
        <dgm:presLayoutVars>
          <dgm:chMax val="0"/>
          <dgm:chPref val="0"/>
          <dgm:bulletEnabled val="1"/>
        </dgm:presLayoutVars>
      </dgm:prSet>
      <dgm:spPr/>
    </dgm:pt>
    <dgm:pt modelId="{F87D94EC-76DC-42D9-8BA0-00AE6DF968D9}" type="pres">
      <dgm:prSet presAssocID="{03A0C9E2-0AF9-4D22-8CDF-FE29F4B545B3}" presName="circ5" presStyleLbl="vennNode1" presStyleIdx="4" presStyleCnt="5"/>
      <dgm:spPr>
        <a:solidFill>
          <a:schemeClr val="accent4">
            <a:lumMod val="20000"/>
            <a:lumOff val="80000"/>
            <a:alpha val="50000"/>
          </a:schemeClr>
        </a:solidFill>
      </dgm:spPr>
    </dgm:pt>
    <dgm:pt modelId="{CFCD9637-B7F3-495C-AB51-9EC01C61C8D7}" type="pres">
      <dgm:prSet presAssocID="{03A0C9E2-0AF9-4D22-8CDF-FE29F4B545B3}" presName="circ5Tx" presStyleLbl="revTx" presStyleIdx="0" presStyleCnt="0" custLinFactY="41903" custLinFactNeighborX="3539" custLinFactNeighborY="100000">
        <dgm:presLayoutVars>
          <dgm:chMax val="0"/>
          <dgm:chPref val="0"/>
          <dgm:bulletEnabled val="1"/>
        </dgm:presLayoutVars>
      </dgm:prSet>
      <dgm:spPr/>
    </dgm:pt>
  </dgm:ptLst>
  <dgm:cxnLst>
    <dgm:cxn modelId="{A547360B-FB26-40F1-9B1A-C0EEE5437AD4}" type="presOf" srcId="{098C0DD3-3448-4F06-9DCF-DCAD9485927E}" destId="{6915D01C-06CA-4E44-80F4-B56867844150}" srcOrd="0" destOrd="0" presId="urn:microsoft.com/office/officeart/2005/8/layout/venn1"/>
    <dgm:cxn modelId="{5C499377-CCF9-40AF-9A9D-C57F92F6B0D9}" srcId="{C0F8C7A0-3C71-47DC-8143-1A0C90DF5EEF}" destId="{098C0DD3-3448-4F06-9DCF-DCAD9485927E}" srcOrd="0" destOrd="0" parTransId="{4EA29AB6-21E9-4761-BFCB-3B79418CEC86}" sibTransId="{2BFF8941-64B3-4B60-BE86-8476E94E6035}"/>
    <dgm:cxn modelId="{22156983-B16B-42FB-8FDF-3367015DF261}" type="presOf" srcId="{C0F8C7A0-3C71-47DC-8143-1A0C90DF5EEF}" destId="{A156A058-F5B3-43F8-AB57-A0A46845E02F}" srcOrd="0" destOrd="0" presId="urn:microsoft.com/office/officeart/2005/8/layout/venn1"/>
    <dgm:cxn modelId="{FB539584-EB17-420B-A4D3-76D6960A5407}" type="presOf" srcId="{1CB96D58-830A-4048-A403-5342113F2A95}" destId="{FBFA2F2F-F00B-41F7-91AF-54AA5363F7D2}" srcOrd="0" destOrd="0" presId="urn:microsoft.com/office/officeart/2005/8/layout/venn1"/>
    <dgm:cxn modelId="{6F4FF289-0DE9-4EAA-83B4-37649AD261CC}" srcId="{C0F8C7A0-3C71-47DC-8143-1A0C90DF5EEF}" destId="{1CB96D58-830A-4048-A403-5342113F2A95}" srcOrd="3" destOrd="0" parTransId="{5E8DB9D2-2339-42A7-9F4F-A593CFDEF49F}" sibTransId="{B4BF82C9-3F15-4A58-A785-C65261941A0E}"/>
    <dgm:cxn modelId="{2032DEA7-2690-4A7D-8F46-EC67D4059DCE}" srcId="{C0F8C7A0-3C71-47DC-8143-1A0C90DF5EEF}" destId="{03A0C9E2-0AF9-4D22-8CDF-FE29F4B545B3}" srcOrd="4" destOrd="0" parTransId="{F31B0EC6-2628-458B-ACBA-0E4A7CB6A05E}" sibTransId="{846E6974-183D-44B0-B824-2D6A06BB4D64}"/>
    <dgm:cxn modelId="{C3281BAE-4E43-4F9E-BA03-EAEA5844B443}" type="presOf" srcId="{8885E56B-71EC-478B-B88E-5A0B5C97704B}" destId="{51B8C41C-5A6C-4969-B973-D3503BEC852D}" srcOrd="0" destOrd="0" presId="urn:microsoft.com/office/officeart/2005/8/layout/venn1"/>
    <dgm:cxn modelId="{F3C431BA-7685-43C5-B4D1-C98952606867}" type="presOf" srcId="{03A0C9E2-0AF9-4D22-8CDF-FE29F4B545B3}" destId="{CFCD9637-B7F3-495C-AB51-9EC01C61C8D7}" srcOrd="0" destOrd="0" presId="urn:microsoft.com/office/officeart/2005/8/layout/venn1"/>
    <dgm:cxn modelId="{9A35E0C8-2D92-4C8E-9B58-F826D6DE15EB}" srcId="{C0F8C7A0-3C71-47DC-8143-1A0C90DF5EEF}" destId="{8885E56B-71EC-478B-B88E-5A0B5C97704B}" srcOrd="2" destOrd="0" parTransId="{59EADFFE-16A7-4CB2-8479-A765FC71D5F6}" sibTransId="{20CFA4DF-8FB8-4574-B8EE-644EC0198596}"/>
    <dgm:cxn modelId="{BBF431E9-B11F-45BB-B231-902842B62CFE}" srcId="{C0F8C7A0-3C71-47DC-8143-1A0C90DF5EEF}" destId="{3EB37852-A80F-4923-B4F4-100AEA373932}" srcOrd="1" destOrd="0" parTransId="{3E946E81-540B-4A58-9306-A969294FA050}" sibTransId="{D23A41A5-7F2B-4FBE-86C7-F21CE55C6ED9}"/>
    <dgm:cxn modelId="{6456FEFA-8007-433D-BCBC-FD386C721014}" type="presOf" srcId="{3EB37852-A80F-4923-B4F4-100AEA373932}" destId="{940564A9-F580-4961-B548-FAA19B1DA551}" srcOrd="0" destOrd="0" presId="urn:microsoft.com/office/officeart/2005/8/layout/venn1"/>
    <dgm:cxn modelId="{98E30897-FF3E-4FD7-B91A-5FE956A5479B}" type="presParOf" srcId="{A156A058-F5B3-43F8-AB57-A0A46845E02F}" destId="{69CABF5A-0388-4AEA-96FC-E6698B3D32E6}" srcOrd="0" destOrd="0" presId="urn:microsoft.com/office/officeart/2005/8/layout/venn1"/>
    <dgm:cxn modelId="{A9AE5EEC-FE10-4703-803C-3DF7662B40D8}" type="presParOf" srcId="{A156A058-F5B3-43F8-AB57-A0A46845E02F}" destId="{6915D01C-06CA-4E44-80F4-B56867844150}" srcOrd="1" destOrd="0" presId="urn:microsoft.com/office/officeart/2005/8/layout/venn1"/>
    <dgm:cxn modelId="{0262B2B3-170A-4C9C-A5D3-9A794926EE79}" type="presParOf" srcId="{A156A058-F5B3-43F8-AB57-A0A46845E02F}" destId="{D2BF3822-B2BD-4019-9BBD-A9433B629C69}" srcOrd="2" destOrd="0" presId="urn:microsoft.com/office/officeart/2005/8/layout/venn1"/>
    <dgm:cxn modelId="{334896E9-B71A-4458-BF67-FE4351090105}" type="presParOf" srcId="{A156A058-F5B3-43F8-AB57-A0A46845E02F}" destId="{940564A9-F580-4961-B548-FAA19B1DA551}" srcOrd="3" destOrd="0" presId="urn:microsoft.com/office/officeart/2005/8/layout/venn1"/>
    <dgm:cxn modelId="{555E8DFD-BB5D-427A-BCED-280DFE41BD26}" type="presParOf" srcId="{A156A058-F5B3-43F8-AB57-A0A46845E02F}" destId="{CA3A773B-5EDF-4BA4-8138-0FE40E87EC76}" srcOrd="4" destOrd="0" presId="urn:microsoft.com/office/officeart/2005/8/layout/venn1"/>
    <dgm:cxn modelId="{AA43ABBD-C36B-4655-95B7-7005D76A603C}" type="presParOf" srcId="{A156A058-F5B3-43F8-AB57-A0A46845E02F}" destId="{51B8C41C-5A6C-4969-B973-D3503BEC852D}" srcOrd="5" destOrd="0" presId="urn:microsoft.com/office/officeart/2005/8/layout/venn1"/>
    <dgm:cxn modelId="{6D9A7759-B5BB-4C72-BAE1-8B21DED029F1}" type="presParOf" srcId="{A156A058-F5B3-43F8-AB57-A0A46845E02F}" destId="{5F82DB59-EDCC-4388-8581-F267F0B74BAD}" srcOrd="6" destOrd="0" presId="urn:microsoft.com/office/officeart/2005/8/layout/venn1"/>
    <dgm:cxn modelId="{A0F0B31D-3B32-44A6-A4BC-4ADF9EA3E876}" type="presParOf" srcId="{A156A058-F5B3-43F8-AB57-A0A46845E02F}" destId="{FBFA2F2F-F00B-41F7-91AF-54AA5363F7D2}" srcOrd="7" destOrd="0" presId="urn:microsoft.com/office/officeart/2005/8/layout/venn1"/>
    <dgm:cxn modelId="{DDE4FC98-2C84-4565-BFD2-05567B87F2C2}" type="presParOf" srcId="{A156A058-F5B3-43F8-AB57-A0A46845E02F}" destId="{F87D94EC-76DC-42D9-8BA0-00AE6DF968D9}" srcOrd="8" destOrd="0" presId="urn:microsoft.com/office/officeart/2005/8/layout/venn1"/>
    <dgm:cxn modelId="{610331B5-713F-4AC6-B679-8597AEEFCA11}" type="presParOf" srcId="{A156A058-F5B3-43F8-AB57-A0A46845E02F}" destId="{CFCD9637-B7F3-495C-AB51-9EC01C61C8D7}"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ABF5A-0388-4AEA-96FC-E6698B3D32E6}">
      <dsp:nvSpPr>
        <dsp:cNvPr id="0" name=""/>
        <dsp:cNvSpPr/>
      </dsp:nvSpPr>
      <dsp:spPr>
        <a:xfrm>
          <a:off x="2958028" y="1253098"/>
          <a:ext cx="1800224" cy="1800225"/>
        </a:xfrm>
        <a:prstGeom prst="ellipse">
          <a:avLst/>
        </a:prstGeom>
        <a:solidFill>
          <a:schemeClr val="accent4">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915D01C-06CA-4E44-80F4-B56867844150}">
      <dsp:nvSpPr>
        <dsp:cNvPr id="0" name=""/>
        <dsp:cNvSpPr/>
      </dsp:nvSpPr>
      <dsp:spPr>
        <a:xfrm>
          <a:off x="2565005" y="-14012"/>
          <a:ext cx="2432824" cy="12087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GB" sz="2300" b="1" i="0" kern="1200" dirty="0"/>
            <a:t>UK’s largest public service union</a:t>
          </a:r>
          <a:endParaRPr lang="en-GB" sz="2300" b="1" kern="1200" dirty="0"/>
        </a:p>
      </dsp:txBody>
      <dsp:txXfrm>
        <a:off x="2565005" y="-14012"/>
        <a:ext cx="2432824" cy="1208722"/>
      </dsp:txXfrm>
    </dsp:sp>
    <dsp:sp modelId="{D2BF3822-B2BD-4019-9BBD-A9433B629C69}">
      <dsp:nvSpPr>
        <dsp:cNvPr id="0" name=""/>
        <dsp:cNvSpPr/>
      </dsp:nvSpPr>
      <dsp:spPr>
        <a:xfrm>
          <a:off x="3642833" y="1750474"/>
          <a:ext cx="1800224" cy="1800225"/>
        </a:xfrm>
        <a:prstGeom prst="ellipse">
          <a:avLst/>
        </a:prstGeom>
        <a:solidFill>
          <a:schemeClr val="accent4">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40564A9-F580-4961-B548-FAA19B1DA551}">
      <dsp:nvSpPr>
        <dsp:cNvPr id="0" name=""/>
        <dsp:cNvSpPr/>
      </dsp:nvSpPr>
      <dsp:spPr>
        <a:xfrm>
          <a:off x="5582986" y="1047360"/>
          <a:ext cx="1872234" cy="13115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b="1" kern="1200" dirty="0"/>
            <a:t>Striving for  quality public services</a:t>
          </a:r>
        </a:p>
      </dsp:txBody>
      <dsp:txXfrm>
        <a:off x="5582986" y="1047360"/>
        <a:ext cx="1872234" cy="1311592"/>
      </dsp:txXfrm>
    </dsp:sp>
    <dsp:sp modelId="{CA3A773B-5EDF-4BA4-8138-0FE40E87EC76}">
      <dsp:nvSpPr>
        <dsp:cNvPr id="0" name=""/>
        <dsp:cNvSpPr/>
      </dsp:nvSpPr>
      <dsp:spPr>
        <a:xfrm>
          <a:off x="3381440" y="2555946"/>
          <a:ext cx="1800224" cy="1800225"/>
        </a:xfrm>
        <a:prstGeom prst="ellipse">
          <a:avLst/>
        </a:prstGeom>
        <a:solidFill>
          <a:schemeClr val="accent4">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1B8C41C-5A6C-4969-B973-D3503BEC852D}">
      <dsp:nvSpPr>
        <dsp:cNvPr id="0" name=""/>
        <dsp:cNvSpPr/>
      </dsp:nvSpPr>
      <dsp:spPr>
        <a:xfrm>
          <a:off x="5059457" y="2677594"/>
          <a:ext cx="2865341" cy="21627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b="1" kern="1200" dirty="0"/>
            <a:t>Protect</a:t>
          </a:r>
        </a:p>
        <a:p>
          <a:pPr marL="0" lvl="0" indent="0" algn="ctr" defTabSz="933450">
            <a:lnSpc>
              <a:spcPct val="90000"/>
            </a:lnSpc>
            <a:spcBef>
              <a:spcPct val="0"/>
            </a:spcBef>
            <a:spcAft>
              <a:spcPct val="35000"/>
            </a:spcAft>
            <a:buNone/>
          </a:pPr>
          <a:r>
            <a:rPr lang="en-GB" sz="2100" b="1" kern="1200" dirty="0"/>
            <a:t>Respect</a:t>
          </a:r>
        </a:p>
      </dsp:txBody>
      <dsp:txXfrm>
        <a:off x="5059457" y="2677594"/>
        <a:ext cx="2865341" cy="2162789"/>
      </dsp:txXfrm>
    </dsp:sp>
    <dsp:sp modelId="{5F82DB59-EDCC-4388-8581-F267F0B74BAD}">
      <dsp:nvSpPr>
        <dsp:cNvPr id="0" name=""/>
        <dsp:cNvSpPr/>
      </dsp:nvSpPr>
      <dsp:spPr>
        <a:xfrm>
          <a:off x="2534615" y="2555946"/>
          <a:ext cx="1800224" cy="1800225"/>
        </a:xfrm>
        <a:prstGeom prst="ellipse">
          <a:avLst/>
        </a:prstGeom>
        <a:solidFill>
          <a:schemeClr val="accent4">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BFA2F2F-F00B-41F7-91AF-54AA5363F7D2}">
      <dsp:nvSpPr>
        <dsp:cNvPr id="0" name=""/>
        <dsp:cNvSpPr/>
      </dsp:nvSpPr>
      <dsp:spPr>
        <a:xfrm>
          <a:off x="5621315" y="3379795"/>
          <a:ext cx="1872234" cy="13115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b="1" kern="1200" dirty="0"/>
        </a:p>
      </dsp:txBody>
      <dsp:txXfrm>
        <a:off x="5621315" y="3379795"/>
        <a:ext cx="1872234" cy="1311592"/>
      </dsp:txXfrm>
    </dsp:sp>
    <dsp:sp modelId="{F87D94EC-76DC-42D9-8BA0-00AE6DF968D9}">
      <dsp:nvSpPr>
        <dsp:cNvPr id="0" name=""/>
        <dsp:cNvSpPr/>
      </dsp:nvSpPr>
      <dsp:spPr>
        <a:xfrm>
          <a:off x="2273222" y="1750474"/>
          <a:ext cx="1800224" cy="1800225"/>
        </a:xfrm>
        <a:prstGeom prst="ellipse">
          <a:avLst/>
        </a:prstGeom>
        <a:solidFill>
          <a:schemeClr val="accent4">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FCD9637-B7F3-495C-AB51-9EC01C61C8D7}">
      <dsp:nvSpPr>
        <dsp:cNvPr id="0" name=""/>
        <dsp:cNvSpPr/>
      </dsp:nvSpPr>
      <dsp:spPr>
        <a:xfrm>
          <a:off x="323948" y="3242874"/>
          <a:ext cx="1872234" cy="13115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b="1" i="0" kern="1200" dirty="0"/>
            <a:t>Building workers’ power &amp; protecting the environment</a:t>
          </a:r>
          <a:endParaRPr lang="en-GB" sz="2100" b="1" kern="1200" dirty="0"/>
        </a:p>
      </dsp:txBody>
      <dsp:txXfrm>
        <a:off x="323948" y="3242874"/>
        <a:ext cx="1872234" cy="131159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D0C336-C200-9E4A-81DE-F40847D17D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98372B-750A-2F46-83A6-86FD305565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B13F96-7203-1F4B-85A8-5F9A175CD7B5}" type="datetimeFigureOut">
              <a:rPr lang="en-US" smtClean="0"/>
              <a:t>4/25/2023</a:t>
            </a:fld>
            <a:endParaRPr lang="en-US"/>
          </a:p>
        </p:txBody>
      </p:sp>
      <p:sp>
        <p:nvSpPr>
          <p:cNvPr id="4" name="Footer Placeholder 3">
            <a:extLst>
              <a:ext uri="{FF2B5EF4-FFF2-40B4-BE49-F238E27FC236}">
                <a16:creationId xmlns:a16="http://schemas.microsoft.com/office/drawing/2014/main" id="{CD08EFAF-95C0-254F-996A-76F0B771A2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9D6CB4-10C4-E14C-92EE-B7A95B6B21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336C63-6C92-954A-AFB7-967C1BE114EC}" type="slidenum">
              <a:rPr lang="en-US" smtClean="0"/>
              <a:t>‹#›</a:t>
            </a:fld>
            <a:endParaRPr lang="en-US"/>
          </a:p>
        </p:txBody>
      </p:sp>
    </p:spTree>
    <p:extLst>
      <p:ext uri="{BB962C8B-B14F-4D97-AF65-F5344CB8AC3E}">
        <p14:creationId xmlns:p14="http://schemas.microsoft.com/office/powerpoint/2010/main" val="2804936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3DE23-4173-164A-94FF-A7059DE99835}"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45D37-4DCB-3148-87A1-5B7098F22682}" type="slidenum">
              <a:rPr lang="en-US" smtClean="0"/>
              <a:t>‹#›</a:t>
            </a:fld>
            <a:endParaRPr lang="en-US"/>
          </a:p>
        </p:txBody>
      </p:sp>
    </p:spTree>
    <p:extLst>
      <p:ext uri="{BB962C8B-B14F-4D97-AF65-F5344CB8AC3E}">
        <p14:creationId xmlns:p14="http://schemas.microsoft.com/office/powerpoint/2010/main" val="371525185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18B51B-7AFE-4B36-AC79-1C6D0578E6A2}" type="slidenum">
              <a:rPr lang="en-GB" smtClean="0"/>
              <a:pPr/>
              <a:t>1</a:t>
            </a:fld>
            <a:endParaRPr lang="en-GB"/>
          </a:p>
        </p:txBody>
      </p:sp>
    </p:spTree>
    <p:extLst>
      <p:ext uri="{BB962C8B-B14F-4D97-AF65-F5344CB8AC3E}">
        <p14:creationId xmlns:p14="http://schemas.microsoft.com/office/powerpoint/2010/main" val="329758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dirty="0"/>
              <a:t>UK’s largest public sector union </a:t>
            </a:r>
            <a:r>
              <a:rPr lang="en-GB" sz="1200" dirty="0"/>
              <a:t>- </a:t>
            </a:r>
            <a:r>
              <a:rPr lang="en-GB" sz="1200" b="0" dirty="0"/>
              <a:t>UNISON has really strong history of internationalism and offering solidarity to public sector workers around the world we are extending our solidarity to workers everywhere.  But we’ve a vested interest too: the </a:t>
            </a:r>
            <a:r>
              <a:rPr lang="en-GB" sz="1200" dirty="0"/>
              <a:t>public sector could not function without our members including the thousand’s who work as or with public procurers and its our members, particularly those in outsourced sectors such as social care who we think could benefit from our proposal and I’ll explain why later.</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dirty="0"/>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dirty="0"/>
              <a:t>We believe in quality public services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dirty="0"/>
              <a:t>We know that a well resourced, effective and efficient, accountable public sector has multiplier benefits.  Poverty and inequality reduces, our environment improves, social capital and unity is built and the institutions of democracy and democracy itself is strengthened. And with £300 billon PP must play a key role in delivering that in the UK but also abroad.  </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1" dirty="0"/>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dirty="0"/>
              <a:t>Duty to respect and protect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dirty="0"/>
              <a:t>Public procurement sits between the UNGP’s state Duty to Protect and the corporate duty to respect. But our procurement laws and systems are not fit for purpose. Unsurprisingly, the public procurement profession has fallen far behind the private sector.  </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dirty="0"/>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dirty="0"/>
              <a:t>Power</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dirty="0"/>
              <a:t>There has also been too much focus on modern slavery.  It doesn’t get to the root of the problem. The imbalance of power between workers and their employers. Union busting by corporations is rife and it’s enabled by increasingly authoritarian governments but its ignored. </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dirty="0"/>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dirty="0"/>
              <a:t>Debate</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dirty="0"/>
              <a:t>So we are being ambitious, to start setting the terms of the debate her in the UK and of course the Labour Party is a natural target for UNISON and given the copy cat nature of law, abroad too. We want to be ambitious not just the UK, we want to spark the debate everywhere.</a:t>
            </a:r>
          </a:p>
        </p:txBody>
      </p:sp>
      <p:sp>
        <p:nvSpPr>
          <p:cNvPr id="4" name="Slide Number Placeholder 3"/>
          <p:cNvSpPr>
            <a:spLocks noGrp="1"/>
          </p:cNvSpPr>
          <p:nvPr>
            <p:ph type="sldNum" sz="quarter" idx="5"/>
          </p:nvPr>
        </p:nvSpPr>
        <p:spPr/>
        <p:txBody>
          <a:bodyPr/>
          <a:lstStyle/>
          <a:p>
            <a:fld id="{2BA45D37-4DCB-3148-87A1-5B7098F22682}" type="slidenum">
              <a:rPr lang="en-US" smtClean="0"/>
              <a:t>2</a:t>
            </a:fld>
            <a:endParaRPr lang="en-US"/>
          </a:p>
        </p:txBody>
      </p:sp>
    </p:spTree>
    <p:extLst>
      <p:ext uri="{BB962C8B-B14F-4D97-AF65-F5344CB8AC3E}">
        <p14:creationId xmlns:p14="http://schemas.microsoft.com/office/powerpoint/2010/main" val="210038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mj-lt"/>
              <a:buAutoNum type="arabicPeriod"/>
            </a:pPr>
            <a:r>
              <a:rPr lang="en-GB" sz="1200" dirty="0">
                <a:effectLst/>
                <a:latin typeface="Calibri" panose="020F0502020204030204" pitchFamily="34" charset="0"/>
                <a:ea typeface="Times New Roman" panose="02020603050405020304" pitchFamily="18" charset="0"/>
              </a:rPr>
              <a:t>North Wales incidence of recruitment agency modern slavery which has been found guilty by the GLAA</a:t>
            </a:r>
            <a:endParaRPr lang="en-GB" sz="12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pPr>
            <a:r>
              <a:rPr lang="en-GB" sz="1200" dirty="0">
                <a:effectLst/>
                <a:latin typeface="Calibri" panose="020F0502020204030204" pitchFamily="34" charset="0"/>
                <a:ea typeface="Times New Roman" panose="02020603050405020304" pitchFamily="18" charset="0"/>
              </a:rPr>
              <a:t>Zimbabwean social care worker who whistle blowed on her employer in an agency over illegal recruitment fees and exploitation to a Home Office investigation but was then outed by the Home Office after promising they would not. </a:t>
            </a:r>
          </a:p>
          <a:p>
            <a:pPr marL="342900" lvl="0" indent="-342900">
              <a:lnSpc>
                <a:spcPct val="150000"/>
              </a:lnSpc>
              <a:buFont typeface="+mj-lt"/>
              <a:buAutoNum type="arabicPeriod"/>
            </a:pPr>
            <a:r>
              <a:rPr lang="en-GB" sz="1200" dirty="0">
                <a:effectLst/>
                <a:latin typeface="Calibri" panose="020F0502020204030204" pitchFamily="34" charset="0"/>
                <a:ea typeface="Times New Roman" panose="02020603050405020304" pitchFamily="18" charset="0"/>
              </a:rPr>
              <a:t>Another is an incident of forced labour UNISON is working on in Scotland is another classic case which also illustrates just how unfit for purpose the MS Act is, in every way.</a:t>
            </a:r>
            <a:endParaRPr lang="en-GB" sz="1200" dirty="0">
              <a:effectLst/>
              <a:latin typeface="Calibri" panose="020F0502020204030204" pitchFamily="34" charset="0"/>
              <a:ea typeface="Calibri" panose="020F0502020204030204" pitchFamily="34" charset="0"/>
            </a:endParaRPr>
          </a:p>
          <a:p>
            <a:pPr marL="0" lvl="0" indent="0">
              <a:lnSpc>
                <a:spcPct val="150000"/>
              </a:lnSpc>
              <a:buFont typeface="+mj-lt"/>
              <a:buNone/>
            </a:pPr>
            <a:endParaRPr lang="en-GB" sz="1200" dirty="0">
              <a:effectLst/>
              <a:latin typeface="Calibri" panose="020F0502020204030204" pitchFamily="34" charset="0"/>
              <a:ea typeface="Calibri" panose="020F0502020204030204" pitchFamily="34" charset="0"/>
            </a:endParaRPr>
          </a:p>
          <a:p>
            <a:pPr marL="0" lvl="0" indent="0">
              <a:lnSpc>
                <a:spcPct val="150000"/>
              </a:lnSpc>
              <a:buFont typeface="+mj-lt"/>
              <a:buNone/>
            </a:pPr>
            <a:r>
              <a:rPr lang="en-GB" sz="3200" b="0" i="0" dirty="0">
                <a:solidFill>
                  <a:srgbClr val="000000"/>
                </a:solidFill>
                <a:effectLst/>
                <a:latin typeface="Raleway" pitchFamily="2" charset="0"/>
              </a:rPr>
              <a:t>Molex is a global manufacturer of electronic, electrical and </a:t>
            </a:r>
            <a:r>
              <a:rPr lang="en-GB" sz="3200" b="0" i="0" dirty="0" err="1">
                <a:solidFill>
                  <a:srgbClr val="000000"/>
                </a:solidFill>
                <a:effectLst/>
                <a:latin typeface="Raleway" pitchFamily="2" charset="0"/>
              </a:rPr>
              <a:t>fiber</a:t>
            </a:r>
            <a:r>
              <a:rPr lang="en-GB" sz="3200" b="0" i="0" dirty="0">
                <a:solidFill>
                  <a:srgbClr val="000000"/>
                </a:solidFill>
                <a:effectLst/>
                <a:latin typeface="Raleway" pitchFamily="2" charset="0"/>
              </a:rPr>
              <a:t> optic connectivity systems for various industries like data communications, medical, industrial, automotive and consumer electronics. </a:t>
            </a:r>
            <a:endParaRPr lang="en-GB"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BA45D37-4DCB-3148-87A1-5B7098F22682}" type="slidenum">
              <a:rPr lang="en-US" smtClean="0"/>
              <a:t>3</a:t>
            </a:fld>
            <a:endParaRPr lang="en-US"/>
          </a:p>
        </p:txBody>
      </p:sp>
    </p:spTree>
    <p:extLst>
      <p:ext uri="{BB962C8B-B14F-4D97-AF65-F5344CB8AC3E}">
        <p14:creationId xmlns:p14="http://schemas.microsoft.com/office/powerpoint/2010/main" val="65018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0" dirty="0"/>
              <a:t>Polling</a:t>
            </a:r>
          </a:p>
          <a:p>
            <a:pPr marL="342900" indent="-342900">
              <a:buFont typeface="Arial" panose="020B0604020202020204" pitchFamily="34" charset="0"/>
              <a:buChar char="•"/>
            </a:pPr>
            <a:r>
              <a:rPr lang="en-US" b="0" dirty="0"/>
              <a:t>Member awareness</a:t>
            </a:r>
          </a:p>
          <a:p>
            <a:pPr marL="342900" indent="-342900">
              <a:buFont typeface="Arial" panose="020B0604020202020204" pitchFamily="34" charset="0"/>
              <a:buChar char="•"/>
            </a:pPr>
            <a:r>
              <a:rPr lang="en-US" b="0" dirty="0"/>
              <a:t>Member activism</a:t>
            </a:r>
          </a:p>
          <a:p>
            <a:endParaRPr lang="en-GB" dirty="0"/>
          </a:p>
        </p:txBody>
      </p:sp>
      <p:sp>
        <p:nvSpPr>
          <p:cNvPr id="4" name="Slide Number Placeholder 3"/>
          <p:cNvSpPr>
            <a:spLocks noGrp="1"/>
          </p:cNvSpPr>
          <p:nvPr>
            <p:ph type="sldNum" sz="quarter" idx="5"/>
          </p:nvPr>
        </p:nvSpPr>
        <p:spPr/>
        <p:txBody>
          <a:bodyPr/>
          <a:lstStyle/>
          <a:p>
            <a:fld id="{2BA45D37-4DCB-3148-87A1-5B7098F22682}" type="slidenum">
              <a:rPr lang="en-US" smtClean="0"/>
              <a:t>7</a:t>
            </a:fld>
            <a:endParaRPr lang="en-US"/>
          </a:p>
        </p:txBody>
      </p:sp>
    </p:spTree>
    <p:extLst>
      <p:ext uri="{BB962C8B-B14F-4D97-AF65-F5344CB8AC3E}">
        <p14:creationId xmlns:p14="http://schemas.microsoft.com/office/powerpoint/2010/main" val="77865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1050" y="592138"/>
            <a:ext cx="6481763" cy="2087562"/>
          </a:xfrm>
          <a:prstGeom prst="rect">
            <a:avLst/>
          </a:prstGeom>
        </p:spPr>
        <p:txBody>
          <a:bodyPr anchor="b">
            <a:normAutofit/>
          </a:bodyPr>
          <a:lstStyle>
            <a:lvl1pPr algn="l">
              <a:defRPr sz="3400" b="0" i="0">
                <a:latin typeface="Helvetica Now Text ExtraBold" panose="020B0504030202020204" pitchFamily="34" charset="77"/>
              </a:defRPr>
            </a:lvl1pPr>
          </a:lstStyle>
          <a:p>
            <a:r>
              <a:rPr lang="en-US"/>
              <a:t>Click to edit Master title style</a:t>
            </a:r>
            <a:endParaRPr lang="en-US" dirty="0"/>
          </a:p>
        </p:txBody>
      </p:sp>
      <p:sp>
        <p:nvSpPr>
          <p:cNvPr id="3" name="Subtitle 2"/>
          <p:cNvSpPr>
            <a:spLocks noGrp="1"/>
          </p:cNvSpPr>
          <p:nvPr>
            <p:ph type="subTitle" idx="1"/>
          </p:nvPr>
        </p:nvSpPr>
        <p:spPr>
          <a:xfrm>
            <a:off x="2051050" y="2859088"/>
            <a:ext cx="6481762" cy="1981200"/>
          </a:xfrm>
          <a:prstGeom prst="rect">
            <a:avLst/>
          </a:prstGeom>
        </p:spPr>
        <p:txBody>
          <a:bodyPr lIns="0">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2942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69054" y="273844"/>
            <a:ext cx="6846295"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622176" y="2245554"/>
            <a:ext cx="5893173" cy="234889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b="1" i="0">
                <a:latin typeface="Helvetica Now Text" panose="020B0504030202020204" pitchFamily="34" charset="77"/>
              </a:defRPr>
            </a:lvl1pPr>
          </a:lstStyle>
          <a:p>
            <a:endParaRPr lang="en-US" dirty="0"/>
          </a:p>
        </p:txBody>
      </p:sp>
      <p:sp>
        <p:nvSpPr>
          <p:cNvPr id="5" name="Footer Placeholder 4"/>
          <p:cNvSpPr>
            <a:spLocks noGrp="1"/>
          </p:cNvSpPr>
          <p:nvPr>
            <p:ph type="ftr" sz="quarter" idx="11"/>
          </p:nvPr>
        </p:nvSpPr>
        <p:spPr>
          <a:xfrm>
            <a:off x="287338" y="303213"/>
            <a:ext cx="1130210" cy="1344052"/>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b="1" i="0">
                <a:latin typeface="Helvetica Now Text" panose="020B0504030202020204" pitchFamily="34" charset="77"/>
              </a:defRPr>
            </a:lvl1pPr>
          </a:lstStyle>
          <a:p>
            <a:fld id="{3E02E602-2B69-F24C-AAA6-137409FFAB14}" type="slidenum">
              <a:rPr lang="en-US" smtClean="0"/>
              <a:pPr/>
              <a:t>‹#›</a:t>
            </a:fld>
            <a:endParaRPr lang="en-US" dirty="0"/>
          </a:p>
        </p:txBody>
      </p:sp>
    </p:spTree>
    <p:extLst>
      <p:ext uri="{BB962C8B-B14F-4D97-AF65-F5344CB8AC3E}">
        <p14:creationId xmlns:p14="http://schemas.microsoft.com/office/powerpoint/2010/main" val="392450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b="1" i="0">
                <a:latin typeface="Helvetica Now Text" panose="020B0504030202020204" pitchFamily="34" charset="77"/>
              </a:defRPr>
            </a:lvl1pPr>
          </a:lstStyle>
          <a:p>
            <a:endParaRPr lang="en-US" dirty="0"/>
          </a:p>
        </p:txBody>
      </p:sp>
      <p:sp>
        <p:nvSpPr>
          <p:cNvPr id="5" name="Footer Placeholder 4"/>
          <p:cNvSpPr>
            <a:spLocks noGrp="1"/>
          </p:cNvSpPr>
          <p:nvPr>
            <p:ph type="ftr" sz="quarter" idx="11"/>
          </p:nvPr>
        </p:nvSpPr>
        <p:spPr>
          <a:xfrm>
            <a:off x="287338" y="303213"/>
            <a:ext cx="1130210" cy="1344052"/>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b="1" i="0">
                <a:latin typeface="Helvetica Now Text" panose="020B0504030202020204" pitchFamily="34" charset="77"/>
              </a:defRPr>
            </a:lvl1pPr>
          </a:lstStyle>
          <a:p>
            <a:fld id="{3E02E602-2B69-F24C-AAA6-137409FFAB14}" type="slidenum">
              <a:rPr lang="en-US" smtClean="0"/>
              <a:pPr/>
              <a:t>‹#›</a:t>
            </a:fld>
            <a:endParaRPr lang="en-US" dirty="0"/>
          </a:p>
        </p:txBody>
      </p:sp>
    </p:spTree>
    <p:extLst>
      <p:ext uri="{BB962C8B-B14F-4D97-AF65-F5344CB8AC3E}">
        <p14:creationId xmlns:p14="http://schemas.microsoft.com/office/powerpoint/2010/main" val="395471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050" y="1958975"/>
            <a:ext cx="6464299" cy="2635473"/>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D2466A6F-A886-C842-8254-FC539D1FC758}"/>
              </a:ext>
            </a:extLst>
          </p:cNvPr>
          <p:cNvSpPr>
            <a:spLocks noGrp="1"/>
          </p:cNvSpPr>
          <p:nvPr>
            <p:ph type="title"/>
          </p:nvPr>
        </p:nvSpPr>
        <p:spPr>
          <a:xfrm>
            <a:off x="2057399" y="592139"/>
            <a:ext cx="6475413" cy="1187449"/>
          </a:xfrm>
        </p:spPr>
        <p:txBody>
          <a:bodyPr/>
          <a:lstStyle/>
          <a:p>
            <a:r>
              <a:rPr lang="en-US"/>
              <a:t>Click to edit Master title style</a:t>
            </a:r>
            <a:endParaRPr lang="en-US" dirty="0"/>
          </a:p>
        </p:txBody>
      </p:sp>
    </p:spTree>
    <p:extLst>
      <p:ext uri="{BB962C8B-B14F-4D97-AF65-F5344CB8AC3E}">
        <p14:creationId xmlns:p14="http://schemas.microsoft.com/office/powerpoint/2010/main" val="352711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1049" y="592139"/>
            <a:ext cx="6481763" cy="2087562"/>
          </a:xfrm>
          <a:prstGeom prst="rect">
            <a:avLst/>
          </a:prstGeo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2051050" y="2859088"/>
            <a:ext cx="6481763" cy="57366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476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050" y="592138"/>
            <a:ext cx="6481763" cy="118745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2051050" y="1958975"/>
            <a:ext cx="3080870" cy="2673747"/>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451943" y="1958975"/>
            <a:ext cx="3080870" cy="2673747"/>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603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lvl1pPr>
              <a:defRPr b="1" i="0">
                <a:latin typeface="Helvetica Now Text" panose="020B0504030202020204" pitchFamily="34" charset="77"/>
              </a:defRPr>
            </a:lvl1pPr>
          </a:lstStyle>
          <a:p>
            <a:endParaRPr lang="en-US" dirty="0"/>
          </a:p>
        </p:txBody>
      </p:sp>
      <p:sp>
        <p:nvSpPr>
          <p:cNvPr id="8" name="Footer Placeholder 7"/>
          <p:cNvSpPr>
            <a:spLocks noGrp="1"/>
          </p:cNvSpPr>
          <p:nvPr>
            <p:ph type="ftr" sz="quarter" idx="11"/>
          </p:nvPr>
        </p:nvSpPr>
        <p:spPr>
          <a:xfrm>
            <a:off x="287338" y="303213"/>
            <a:ext cx="1130210" cy="1344052"/>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lvl1pPr>
              <a:defRPr b="1" i="0">
                <a:latin typeface="Helvetica Now Text" panose="020B0504030202020204" pitchFamily="34" charset="77"/>
              </a:defRPr>
            </a:lvl1pPr>
          </a:lstStyle>
          <a:p>
            <a:fld id="{3E02E602-2B69-F24C-AAA6-137409FFAB14}" type="slidenum">
              <a:rPr lang="en-US" smtClean="0"/>
              <a:pPr/>
              <a:t>‹#›</a:t>
            </a:fld>
            <a:endParaRPr lang="en-US" dirty="0"/>
          </a:p>
        </p:txBody>
      </p:sp>
    </p:spTree>
    <p:extLst>
      <p:ext uri="{BB962C8B-B14F-4D97-AF65-F5344CB8AC3E}">
        <p14:creationId xmlns:p14="http://schemas.microsoft.com/office/powerpoint/2010/main" val="255545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69054" y="273844"/>
            <a:ext cx="6846295"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lvl1pPr>
              <a:defRPr b="1" i="0">
                <a:latin typeface="Helvetica Now Text" panose="020B0504030202020204" pitchFamily="34" charset="77"/>
              </a:defRPr>
            </a:lvl1pPr>
          </a:lstStyle>
          <a:p>
            <a:endParaRPr lang="en-US" dirty="0"/>
          </a:p>
        </p:txBody>
      </p:sp>
      <p:sp>
        <p:nvSpPr>
          <p:cNvPr id="4" name="Footer Placeholder 3"/>
          <p:cNvSpPr>
            <a:spLocks noGrp="1"/>
          </p:cNvSpPr>
          <p:nvPr>
            <p:ph type="ftr" sz="quarter" idx="11"/>
          </p:nvPr>
        </p:nvSpPr>
        <p:spPr>
          <a:xfrm>
            <a:off x="287338" y="303213"/>
            <a:ext cx="1130210" cy="1344052"/>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defRPr b="1" i="0">
                <a:latin typeface="Helvetica Now Text" panose="020B0504030202020204" pitchFamily="34" charset="77"/>
              </a:defRPr>
            </a:lvl1pPr>
          </a:lstStyle>
          <a:p>
            <a:fld id="{3E02E602-2B69-F24C-AAA6-137409FFAB14}" type="slidenum">
              <a:rPr lang="en-US" smtClean="0"/>
              <a:pPr/>
              <a:t>‹#›</a:t>
            </a:fld>
            <a:endParaRPr lang="en-US" dirty="0"/>
          </a:p>
        </p:txBody>
      </p:sp>
    </p:spTree>
    <p:extLst>
      <p:ext uri="{BB962C8B-B14F-4D97-AF65-F5344CB8AC3E}">
        <p14:creationId xmlns:p14="http://schemas.microsoft.com/office/powerpoint/2010/main" val="250115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lvl1pPr>
              <a:defRPr b="1" i="0">
                <a:latin typeface="Helvetica Now Text" panose="020B0504030202020204" pitchFamily="34" charset="77"/>
              </a:defRPr>
            </a:lvl1pPr>
          </a:lstStyle>
          <a:p>
            <a:endParaRPr lang="en-US" dirty="0"/>
          </a:p>
        </p:txBody>
      </p:sp>
      <p:sp>
        <p:nvSpPr>
          <p:cNvPr id="3" name="Footer Placeholder 2"/>
          <p:cNvSpPr>
            <a:spLocks noGrp="1"/>
          </p:cNvSpPr>
          <p:nvPr>
            <p:ph type="ftr" sz="quarter" idx="11"/>
          </p:nvPr>
        </p:nvSpPr>
        <p:spPr>
          <a:xfrm>
            <a:off x="287338" y="303213"/>
            <a:ext cx="1130210" cy="1344052"/>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defRPr b="1" i="0">
                <a:latin typeface="Helvetica Now Text" panose="020B0504030202020204" pitchFamily="34" charset="77"/>
              </a:defRPr>
            </a:lvl1pPr>
          </a:lstStyle>
          <a:p>
            <a:fld id="{3E02E602-2B69-F24C-AAA6-137409FFAB14}" type="slidenum">
              <a:rPr lang="en-US" smtClean="0"/>
              <a:pPr/>
              <a:t>‹#›</a:t>
            </a:fld>
            <a:endParaRPr lang="en-US" dirty="0"/>
          </a:p>
        </p:txBody>
      </p:sp>
    </p:spTree>
    <p:extLst>
      <p:ext uri="{BB962C8B-B14F-4D97-AF65-F5344CB8AC3E}">
        <p14:creationId xmlns:p14="http://schemas.microsoft.com/office/powerpoint/2010/main" val="32161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b="1" i="0">
                <a:latin typeface="Helvetica Now Text" panose="020B0504030202020204" pitchFamily="34" charset="77"/>
              </a:defRPr>
            </a:lvl1pPr>
          </a:lstStyle>
          <a:p>
            <a:endParaRPr lang="en-US" dirty="0"/>
          </a:p>
        </p:txBody>
      </p:sp>
      <p:sp>
        <p:nvSpPr>
          <p:cNvPr id="6" name="Footer Placeholder 5"/>
          <p:cNvSpPr>
            <a:spLocks noGrp="1"/>
          </p:cNvSpPr>
          <p:nvPr>
            <p:ph type="ftr" sz="quarter" idx="11"/>
          </p:nvPr>
        </p:nvSpPr>
        <p:spPr>
          <a:xfrm>
            <a:off x="287338" y="303213"/>
            <a:ext cx="1130210" cy="1344052"/>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b="1" i="0">
                <a:latin typeface="Helvetica Now Text" panose="020B0504030202020204" pitchFamily="34" charset="77"/>
              </a:defRPr>
            </a:lvl1pPr>
          </a:lstStyle>
          <a:p>
            <a:fld id="{3E02E602-2B69-F24C-AAA6-137409FFAB14}" type="slidenum">
              <a:rPr lang="en-US" smtClean="0"/>
              <a:pPr/>
              <a:t>‹#›</a:t>
            </a:fld>
            <a:endParaRPr lang="en-US" dirty="0"/>
          </a:p>
        </p:txBody>
      </p:sp>
    </p:spTree>
    <p:extLst>
      <p:ext uri="{BB962C8B-B14F-4D97-AF65-F5344CB8AC3E}">
        <p14:creationId xmlns:p14="http://schemas.microsoft.com/office/powerpoint/2010/main" val="260516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b="1" i="0">
                <a:latin typeface="Helvetica Now Text" panose="020B0504030202020204" pitchFamily="34" charset="77"/>
              </a:defRPr>
            </a:lvl1pPr>
          </a:lstStyle>
          <a:p>
            <a:endParaRPr lang="en-US" dirty="0"/>
          </a:p>
        </p:txBody>
      </p:sp>
      <p:sp>
        <p:nvSpPr>
          <p:cNvPr id="6" name="Footer Placeholder 5"/>
          <p:cNvSpPr>
            <a:spLocks noGrp="1"/>
          </p:cNvSpPr>
          <p:nvPr>
            <p:ph type="ftr" sz="quarter" idx="11"/>
          </p:nvPr>
        </p:nvSpPr>
        <p:spPr>
          <a:xfrm>
            <a:off x="287338" y="303213"/>
            <a:ext cx="1130210" cy="1344052"/>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b="1" i="0">
                <a:latin typeface="Helvetica Now Text" panose="020B0504030202020204" pitchFamily="34" charset="77"/>
              </a:defRPr>
            </a:lvl1pPr>
          </a:lstStyle>
          <a:p>
            <a:fld id="{3E02E602-2B69-F24C-AAA6-137409FFAB14}" type="slidenum">
              <a:rPr lang="en-US" smtClean="0"/>
              <a:pPr/>
              <a:t>‹#›</a:t>
            </a:fld>
            <a:endParaRPr lang="en-US" dirty="0"/>
          </a:p>
        </p:txBody>
      </p:sp>
    </p:spTree>
    <p:extLst>
      <p:ext uri="{BB962C8B-B14F-4D97-AF65-F5344CB8AC3E}">
        <p14:creationId xmlns:p14="http://schemas.microsoft.com/office/powerpoint/2010/main" val="264714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B05C9-0212-294F-B1A1-5447E46DF842}"/>
              </a:ext>
            </a:extLst>
          </p:cNvPr>
          <p:cNvSpPr/>
          <p:nvPr userDrawn="1"/>
        </p:nvSpPr>
        <p:spPr>
          <a:xfrm>
            <a:off x="1511300" y="308373"/>
            <a:ext cx="7308850" cy="4531915"/>
          </a:xfrm>
          <a:prstGeom prst="rect">
            <a:avLst/>
          </a:prstGeom>
          <a:gradFill>
            <a:gsLst>
              <a:gs pos="100000">
                <a:schemeClr val="bg1"/>
              </a:gs>
              <a:gs pos="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noFill/>
              <a:latin typeface="Helvetica Now Text" panose="020B0504030202020204" pitchFamily="34" charset="77"/>
            </a:endParaRPr>
          </a:p>
        </p:txBody>
      </p:sp>
      <p:pic>
        <p:nvPicPr>
          <p:cNvPr id="10" name="UNISON logo">
            <a:extLst>
              <a:ext uri="{FF2B5EF4-FFF2-40B4-BE49-F238E27FC236}">
                <a16:creationId xmlns:a16="http://schemas.microsoft.com/office/drawing/2014/main" id="{6B910018-DC03-8246-9443-7F892BD6B64A}"/>
              </a:ext>
            </a:extLst>
          </p:cNvPr>
          <p:cNvPicPr>
            <a:picLocks noChangeAspect="1"/>
          </p:cNvPicPr>
          <p:nvPr userDrawn="1"/>
        </p:nvPicPr>
        <p:blipFill>
          <a:blip r:embed="rId13"/>
          <a:stretch>
            <a:fillRect/>
          </a:stretch>
        </p:blipFill>
        <p:spPr>
          <a:xfrm>
            <a:off x="191629" y="4246481"/>
            <a:ext cx="1225919" cy="623176"/>
          </a:xfrm>
          <a:prstGeom prst="rect">
            <a:avLst/>
          </a:prstGeom>
        </p:spPr>
      </p:pic>
      <p:sp>
        <p:nvSpPr>
          <p:cNvPr id="16" name="Title Placeholder 15">
            <a:extLst>
              <a:ext uri="{FF2B5EF4-FFF2-40B4-BE49-F238E27FC236}">
                <a16:creationId xmlns:a16="http://schemas.microsoft.com/office/drawing/2014/main" id="{FB8CCB80-746B-8448-8892-BD70FFB8324F}"/>
              </a:ext>
            </a:extLst>
          </p:cNvPr>
          <p:cNvSpPr>
            <a:spLocks noGrp="1"/>
          </p:cNvSpPr>
          <p:nvPr>
            <p:ph type="title"/>
          </p:nvPr>
        </p:nvSpPr>
        <p:spPr>
          <a:xfrm>
            <a:off x="2057399" y="592139"/>
            <a:ext cx="6475413" cy="2087562"/>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AAAC3EC5-0D33-084A-A344-B32479F0D6C0}"/>
              </a:ext>
            </a:extLst>
          </p:cNvPr>
          <p:cNvSpPr>
            <a:spLocks noGrp="1"/>
          </p:cNvSpPr>
          <p:nvPr>
            <p:ph type="body" idx="1"/>
          </p:nvPr>
        </p:nvSpPr>
        <p:spPr>
          <a:xfrm>
            <a:off x="2057399" y="2859089"/>
            <a:ext cx="6475413" cy="19760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
        <p:nvSpPr>
          <p:cNvPr id="3" name="Footer Placeholder 2">
            <a:extLst>
              <a:ext uri="{FF2B5EF4-FFF2-40B4-BE49-F238E27FC236}">
                <a16:creationId xmlns:a16="http://schemas.microsoft.com/office/drawing/2014/main" id="{1139AA5E-9F60-2343-9CF9-C887E1D51657}"/>
              </a:ext>
            </a:extLst>
          </p:cNvPr>
          <p:cNvSpPr>
            <a:spLocks noGrp="1"/>
          </p:cNvSpPr>
          <p:nvPr>
            <p:ph type="ftr" sz="quarter" idx="3"/>
          </p:nvPr>
        </p:nvSpPr>
        <p:spPr>
          <a:xfrm>
            <a:off x="287338" y="303213"/>
            <a:ext cx="1223962" cy="274637"/>
          </a:xfrm>
          <a:prstGeom prst="rect">
            <a:avLst/>
          </a:prstGeom>
        </p:spPr>
        <p:txBody>
          <a:bodyPr vert="horz" wrap="none" lIns="0" tIns="0" rIns="0" bIns="0" rtlCol="0" anchor="t" anchorCtr="0">
            <a:normAutofit/>
          </a:bodyPr>
          <a:lstStyle>
            <a:lvl1pPr algn="l" fontAlgn="t">
              <a:defRPr sz="1000" b="1" i="0" baseline="0">
                <a:solidFill>
                  <a:schemeClr val="tx1">
                    <a:lumMod val="25000"/>
                    <a:lumOff val="75000"/>
                  </a:schemeClr>
                </a:solidFill>
                <a:latin typeface="Helvetica Now Text" panose="020B0504030202020204" pitchFamily="34" charset="77"/>
              </a:defRPr>
            </a:lvl1pPr>
          </a:lstStyle>
          <a:p>
            <a:endParaRPr lang="en-US" dirty="0"/>
          </a:p>
        </p:txBody>
      </p:sp>
    </p:spTree>
    <p:extLst>
      <p:ext uri="{BB962C8B-B14F-4D97-AF65-F5344CB8AC3E}">
        <p14:creationId xmlns:p14="http://schemas.microsoft.com/office/powerpoint/2010/main" val="1661667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2800" b="0" i="0" kern="1200">
          <a:solidFill>
            <a:schemeClr val="tx1"/>
          </a:solidFill>
          <a:latin typeface="Helvetica Now Text ExtraBold" panose="020B0504030202020204" pitchFamily="34" charset="77"/>
          <a:ea typeface="+mj-ea"/>
          <a:cs typeface="+mj-cs"/>
        </a:defRPr>
      </a:lvl1pPr>
    </p:titleStyle>
    <p:bodyStyle>
      <a:lvl1pPr marL="0" indent="0" algn="l" defTabSz="685800" rtl="0" eaLnBrk="1" latinLnBrk="0" hangingPunct="1">
        <a:lnSpc>
          <a:spcPct val="90000"/>
        </a:lnSpc>
        <a:spcBef>
          <a:spcPts val="750"/>
        </a:spcBef>
        <a:buFontTx/>
        <a:buNone/>
        <a:defRPr sz="2100" b="1" i="0" kern="1200">
          <a:solidFill>
            <a:schemeClr val="tx1"/>
          </a:solidFill>
          <a:latin typeface="Helvetica Now Text" panose="020B0504030202020204" pitchFamily="34" charset="77"/>
          <a:ea typeface="+mn-ea"/>
          <a:cs typeface="+mn-cs"/>
        </a:defRPr>
      </a:lvl1pPr>
      <a:lvl2pPr marL="222250" indent="-222250" algn="l" defTabSz="685800" rtl="0" eaLnBrk="1" latinLnBrk="0" hangingPunct="1">
        <a:lnSpc>
          <a:spcPct val="90000"/>
        </a:lnSpc>
        <a:spcBef>
          <a:spcPts val="375"/>
        </a:spcBef>
        <a:buFont typeface="Arial" panose="020B0604020202020204" pitchFamily="34" charset="0"/>
        <a:buChar char="•"/>
        <a:tabLst/>
        <a:defRPr sz="1800" b="0" i="0" kern="1200">
          <a:solidFill>
            <a:schemeClr val="tx1"/>
          </a:solidFill>
          <a:latin typeface="Helvetica Now Text" panose="020B0504030202020204" pitchFamily="34" charset="77"/>
          <a:ea typeface="+mn-ea"/>
          <a:cs typeface="+mn-cs"/>
        </a:defRPr>
      </a:lvl2pPr>
      <a:lvl3pPr marL="490538" indent="-242888" algn="l" defTabSz="685800" rtl="0" eaLnBrk="1" latinLnBrk="0" hangingPunct="1">
        <a:lnSpc>
          <a:spcPct val="90000"/>
        </a:lnSpc>
        <a:spcBef>
          <a:spcPts val="375"/>
        </a:spcBef>
        <a:buFont typeface="System Font"/>
        <a:buChar char="—"/>
        <a:tabLst/>
        <a:defRPr sz="1500" b="0" i="0" kern="1200">
          <a:solidFill>
            <a:schemeClr val="tx1"/>
          </a:solidFill>
          <a:latin typeface="Helvetica Now Text" panose="020B0504030202020204"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Now Text" panose="020B0504030202020204"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Now Text" panose="020B0504030202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88" userDrawn="1">
          <p15:clr>
            <a:srgbClr val="F26B43"/>
          </p15:clr>
        </p15:guide>
        <p15:guide id="2" pos="1292" userDrawn="1">
          <p15:clr>
            <a:srgbClr val="F26B43"/>
          </p15:clr>
        </p15:guide>
        <p15:guide id="3" orient="horz" pos="1801" userDrawn="1">
          <p15:clr>
            <a:srgbClr val="F26B43"/>
          </p15:clr>
        </p15:guide>
        <p15:guide id="4" pos="5375" userDrawn="1">
          <p15:clr>
            <a:srgbClr val="F26B43"/>
          </p15:clr>
        </p15:guide>
        <p15:guide id="5" orient="horz" pos="373" userDrawn="1">
          <p15:clr>
            <a:srgbClr val="F26B43"/>
          </p15:clr>
        </p15:guide>
        <p15:guide id="6" orient="horz" pos="3049" userDrawn="1">
          <p15:clr>
            <a:srgbClr val="F26B43"/>
          </p15:clr>
        </p15:guide>
        <p15:guide id="7" orient="horz" pos="191" userDrawn="1">
          <p15:clr>
            <a:srgbClr val="F26B43"/>
          </p15:clr>
        </p15:guide>
        <p15:guide id="8" pos="952" userDrawn="1">
          <p15:clr>
            <a:srgbClr val="F26B43"/>
          </p15:clr>
        </p15:guide>
        <p15:guide id="9" pos="181" userDrawn="1">
          <p15:clr>
            <a:srgbClr val="F26B43"/>
          </p15:clr>
        </p15:guide>
        <p15:guide id="10" pos="5556" userDrawn="1">
          <p15:clr>
            <a:srgbClr val="F26B43"/>
          </p15:clr>
        </p15:guide>
        <p15:guide id="11" orient="horz" pos="1121" userDrawn="1">
          <p15:clr>
            <a:srgbClr val="F26B43"/>
          </p15:clr>
        </p15:guide>
        <p15:guide id="12" orient="horz" pos="12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107E10-FCA6-48B5-86B5-6DCEDE7FA60A}"/>
              </a:ext>
            </a:extLst>
          </p:cNvPr>
          <p:cNvSpPr txBox="1"/>
          <p:nvPr/>
        </p:nvSpPr>
        <p:spPr>
          <a:xfrm>
            <a:off x="1885444" y="1755972"/>
            <a:ext cx="6635469" cy="2277547"/>
          </a:xfrm>
          <a:prstGeom prst="rect">
            <a:avLst/>
          </a:prstGeom>
          <a:noFill/>
        </p:spPr>
        <p:txBody>
          <a:bodyPr wrap="square" rtlCol="0">
            <a:spAutoFit/>
          </a:bodyPr>
          <a:lstStyle/>
          <a:p>
            <a:r>
              <a:rPr lang="en-GB" sz="2800" b="1" dirty="0">
                <a:solidFill>
                  <a:srgbClr val="00B050"/>
                </a:solidFill>
              </a:rPr>
              <a:t>A new UK law to hold organisations accountable for harming people and planet</a:t>
            </a:r>
            <a:endParaRPr lang="en-GB" sz="2400" dirty="0">
              <a:solidFill>
                <a:srgbClr val="7030A0"/>
              </a:solidFill>
            </a:endParaRPr>
          </a:p>
          <a:p>
            <a:endParaRPr lang="en-GB" dirty="0"/>
          </a:p>
          <a:p>
            <a:endParaRPr lang="en-GB" dirty="0"/>
          </a:p>
          <a:p>
            <a:endParaRPr lang="en-GB" dirty="0"/>
          </a:p>
          <a:p>
            <a:r>
              <a:rPr lang="en-GB" sz="1600" dirty="0"/>
              <a:t>Gemma Freedman</a:t>
            </a:r>
          </a:p>
          <a:p>
            <a:r>
              <a:rPr lang="en-GB" sz="1600" dirty="0"/>
              <a:t>International Officer</a:t>
            </a:r>
          </a:p>
        </p:txBody>
      </p:sp>
    </p:spTree>
    <p:extLst>
      <p:ext uri="{BB962C8B-B14F-4D97-AF65-F5344CB8AC3E}">
        <p14:creationId xmlns:p14="http://schemas.microsoft.com/office/powerpoint/2010/main" val="123895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A94AA1-0FE6-2BBD-3910-334073FA4487}"/>
              </a:ext>
            </a:extLst>
          </p:cNvPr>
          <p:cNvSpPr>
            <a:spLocks noGrp="1"/>
          </p:cNvSpPr>
          <p:nvPr>
            <p:ph type="sldNum" sz="quarter" idx="12"/>
          </p:nvPr>
        </p:nvSpPr>
        <p:spPr/>
        <p:txBody>
          <a:bodyPr/>
          <a:lstStyle/>
          <a:p>
            <a:fld id="{3E02E602-2B69-F24C-AAA6-137409FFAB14}" type="slidenum">
              <a:rPr lang="en-US" smtClean="0"/>
              <a:pPr/>
              <a:t>2</a:t>
            </a:fld>
            <a:endParaRPr lang="en-US" dirty="0"/>
          </a:p>
        </p:txBody>
      </p:sp>
      <p:graphicFrame>
        <p:nvGraphicFramePr>
          <p:cNvPr id="8" name="Diagram 7">
            <a:extLst>
              <a:ext uri="{FF2B5EF4-FFF2-40B4-BE49-F238E27FC236}">
                <a16:creationId xmlns:a16="http://schemas.microsoft.com/office/drawing/2014/main" id="{45858BFA-5BFE-5967-1CA5-31FD5535ACFA}"/>
              </a:ext>
            </a:extLst>
          </p:cNvPr>
          <p:cNvGraphicFramePr/>
          <p:nvPr>
            <p:extLst>
              <p:ext uri="{D42A27DB-BD31-4B8C-83A1-F6EECF244321}">
                <p14:modId xmlns:p14="http://schemas.microsoft.com/office/powerpoint/2010/main" val="2480523665"/>
              </p:ext>
            </p:extLst>
          </p:nvPr>
        </p:nvGraphicFramePr>
        <p:xfrm>
          <a:off x="1219200" y="0"/>
          <a:ext cx="7924799"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E20447B6-2C4E-7CA0-F602-A1E3E6A04661}"/>
              </a:ext>
            </a:extLst>
          </p:cNvPr>
          <p:cNvSpPr txBox="1"/>
          <p:nvPr/>
        </p:nvSpPr>
        <p:spPr>
          <a:xfrm>
            <a:off x="4399723" y="2599080"/>
            <a:ext cx="1934817" cy="861774"/>
          </a:xfrm>
          <a:prstGeom prst="rect">
            <a:avLst/>
          </a:prstGeom>
        </p:spPr>
        <p:txBody>
          <a:bodyPr wrap="square" rtlCol="0">
            <a:spAutoFit/>
          </a:bodyPr>
          <a:lstStyle/>
          <a:p>
            <a:pPr algn="ctr"/>
            <a:r>
              <a:rPr lang="en-GB" sz="2500" b="1" dirty="0">
                <a:solidFill>
                  <a:srgbClr val="7030A0"/>
                </a:solidFill>
              </a:rPr>
              <a:t>UNISON’s MOTIVATION</a:t>
            </a:r>
          </a:p>
        </p:txBody>
      </p:sp>
      <p:sp>
        <p:nvSpPr>
          <p:cNvPr id="11" name="TextBox 10">
            <a:extLst>
              <a:ext uri="{FF2B5EF4-FFF2-40B4-BE49-F238E27FC236}">
                <a16:creationId xmlns:a16="http://schemas.microsoft.com/office/drawing/2014/main" id="{41B106E4-D177-DF4F-5D87-D83BA45701BD}"/>
              </a:ext>
            </a:extLst>
          </p:cNvPr>
          <p:cNvSpPr txBox="1"/>
          <p:nvPr/>
        </p:nvSpPr>
        <p:spPr>
          <a:xfrm>
            <a:off x="1828800" y="1529113"/>
            <a:ext cx="1550504" cy="800219"/>
          </a:xfrm>
          <a:prstGeom prst="rect">
            <a:avLst/>
          </a:prstGeom>
        </p:spPr>
        <p:txBody>
          <a:bodyPr wrap="square" rtlCol="0">
            <a:spAutoFit/>
          </a:bodyPr>
          <a:lstStyle/>
          <a:p>
            <a:pPr algn="l"/>
            <a:r>
              <a:rPr lang="en-GB" sz="2300" b="1" dirty="0"/>
              <a:t>Influencing the debate</a:t>
            </a:r>
          </a:p>
        </p:txBody>
      </p:sp>
    </p:spTree>
    <p:extLst>
      <p:ext uri="{BB962C8B-B14F-4D97-AF65-F5344CB8AC3E}">
        <p14:creationId xmlns:p14="http://schemas.microsoft.com/office/powerpoint/2010/main" val="89283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BE45E2-BCCD-7DCE-D496-E967F94F63FD}"/>
              </a:ext>
            </a:extLst>
          </p:cNvPr>
          <p:cNvSpPr>
            <a:spLocks noGrp="1"/>
          </p:cNvSpPr>
          <p:nvPr>
            <p:ph type="sldNum" sz="quarter" idx="12"/>
          </p:nvPr>
        </p:nvSpPr>
        <p:spPr/>
        <p:txBody>
          <a:bodyPr/>
          <a:lstStyle/>
          <a:p>
            <a:fld id="{3E02E602-2B69-F24C-AAA6-137409FFAB14}" type="slidenum">
              <a:rPr lang="en-US" smtClean="0"/>
              <a:pPr/>
              <a:t>3</a:t>
            </a:fld>
            <a:endParaRPr lang="en-US" dirty="0"/>
          </a:p>
        </p:txBody>
      </p:sp>
      <p:pic>
        <p:nvPicPr>
          <p:cNvPr id="11" name="Picture 10">
            <a:extLst>
              <a:ext uri="{FF2B5EF4-FFF2-40B4-BE49-F238E27FC236}">
                <a16:creationId xmlns:a16="http://schemas.microsoft.com/office/drawing/2014/main" id="{4E412FBD-52D1-8233-18D3-D49E52801473}"/>
              </a:ext>
            </a:extLst>
          </p:cNvPr>
          <p:cNvPicPr>
            <a:picLocks noChangeAspect="1"/>
          </p:cNvPicPr>
          <p:nvPr/>
        </p:nvPicPr>
        <p:blipFill>
          <a:blip r:embed="rId3"/>
          <a:stretch>
            <a:fillRect/>
          </a:stretch>
        </p:blipFill>
        <p:spPr>
          <a:xfrm>
            <a:off x="5888334" y="2843895"/>
            <a:ext cx="2980966" cy="1353698"/>
          </a:xfrm>
          <a:prstGeom prst="rect">
            <a:avLst/>
          </a:prstGeom>
        </p:spPr>
      </p:pic>
      <p:pic>
        <p:nvPicPr>
          <p:cNvPr id="13" name="Picture 12">
            <a:extLst>
              <a:ext uri="{FF2B5EF4-FFF2-40B4-BE49-F238E27FC236}">
                <a16:creationId xmlns:a16="http://schemas.microsoft.com/office/drawing/2014/main" id="{6F5ECFA3-89F1-3314-9547-8E828429D472}"/>
              </a:ext>
            </a:extLst>
          </p:cNvPr>
          <p:cNvPicPr>
            <a:picLocks noChangeAspect="1"/>
          </p:cNvPicPr>
          <p:nvPr/>
        </p:nvPicPr>
        <p:blipFill>
          <a:blip r:embed="rId4"/>
          <a:stretch>
            <a:fillRect/>
          </a:stretch>
        </p:blipFill>
        <p:spPr>
          <a:xfrm>
            <a:off x="3521397" y="3659278"/>
            <a:ext cx="3606895" cy="1244907"/>
          </a:xfrm>
          <a:prstGeom prst="rect">
            <a:avLst/>
          </a:prstGeom>
        </p:spPr>
      </p:pic>
      <p:pic>
        <p:nvPicPr>
          <p:cNvPr id="17" name="Picture 16">
            <a:extLst>
              <a:ext uri="{FF2B5EF4-FFF2-40B4-BE49-F238E27FC236}">
                <a16:creationId xmlns:a16="http://schemas.microsoft.com/office/drawing/2014/main" id="{5EDFD88B-265C-D2D7-729B-8A446CE5BE0C}"/>
              </a:ext>
            </a:extLst>
          </p:cNvPr>
          <p:cNvPicPr>
            <a:picLocks noChangeAspect="1"/>
          </p:cNvPicPr>
          <p:nvPr/>
        </p:nvPicPr>
        <p:blipFill>
          <a:blip r:embed="rId5"/>
          <a:stretch>
            <a:fillRect/>
          </a:stretch>
        </p:blipFill>
        <p:spPr>
          <a:xfrm>
            <a:off x="274702" y="201846"/>
            <a:ext cx="3164994" cy="1626739"/>
          </a:xfrm>
          <a:prstGeom prst="rect">
            <a:avLst/>
          </a:prstGeom>
        </p:spPr>
      </p:pic>
      <p:pic>
        <p:nvPicPr>
          <p:cNvPr id="21" name="Picture 20">
            <a:extLst>
              <a:ext uri="{FF2B5EF4-FFF2-40B4-BE49-F238E27FC236}">
                <a16:creationId xmlns:a16="http://schemas.microsoft.com/office/drawing/2014/main" id="{09C5893C-1ED0-74D4-D43B-5E454F998AFE}"/>
              </a:ext>
            </a:extLst>
          </p:cNvPr>
          <p:cNvPicPr>
            <a:picLocks noChangeAspect="1"/>
          </p:cNvPicPr>
          <p:nvPr/>
        </p:nvPicPr>
        <p:blipFill>
          <a:blip r:embed="rId6"/>
          <a:stretch>
            <a:fillRect/>
          </a:stretch>
        </p:blipFill>
        <p:spPr>
          <a:xfrm>
            <a:off x="3291840" y="731040"/>
            <a:ext cx="3164994" cy="1582497"/>
          </a:xfrm>
          <a:prstGeom prst="rect">
            <a:avLst/>
          </a:prstGeom>
        </p:spPr>
      </p:pic>
      <p:pic>
        <p:nvPicPr>
          <p:cNvPr id="4" name="Picture 3">
            <a:extLst>
              <a:ext uri="{FF2B5EF4-FFF2-40B4-BE49-F238E27FC236}">
                <a16:creationId xmlns:a16="http://schemas.microsoft.com/office/drawing/2014/main" id="{C74D9C85-B7A3-8908-C3E2-3C67FB3C0601}"/>
              </a:ext>
            </a:extLst>
          </p:cNvPr>
          <p:cNvPicPr>
            <a:picLocks noChangeAspect="1"/>
          </p:cNvPicPr>
          <p:nvPr/>
        </p:nvPicPr>
        <p:blipFill>
          <a:blip r:embed="rId7"/>
          <a:stretch>
            <a:fillRect/>
          </a:stretch>
        </p:blipFill>
        <p:spPr>
          <a:xfrm>
            <a:off x="591720" y="2792081"/>
            <a:ext cx="2847975" cy="1457325"/>
          </a:xfrm>
          <a:prstGeom prst="rect">
            <a:avLst/>
          </a:prstGeom>
        </p:spPr>
      </p:pic>
      <p:pic>
        <p:nvPicPr>
          <p:cNvPr id="6" name="Picture 5">
            <a:extLst>
              <a:ext uri="{FF2B5EF4-FFF2-40B4-BE49-F238E27FC236}">
                <a16:creationId xmlns:a16="http://schemas.microsoft.com/office/drawing/2014/main" id="{A65CEF78-AD33-5E28-430C-E663093A8F3D}"/>
              </a:ext>
            </a:extLst>
          </p:cNvPr>
          <p:cNvPicPr>
            <a:picLocks noChangeAspect="1"/>
          </p:cNvPicPr>
          <p:nvPr/>
        </p:nvPicPr>
        <p:blipFill>
          <a:blip r:embed="rId8"/>
          <a:stretch>
            <a:fillRect/>
          </a:stretch>
        </p:blipFill>
        <p:spPr>
          <a:xfrm>
            <a:off x="6647934" y="165381"/>
            <a:ext cx="2389386" cy="1971922"/>
          </a:xfrm>
          <a:prstGeom prst="rect">
            <a:avLst/>
          </a:prstGeom>
        </p:spPr>
      </p:pic>
    </p:spTree>
    <p:extLst>
      <p:ext uri="{BB962C8B-B14F-4D97-AF65-F5344CB8AC3E}">
        <p14:creationId xmlns:p14="http://schemas.microsoft.com/office/powerpoint/2010/main" val="612928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411B4-FE77-62E8-05D5-BF347CAB1253}"/>
              </a:ext>
            </a:extLst>
          </p:cNvPr>
          <p:cNvSpPr>
            <a:spLocks noGrp="1"/>
          </p:cNvSpPr>
          <p:nvPr>
            <p:ph type="title"/>
          </p:nvPr>
        </p:nvSpPr>
        <p:spPr>
          <a:xfrm>
            <a:off x="4571999" y="534304"/>
            <a:ext cx="4450398" cy="925811"/>
          </a:xfrm>
          <a:prstGeom prst="ellipse">
            <a:avLst/>
          </a:prstGeom>
        </p:spPr>
        <p:style>
          <a:lnRef idx="2">
            <a:schemeClr val="accent6"/>
          </a:lnRef>
          <a:fillRef idx="1">
            <a:schemeClr val="lt1"/>
          </a:fillRef>
          <a:effectRef idx="0">
            <a:schemeClr val="accent6"/>
          </a:effectRef>
          <a:fontRef idx="minor">
            <a:schemeClr val="dk1"/>
          </a:fontRef>
        </p:style>
        <p:txBody>
          <a:bodyPr rtlCol="0" anchor="ctr">
            <a:normAutofit fontScale="90000"/>
          </a:bodyPr>
          <a:lstStyle/>
          <a:p>
            <a:pPr algn="ctr"/>
            <a:r>
              <a:rPr lang="en-GB" dirty="0">
                <a:ln>
                  <a:solidFill>
                    <a:schemeClr val="tx1"/>
                  </a:solidFill>
                </a:ln>
                <a:solidFill>
                  <a:schemeClr val="accent6"/>
                </a:solidFill>
              </a:rPr>
              <a:t>Government d</a:t>
            </a:r>
            <a:r>
              <a:rPr lang="en-GB" sz="2800" dirty="0">
                <a:ln>
                  <a:solidFill>
                    <a:schemeClr val="tx1"/>
                  </a:solidFill>
                </a:ln>
                <a:solidFill>
                  <a:schemeClr val="accent6"/>
                </a:solidFill>
              </a:rPr>
              <a:t>uty to Protect</a:t>
            </a:r>
          </a:p>
        </p:txBody>
      </p:sp>
      <p:sp>
        <p:nvSpPr>
          <p:cNvPr id="5" name="Content Placeholder 4">
            <a:extLst>
              <a:ext uri="{FF2B5EF4-FFF2-40B4-BE49-F238E27FC236}">
                <a16:creationId xmlns:a16="http://schemas.microsoft.com/office/drawing/2014/main" id="{2EF32F35-5C18-F1E1-2CBC-326378096FE9}"/>
              </a:ext>
            </a:extLst>
          </p:cNvPr>
          <p:cNvSpPr>
            <a:spLocks noGrp="1"/>
          </p:cNvSpPr>
          <p:nvPr>
            <p:ph idx="1"/>
          </p:nvPr>
        </p:nvSpPr>
        <p:spPr>
          <a:xfrm>
            <a:off x="4572000" y="3888708"/>
            <a:ext cx="4450397" cy="925811"/>
          </a:xfrm>
          <a:prstGeom prst="ellipse">
            <a:avLst/>
          </a:prstGeom>
        </p:spPr>
        <p:style>
          <a:lnRef idx="2">
            <a:schemeClr val="accent6"/>
          </a:lnRef>
          <a:fillRef idx="1">
            <a:schemeClr val="lt1"/>
          </a:fillRef>
          <a:effectRef idx="0">
            <a:schemeClr val="accent6"/>
          </a:effectRef>
          <a:fontRef idx="minor">
            <a:schemeClr val="dk1"/>
          </a:fontRef>
        </p:style>
        <p:txBody>
          <a:bodyPr rtlCol="0" anchor="ctr">
            <a:normAutofit fontScale="92500" lnSpcReduction="10000"/>
          </a:bodyPr>
          <a:lstStyle/>
          <a:p>
            <a:pPr algn="ctr"/>
            <a:r>
              <a:rPr lang="en-GB" sz="2800" b="0" dirty="0">
                <a:ln>
                  <a:solidFill>
                    <a:schemeClr val="tx1"/>
                  </a:solidFill>
                </a:ln>
                <a:solidFill>
                  <a:schemeClr val="accent6"/>
                </a:solidFill>
              </a:rPr>
              <a:t>Business duty to respect</a:t>
            </a:r>
          </a:p>
        </p:txBody>
      </p:sp>
      <p:sp>
        <p:nvSpPr>
          <p:cNvPr id="6" name="Oval 5">
            <a:extLst>
              <a:ext uri="{FF2B5EF4-FFF2-40B4-BE49-F238E27FC236}">
                <a16:creationId xmlns:a16="http://schemas.microsoft.com/office/drawing/2014/main" id="{F95B75E4-F989-472A-1835-A333838F1F1C}"/>
              </a:ext>
            </a:extLst>
          </p:cNvPr>
          <p:cNvSpPr/>
          <p:nvPr/>
        </p:nvSpPr>
        <p:spPr>
          <a:xfrm>
            <a:off x="5360055" y="1680743"/>
            <a:ext cx="2949678" cy="19039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ln>
                  <a:solidFill>
                    <a:schemeClr val="tx1"/>
                  </a:solidFill>
                </a:ln>
                <a:solidFill>
                  <a:schemeClr val="accent6"/>
                </a:solidFill>
              </a:rPr>
              <a:t>Public Procurement?</a:t>
            </a:r>
          </a:p>
        </p:txBody>
      </p:sp>
      <p:sp>
        <p:nvSpPr>
          <p:cNvPr id="2" name="TextBox 1">
            <a:extLst>
              <a:ext uri="{FF2B5EF4-FFF2-40B4-BE49-F238E27FC236}">
                <a16:creationId xmlns:a16="http://schemas.microsoft.com/office/drawing/2014/main" id="{B1E7CC3D-A4B9-5156-FE5B-E784320F260E}"/>
              </a:ext>
            </a:extLst>
          </p:cNvPr>
          <p:cNvSpPr txBox="1"/>
          <p:nvPr/>
        </p:nvSpPr>
        <p:spPr>
          <a:xfrm>
            <a:off x="259080" y="350520"/>
            <a:ext cx="1630680" cy="1903908"/>
          </a:xfrm>
          <a:prstGeom prst="rect">
            <a:avLst/>
          </a:prstGeom>
        </p:spPr>
        <p:txBody>
          <a:bodyPr wrap="square" rtlCol="0">
            <a:spAutoFit/>
          </a:bodyPr>
          <a:lstStyle/>
          <a:p>
            <a:pPr algn="l"/>
            <a:endParaRPr lang="en-GB" dirty="0"/>
          </a:p>
        </p:txBody>
      </p:sp>
      <p:pic>
        <p:nvPicPr>
          <p:cNvPr id="9" name="Picture 8">
            <a:extLst>
              <a:ext uri="{FF2B5EF4-FFF2-40B4-BE49-F238E27FC236}">
                <a16:creationId xmlns:a16="http://schemas.microsoft.com/office/drawing/2014/main" id="{CCFFC0B5-61F3-6946-B56D-D1425F809D96}"/>
              </a:ext>
            </a:extLst>
          </p:cNvPr>
          <p:cNvPicPr>
            <a:picLocks noChangeAspect="1"/>
          </p:cNvPicPr>
          <p:nvPr/>
        </p:nvPicPr>
        <p:blipFill>
          <a:blip r:embed="rId2"/>
          <a:stretch>
            <a:fillRect/>
          </a:stretch>
        </p:blipFill>
        <p:spPr>
          <a:xfrm>
            <a:off x="529467" y="1156356"/>
            <a:ext cx="3798693" cy="2736854"/>
          </a:xfrm>
          <a:prstGeom prst="rect">
            <a:avLst/>
          </a:prstGeom>
        </p:spPr>
      </p:pic>
    </p:spTree>
    <p:extLst>
      <p:ext uri="{BB962C8B-B14F-4D97-AF65-F5344CB8AC3E}">
        <p14:creationId xmlns:p14="http://schemas.microsoft.com/office/powerpoint/2010/main" val="85897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B72B9-399D-3FFC-EB5F-938F3183F9AE}"/>
              </a:ext>
            </a:extLst>
          </p:cNvPr>
          <p:cNvSpPr>
            <a:spLocks noGrp="1"/>
          </p:cNvSpPr>
          <p:nvPr>
            <p:ph idx="1"/>
          </p:nvPr>
        </p:nvSpPr>
        <p:spPr/>
        <p:txBody>
          <a:bodyPr>
            <a:normAutofit fontScale="92500"/>
          </a:bodyPr>
          <a:lstStyle/>
          <a:p>
            <a:pPr>
              <a:lnSpc>
                <a:spcPct val="120000"/>
              </a:lnSpc>
            </a:pPr>
            <a:r>
              <a:rPr lang="en-GB" sz="2400" b="0" i="1" dirty="0">
                <a:latin typeface="Arial" panose="020B0604020202020204" pitchFamily="34" charset="0"/>
                <a:cs typeface="Arial" panose="020B0604020202020204" pitchFamily="34" charset="0"/>
              </a:rPr>
              <a:t>Commercial and other organisations ….. includes public sector bodies, including those using public procurement and other public bodies providing financial and other support to businesses, such as export credit agencies, development agencies and development finance institutions.</a:t>
            </a:r>
          </a:p>
          <a:p>
            <a:endParaRPr lang="en-GB" dirty="0"/>
          </a:p>
        </p:txBody>
      </p:sp>
      <p:sp>
        <p:nvSpPr>
          <p:cNvPr id="3" name="Title 2">
            <a:extLst>
              <a:ext uri="{FF2B5EF4-FFF2-40B4-BE49-F238E27FC236}">
                <a16:creationId xmlns:a16="http://schemas.microsoft.com/office/drawing/2014/main" id="{BAC5A903-6B24-88D6-E334-EAFD439A8557}"/>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Corporate Justice Coalition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BHREA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Short Principle Element 8 </a:t>
            </a:r>
            <a:br>
              <a:rPr lang="en-GB"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104945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1B98456-465D-C14A-B97F-DFAE458E6719}"/>
              </a:ext>
            </a:extLst>
          </p:cNvPr>
          <p:cNvSpPr>
            <a:spLocks noGrp="1"/>
          </p:cNvSpPr>
          <p:nvPr>
            <p:ph idx="1"/>
          </p:nvPr>
        </p:nvSpPr>
        <p:spPr>
          <a:xfrm>
            <a:off x="1874520" y="1188720"/>
            <a:ext cx="6640829" cy="3253329"/>
          </a:xfrm>
        </p:spPr>
        <p:txBody>
          <a:bodyPr>
            <a:normAutofit/>
          </a:bodyPr>
          <a:lstStyle/>
          <a:p>
            <a:pPr marL="342900" indent="-342900">
              <a:buFont typeface="Arial" panose="020B0604020202020204" pitchFamily="34" charset="0"/>
              <a:buChar char="•"/>
            </a:pPr>
            <a:r>
              <a:rPr lang="en-US" b="0" dirty="0"/>
              <a:t>Not replicate private sector compliance but more than tick box</a:t>
            </a:r>
          </a:p>
          <a:p>
            <a:pPr marL="342900" indent="-342900">
              <a:buFont typeface="Arial" panose="020B0604020202020204" pitchFamily="34" charset="0"/>
              <a:buChar char="•"/>
            </a:pPr>
            <a:r>
              <a:rPr lang="en-US" b="0" dirty="0"/>
              <a:t>No civil or criminal liability</a:t>
            </a:r>
          </a:p>
          <a:p>
            <a:pPr marL="342900" indent="-342900">
              <a:buFont typeface="Arial" panose="020B0604020202020204" pitchFamily="34" charset="0"/>
              <a:buChar char="•"/>
            </a:pPr>
            <a:r>
              <a:rPr lang="en-US" b="0" dirty="0"/>
              <a:t>Regulator carrot and stick</a:t>
            </a:r>
          </a:p>
          <a:p>
            <a:pPr marL="565150" lvl="1" indent="-342900"/>
            <a:r>
              <a:rPr lang="en-US" dirty="0"/>
              <a:t>Training, guidance, data platforms</a:t>
            </a:r>
          </a:p>
          <a:p>
            <a:pPr marL="565150" lvl="1" indent="-342900"/>
            <a:r>
              <a:rPr lang="en-US" dirty="0"/>
              <a:t>Investigations</a:t>
            </a:r>
          </a:p>
          <a:p>
            <a:pPr marL="565150" lvl="1" indent="-342900"/>
            <a:r>
              <a:rPr lang="en-US" b="0" dirty="0"/>
              <a:t>Fines</a:t>
            </a:r>
            <a:endParaRPr lang="en-US" dirty="0"/>
          </a:p>
          <a:p>
            <a:pPr marL="565150" lvl="1" indent="-342900"/>
            <a:r>
              <a:rPr lang="en-US" dirty="0"/>
              <a:t>Remedy</a:t>
            </a:r>
          </a:p>
          <a:p>
            <a:pPr marL="457200" indent="-457200">
              <a:buFont typeface="Arial" panose="020B0604020202020204" pitchFamily="34" charset="0"/>
              <a:buChar char="•"/>
            </a:pPr>
            <a:r>
              <a:rPr lang="en-US" sz="2200" b="0" dirty="0">
                <a:latin typeface="Arial" panose="020B0604020202020204" pitchFamily="34" charset="0"/>
                <a:cs typeface="Arial" panose="020B0604020202020204" pitchFamily="34" charset="0"/>
              </a:rPr>
              <a:t>Provision to revisit the new Procurement Bill and Health and Social Care Act</a:t>
            </a:r>
          </a:p>
        </p:txBody>
      </p:sp>
      <p:sp>
        <p:nvSpPr>
          <p:cNvPr id="13" name="Title 12">
            <a:extLst>
              <a:ext uri="{FF2B5EF4-FFF2-40B4-BE49-F238E27FC236}">
                <a16:creationId xmlns:a16="http://schemas.microsoft.com/office/drawing/2014/main" id="{4BCE5BF6-09D6-BA4E-A0FF-86CBDB3725AC}"/>
              </a:ext>
            </a:extLst>
          </p:cNvPr>
          <p:cNvSpPr>
            <a:spLocks noGrp="1"/>
          </p:cNvSpPr>
          <p:nvPr>
            <p:ph type="title"/>
          </p:nvPr>
        </p:nvSpPr>
        <p:spPr>
          <a:xfrm>
            <a:off x="1891983" y="282896"/>
            <a:ext cx="6475413" cy="642301"/>
          </a:xfrm>
        </p:spPr>
        <p:txBody>
          <a:bodyPr>
            <a:normAutofit fontScale="90000"/>
          </a:bodyPr>
          <a:lstStyle/>
          <a:p>
            <a:r>
              <a:rPr lang="en-US" b="1" dirty="0"/>
              <a:t>How should the public sector be treated?</a:t>
            </a:r>
          </a:p>
        </p:txBody>
      </p:sp>
    </p:spTree>
    <p:extLst>
      <p:ext uri="{BB962C8B-B14F-4D97-AF65-F5344CB8AC3E}">
        <p14:creationId xmlns:p14="http://schemas.microsoft.com/office/powerpoint/2010/main" val="140024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75C40C-B852-A639-3801-057B871216A6}"/>
              </a:ext>
            </a:extLst>
          </p:cNvPr>
          <p:cNvSpPr>
            <a:spLocks noGrp="1"/>
          </p:cNvSpPr>
          <p:nvPr>
            <p:ph idx="1"/>
          </p:nvPr>
        </p:nvSpPr>
        <p:spPr>
          <a:xfrm>
            <a:off x="1611313" y="1310638"/>
            <a:ext cx="6464299" cy="3438843"/>
          </a:xfrm>
        </p:spPr>
        <p:txBody>
          <a:bodyPr>
            <a:normAutofit lnSpcReduction="10000"/>
          </a:bodyPr>
          <a:lstStyle/>
          <a:p>
            <a:pPr marL="342900" indent="-342900">
              <a:buFont typeface="Wingdings" panose="05000000000000000000" pitchFamily="2" charset="2"/>
              <a:buChar char="ü"/>
            </a:pPr>
            <a:r>
              <a:rPr lang="en-GB" b="0" dirty="0"/>
              <a:t>Campaign fund  </a:t>
            </a:r>
          </a:p>
          <a:p>
            <a:pPr marL="342900" indent="-342900">
              <a:buFont typeface="Wingdings" panose="05000000000000000000" pitchFamily="2" charset="2"/>
              <a:buChar char="ü"/>
            </a:pPr>
            <a:r>
              <a:rPr lang="en-GB" b="0" dirty="0"/>
              <a:t>Research </a:t>
            </a:r>
          </a:p>
          <a:p>
            <a:pPr marL="342900" indent="-342900">
              <a:buFont typeface="Wingdings" panose="05000000000000000000" pitchFamily="2" charset="2"/>
              <a:buChar char="ü"/>
            </a:pPr>
            <a:r>
              <a:rPr lang="en-GB" b="0" dirty="0"/>
              <a:t>1</a:t>
            </a:r>
            <a:r>
              <a:rPr lang="en-GB" b="0" baseline="30000" dirty="0"/>
              <a:t>st</a:t>
            </a:r>
            <a:r>
              <a:rPr lang="en-GB" b="0" dirty="0"/>
              <a:t> draft of the law</a:t>
            </a:r>
          </a:p>
          <a:p>
            <a:endParaRPr lang="en-GB" b="0" dirty="0"/>
          </a:p>
          <a:p>
            <a:r>
              <a:rPr lang="en-GB" sz="2800" dirty="0">
                <a:latin typeface="Helvetica Now Text ExtraBold" panose="020B0504030202020204" pitchFamily="34" charset="77"/>
                <a:ea typeface="+mj-ea"/>
                <a:cs typeface="+mj-cs"/>
              </a:rPr>
              <a:t>What’s next?</a:t>
            </a:r>
          </a:p>
          <a:p>
            <a:pPr marL="342900" indent="-342900">
              <a:buFont typeface="Arial" panose="020B0604020202020204" pitchFamily="34" charset="0"/>
              <a:buChar char="•"/>
            </a:pPr>
            <a:r>
              <a:rPr lang="en-GB" b="0" dirty="0"/>
              <a:t>Writing up case studies</a:t>
            </a:r>
          </a:p>
          <a:p>
            <a:pPr marL="342900" indent="-342900">
              <a:buFont typeface="Arial" panose="020B0604020202020204" pitchFamily="34" charset="0"/>
              <a:buChar char="•"/>
            </a:pPr>
            <a:r>
              <a:rPr lang="en-GB" b="0" dirty="0"/>
              <a:t>Consulting &amp; policy development</a:t>
            </a:r>
          </a:p>
          <a:p>
            <a:pPr marL="342900" indent="-342900">
              <a:buFont typeface="Arial" panose="020B0604020202020204" pitchFamily="34" charset="0"/>
              <a:buChar char="•"/>
            </a:pPr>
            <a:r>
              <a:rPr lang="en-GB" b="0" dirty="0"/>
              <a:t>Campaign plan</a:t>
            </a:r>
          </a:p>
          <a:p>
            <a:pPr marL="342900" indent="-342900">
              <a:buFont typeface="Arial" panose="020B0604020202020204" pitchFamily="34" charset="0"/>
              <a:buChar char="•"/>
            </a:pPr>
            <a:r>
              <a:rPr lang="en-GB" b="0" dirty="0"/>
              <a:t>Influencing Labour</a:t>
            </a:r>
          </a:p>
          <a:p>
            <a:endParaRPr lang="en-GB" b="0" dirty="0"/>
          </a:p>
        </p:txBody>
      </p:sp>
      <p:sp>
        <p:nvSpPr>
          <p:cNvPr id="3" name="Title 2">
            <a:extLst>
              <a:ext uri="{FF2B5EF4-FFF2-40B4-BE49-F238E27FC236}">
                <a16:creationId xmlns:a16="http://schemas.microsoft.com/office/drawing/2014/main" id="{9F404EFB-45B5-F37A-5A72-C0CF9C9DFD56}"/>
              </a:ext>
            </a:extLst>
          </p:cNvPr>
          <p:cNvSpPr>
            <a:spLocks noGrp="1"/>
          </p:cNvSpPr>
          <p:nvPr>
            <p:ph type="title"/>
          </p:nvPr>
        </p:nvSpPr>
        <p:spPr>
          <a:xfrm>
            <a:off x="1611313" y="394019"/>
            <a:ext cx="6475413" cy="688021"/>
          </a:xfrm>
        </p:spPr>
        <p:txBody>
          <a:bodyPr/>
          <a:lstStyle/>
          <a:p>
            <a:r>
              <a:rPr lang="en-GB" b="1" dirty="0"/>
              <a:t>Where are we?</a:t>
            </a:r>
          </a:p>
        </p:txBody>
      </p:sp>
    </p:spTree>
    <p:extLst>
      <p:ext uri="{BB962C8B-B14F-4D97-AF65-F5344CB8AC3E}">
        <p14:creationId xmlns:p14="http://schemas.microsoft.com/office/powerpoint/2010/main" val="415145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E8D736-8AAB-E503-E2B9-61C2CE115D02}"/>
              </a:ext>
            </a:extLst>
          </p:cNvPr>
          <p:cNvSpPr>
            <a:spLocks noGrp="1"/>
          </p:cNvSpPr>
          <p:nvPr>
            <p:ph idx="1"/>
          </p:nvPr>
        </p:nvSpPr>
        <p:spPr>
          <a:xfrm>
            <a:off x="1670050" y="1958975"/>
            <a:ext cx="6464299" cy="2635473"/>
          </a:xfrm>
        </p:spPr>
        <p:txBody>
          <a:bodyPr>
            <a:normAutofit/>
          </a:bodyPr>
          <a:lstStyle/>
          <a:p>
            <a:pPr algn="ctr"/>
            <a:r>
              <a:rPr lang="en-GB" sz="6000" dirty="0">
                <a:solidFill>
                  <a:schemeClr val="accent6"/>
                </a:solidFill>
              </a:rPr>
              <a:t>Q &amp; A</a:t>
            </a:r>
          </a:p>
        </p:txBody>
      </p:sp>
    </p:spTree>
    <p:extLst>
      <p:ext uri="{BB962C8B-B14F-4D97-AF65-F5344CB8AC3E}">
        <p14:creationId xmlns:p14="http://schemas.microsoft.com/office/powerpoint/2010/main" val="90585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F81FF8-6F12-14EB-15A7-1098EACE0636}"/>
              </a:ext>
            </a:extLst>
          </p:cNvPr>
          <p:cNvSpPr>
            <a:spLocks noGrp="1"/>
          </p:cNvSpPr>
          <p:nvPr>
            <p:ph idx="1"/>
          </p:nvPr>
        </p:nvSpPr>
        <p:spPr>
          <a:xfrm>
            <a:off x="2051050" y="1116106"/>
            <a:ext cx="6464299" cy="3694335"/>
          </a:xfrm>
        </p:spPr>
        <p:txBody>
          <a:bodyPr>
            <a:normAutofit lnSpcReduction="10000"/>
          </a:bodyPr>
          <a:lstStyle/>
          <a:p>
            <a:pPr marL="342900" indent="-342900">
              <a:buFont typeface="Arial" panose="020B0604020202020204" pitchFamily="34" charset="0"/>
              <a:buChar char="•"/>
            </a:pPr>
            <a:r>
              <a:rPr lang="en-GB" sz="1600" b="0" dirty="0"/>
              <a:t>Sit in your regional groups and agree a rapporteur </a:t>
            </a:r>
          </a:p>
          <a:p>
            <a:endParaRPr lang="en-GB" sz="1600" b="0" dirty="0"/>
          </a:p>
          <a:p>
            <a:pPr marL="342900" indent="-342900">
              <a:buFont typeface="+mj-lt"/>
              <a:buAutoNum type="arabicPeriod"/>
            </a:pPr>
            <a:r>
              <a:rPr lang="en-GB" sz="1600" b="0" dirty="0"/>
              <a:t>Consider the two case studies</a:t>
            </a:r>
          </a:p>
          <a:p>
            <a:pPr marL="342900" indent="-342900">
              <a:buFont typeface="+mj-lt"/>
              <a:buAutoNum type="arabicPeriod"/>
            </a:pPr>
            <a:r>
              <a:rPr lang="en-GB" sz="1600" b="0" dirty="0"/>
              <a:t>How are the case studies relevant to UNISON members? </a:t>
            </a:r>
          </a:p>
          <a:p>
            <a:pPr marL="342900" indent="-342900">
              <a:buFont typeface="+mj-lt"/>
              <a:buAutoNum type="arabicPeriod"/>
            </a:pPr>
            <a:r>
              <a:rPr lang="en-GB" sz="1600" b="0" dirty="0"/>
              <a:t>How could you get your branch to support the campaign?</a:t>
            </a:r>
          </a:p>
          <a:p>
            <a:pPr marL="342900" indent="-342900">
              <a:buFont typeface="+mj-lt"/>
              <a:buAutoNum type="arabicPeriod"/>
            </a:pPr>
            <a:r>
              <a:rPr lang="en-GB" sz="1600" b="0" dirty="0"/>
              <a:t>How would you encourage members to sign the pledge and contact their MPs?</a:t>
            </a:r>
          </a:p>
          <a:p>
            <a:pPr marL="342900" indent="-342900">
              <a:buFont typeface="+mj-lt"/>
              <a:buAutoNum type="arabicPeriod"/>
            </a:pPr>
            <a:r>
              <a:rPr lang="en-GB" sz="1600" b="0" dirty="0"/>
              <a:t>What do you need from the International Unit or Corporate Justice Coalition to help make your campaign effective?</a:t>
            </a:r>
          </a:p>
          <a:p>
            <a:pPr marL="342900" indent="-342900">
              <a:buFont typeface="+mj-lt"/>
              <a:buAutoNum type="arabicPeriod"/>
            </a:pPr>
            <a:endParaRPr lang="en-GB" sz="1600" b="0" dirty="0"/>
          </a:p>
          <a:p>
            <a:pPr marL="285750" indent="-285750">
              <a:buFont typeface="Arial" panose="020B0604020202020204" pitchFamily="34" charset="0"/>
              <a:buChar char="•"/>
            </a:pPr>
            <a:r>
              <a:rPr lang="en-GB" sz="1600" b="0" dirty="0"/>
              <a:t>20 minute activity</a:t>
            </a:r>
          </a:p>
          <a:p>
            <a:pPr marL="285750" indent="-285750">
              <a:buFont typeface="Arial" panose="020B0604020202020204" pitchFamily="34" charset="0"/>
              <a:buChar char="•"/>
            </a:pPr>
            <a:r>
              <a:rPr lang="en-GB" sz="1600" b="0" dirty="0"/>
              <a:t>Be prepared to give a 3 minute presentation on your campaign plan and what support you’d like.</a:t>
            </a:r>
          </a:p>
        </p:txBody>
      </p:sp>
      <p:sp>
        <p:nvSpPr>
          <p:cNvPr id="3" name="Title 2">
            <a:extLst>
              <a:ext uri="{FF2B5EF4-FFF2-40B4-BE49-F238E27FC236}">
                <a16:creationId xmlns:a16="http://schemas.microsoft.com/office/drawing/2014/main" id="{1941BC84-AEF6-7C55-100C-028F5FE1532D}"/>
              </a:ext>
            </a:extLst>
          </p:cNvPr>
          <p:cNvSpPr>
            <a:spLocks noGrp="1"/>
          </p:cNvSpPr>
          <p:nvPr>
            <p:ph type="title"/>
          </p:nvPr>
        </p:nvSpPr>
        <p:spPr>
          <a:xfrm>
            <a:off x="2039936" y="158248"/>
            <a:ext cx="6475413" cy="733741"/>
          </a:xfrm>
        </p:spPr>
        <p:txBody>
          <a:bodyPr/>
          <a:lstStyle/>
          <a:p>
            <a:r>
              <a:rPr lang="en-GB" b="1" dirty="0"/>
              <a:t>Activity</a:t>
            </a:r>
          </a:p>
        </p:txBody>
      </p:sp>
    </p:spTree>
    <p:extLst>
      <p:ext uri="{BB962C8B-B14F-4D97-AF65-F5344CB8AC3E}">
        <p14:creationId xmlns:p14="http://schemas.microsoft.com/office/powerpoint/2010/main" val="1615812393"/>
      </p:ext>
    </p:extLst>
  </p:cSld>
  <p:clrMapOvr>
    <a:masterClrMapping/>
  </p:clrMapOvr>
</p:sld>
</file>

<file path=ppt/theme/theme1.xml><?xml version="1.0" encoding="utf-8"?>
<a:theme xmlns:a="http://schemas.openxmlformats.org/drawingml/2006/main" name="Office Theme">
  <a:themeElements>
    <a:clrScheme name="UNISON 1">
      <a:dk1>
        <a:srgbClr val="1A1A1A"/>
      </a:dk1>
      <a:lt1>
        <a:srgbClr val="FFFFFF"/>
      </a:lt1>
      <a:dk2>
        <a:srgbClr val="B3B3B3"/>
      </a:dk2>
      <a:lt2>
        <a:srgbClr val="E6E6E6"/>
      </a:lt2>
      <a:accent1>
        <a:srgbClr val="00FF00"/>
      </a:accent1>
      <a:accent2>
        <a:srgbClr val="33CC00"/>
      </a:accent2>
      <a:accent3>
        <a:srgbClr val="339900"/>
      </a:accent3>
      <a:accent4>
        <a:srgbClr val="9966FF"/>
      </a:accent4>
      <a:accent5>
        <a:srgbClr val="6633CC"/>
      </a:accent5>
      <a:accent6>
        <a:srgbClr val="663399"/>
      </a:accent6>
      <a:hlink>
        <a:srgbClr val="3300FF"/>
      </a:hlink>
      <a:folHlink>
        <a:srgbClr val="FFD10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UNISON_Powerpoint_16-9 (1)" id="{8CB4581C-4CCF-4E2C-9819-58107E31EE4F}" vid="{C705350A-23B0-4082-96F2-E475497678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06167F4345A44997D75F47F12B696F" ma:contentTypeVersion="10" ma:contentTypeDescription="Create a new document." ma:contentTypeScope="" ma:versionID="5930298d05eeb96789f08539f5e4bee5">
  <xsd:schema xmlns:xsd="http://www.w3.org/2001/XMLSchema" xmlns:xs="http://www.w3.org/2001/XMLSchema" xmlns:p="http://schemas.microsoft.com/office/2006/metadata/properties" xmlns:ns3="24347b0b-827b-4e47-a775-44b30f9f98da" xmlns:ns4="58c86e88-502e-4472-9ced-a48265da589d" targetNamespace="http://schemas.microsoft.com/office/2006/metadata/properties" ma:root="true" ma:fieldsID="f971b34dd9ee29a0ee954851f7ac48cb" ns3:_="" ns4:_="">
    <xsd:import namespace="24347b0b-827b-4e47-a775-44b30f9f98da"/>
    <xsd:import namespace="58c86e88-502e-4472-9ced-a48265da589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47b0b-827b-4e47-a775-44b30f9f98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c86e88-502e-4472-9ced-a48265da589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11DDC2-A6E5-4884-8F8D-130B9DCA4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347b0b-827b-4e47-a775-44b30f9f98da"/>
    <ds:schemaRef ds:uri="58c86e88-502e-4472-9ced-a48265da58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36E022-4DD8-45A3-83C2-77C4CA508ADE}">
  <ds:schemaRefs>
    <ds:schemaRef ds:uri="http://schemas.microsoft.com/sharepoint/v3/contenttype/forms"/>
  </ds:schemaRefs>
</ds:datastoreItem>
</file>

<file path=customXml/itemProps3.xml><?xml version="1.0" encoding="utf-8"?>
<ds:datastoreItem xmlns:ds="http://schemas.openxmlformats.org/officeDocument/2006/customXml" ds:itemID="{57B47A53-705F-49BE-984A-8F188CB340E8}">
  <ds:schemaRefs>
    <ds:schemaRef ds:uri="24347b0b-827b-4e47-a775-44b30f9f98da"/>
    <ds:schemaRef ds:uri="http://schemas.microsoft.com/office/infopath/2007/PartnerControls"/>
    <ds:schemaRef ds:uri="http://purl.org/dc/terms/"/>
    <ds:schemaRef ds:uri="http://schemas.openxmlformats.org/package/2006/metadata/core-properties"/>
    <ds:schemaRef ds:uri="http://www.w3.org/XML/1998/namespace"/>
    <ds:schemaRef ds:uri="http://schemas.microsoft.com/office/2006/documentManagement/types"/>
    <ds:schemaRef ds:uri="http://purl.org/dc/elements/1.1/"/>
    <ds:schemaRef ds:uri="58c86e88-502e-4472-9ced-a48265da589d"/>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1288</TotalTime>
  <Words>717</Words>
  <Application>Microsoft Office PowerPoint</Application>
  <PresentationFormat>On-screen Show (16:9)</PresentationFormat>
  <Paragraphs>76</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Helvetica Now Text</vt:lpstr>
      <vt:lpstr>Helvetica Now Text ExtraBold</vt:lpstr>
      <vt:lpstr>Raleway</vt:lpstr>
      <vt:lpstr>System Font</vt:lpstr>
      <vt:lpstr>Wingdings</vt:lpstr>
      <vt:lpstr>Office Theme</vt:lpstr>
      <vt:lpstr>PowerPoint Presentation</vt:lpstr>
      <vt:lpstr>PowerPoint Presentation</vt:lpstr>
      <vt:lpstr>PowerPoint Presentation</vt:lpstr>
      <vt:lpstr>Government duty to Protect</vt:lpstr>
      <vt:lpstr>Corporate Justice Coalition  BHREA  Short Principle Element 8  </vt:lpstr>
      <vt:lpstr>How should the public sector be treated?</vt:lpstr>
      <vt:lpstr>Where are we?</vt:lpstr>
      <vt:lpstr>PowerPoint Presentation</vt:lpstr>
      <vt:lpstr>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Freedman, Gemma</dc:creator>
  <cp:lastModifiedBy>Dickinson, Jamie</cp:lastModifiedBy>
  <cp:revision>2</cp:revision>
  <dcterms:created xsi:type="dcterms:W3CDTF">2023-03-22T16:44:00Z</dcterms:created>
  <dcterms:modified xsi:type="dcterms:W3CDTF">2023-04-25T10:23:29Z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0x0101005206167F4345A44997D75F47F12B696F</vt:lpwstr>
  </property>
</Properties>
</file>