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sldIdLst>
    <p:sldId id="257" r:id="rId6"/>
    <p:sldId id="258" r:id="rId7"/>
    <p:sldId id="298" r:id="rId8"/>
    <p:sldId id="299" r:id="rId9"/>
    <p:sldId id="300" r:id="rId10"/>
    <p:sldId id="297" r:id="rId11"/>
    <p:sldId id="301" r:id="rId12"/>
    <p:sldId id="302" r:id="rId13"/>
    <p:sldId id="307" r:id="rId14"/>
    <p:sldId id="308" r:id="rId15"/>
    <p:sldId id="309" r:id="rId16"/>
    <p:sldId id="319" r:id="rId17"/>
    <p:sldId id="320" r:id="rId18"/>
    <p:sldId id="321" r:id="rId19"/>
    <p:sldId id="322" r:id="rId20"/>
    <p:sldId id="323" r:id="rId21"/>
    <p:sldId id="324" r:id="rId22"/>
    <p:sldId id="325" r:id="rId23"/>
    <p:sldId id="326" r:id="rId24"/>
    <p:sldId id="327"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1D54"/>
    <a:srgbClr val="EA7923"/>
    <a:srgbClr val="4AA2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740" autoAdjust="0"/>
  </p:normalViewPr>
  <p:slideViewPr>
    <p:cSldViewPr snapToGrid="0">
      <p:cViewPr varScale="1">
        <p:scale>
          <a:sx n="65" d="100"/>
          <a:sy n="65" d="100"/>
        </p:scale>
        <p:origin x="128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D97486-FA8A-4A27-9C61-16370FF6135C}" type="datetimeFigureOut">
              <a:rPr lang="en-GB" smtClean="0"/>
              <a:t>02/03/2023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205525-824E-4C75-AA6D-55B5A57207FD}" type="slidenum">
              <a:rPr lang="en-GB" smtClean="0"/>
              <a:t>‹#›</a:t>
            </a:fld>
            <a:endParaRPr lang="en-GB"/>
          </a:p>
        </p:txBody>
      </p:sp>
    </p:spTree>
    <p:extLst>
      <p:ext uri="{BB962C8B-B14F-4D97-AF65-F5344CB8AC3E}">
        <p14:creationId xmlns:p14="http://schemas.microsoft.com/office/powerpoint/2010/main" val="171972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n.wikipedia.org/wiki/Dipak_Misr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blacklivesmatter.com/abou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n.wikipedia.org/wiki/Coming_out"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acktransalliance.org/black-lives-matt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UNISON Year of Black Workers 2023 presentation for LGBT+ History Month February 2023</a:t>
            </a:r>
          </a:p>
          <a:p>
            <a:endParaRPr lang="en-GB" dirty="0"/>
          </a:p>
          <a:p>
            <a:r>
              <a:rPr lang="en-GB" dirty="0"/>
              <a:t>This year, 2023, is UNISON’s Year of Black Workers. Launched in January at National Black Members’ Conference.</a:t>
            </a:r>
          </a:p>
          <a:p>
            <a:r>
              <a:rPr lang="en-GB" dirty="0"/>
              <a:t>This presentation provides a focus on Black LGBT+ issues during LGBT+ History Month, February 2023. </a:t>
            </a:r>
          </a:p>
          <a:p>
            <a:endParaRPr lang="en-GB" dirty="0"/>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a:t>
            </a:fld>
            <a:endParaRPr lang="en-GB" altLang="en-US"/>
          </a:p>
        </p:txBody>
      </p:sp>
    </p:spTree>
    <p:extLst>
      <p:ext uri="{BB962C8B-B14F-4D97-AF65-F5344CB8AC3E}">
        <p14:creationId xmlns:p14="http://schemas.microsoft.com/office/powerpoint/2010/main" val="1751191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Poulomi Desai</a:t>
            </a:r>
          </a:p>
          <a:p>
            <a:endParaRPr lang="en-GB" dirty="0"/>
          </a:p>
          <a:p>
            <a:r>
              <a:rPr lang="en-GB" dirty="0"/>
              <a:t>Poulomi is a photographer, multimedia artist, curator and activist. As just a teenager, she founded the Hounslow Arts Cooperative Theatre of which one piece in particular, a cabaret based touring show titled On the road to nowhere, looked at race, power, sexuality and gender and was both highly influential and deeply controversial. </a:t>
            </a:r>
          </a:p>
          <a:p>
            <a:endParaRPr lang="en-GB" dirty="0"/>
          </a:p>
          <a:p>
            <a:r>
              <a:rPr lang="en-GB" dirty="0"/>
              <a:t>In 1987, Poulomi also co-founded the first South Asian LGBTQI+ campaigning group, Shakti and the Naz Foundation International, the first HIV/AIDs charity in India, in 1991. Poulomi also organised the first London south Asian LGBTQI+ poetry festival. She also spent many years photographing queer south Asian communities from London, </a:t>
            </a:r>
            <a:r>
              <a:rPr lang="en-GB" dirty="0" err="1"/>
              <a:t>Bangaldesh</a:t>
            </a:r>
            <a:r>
              <a:rPr lang="en-GB" dirty="0"/>
              <a:t> and Gujarat. The images were compiled together in an exhibition and book titled Red Threads: The South Asian Queer Connection in Photographs. </a:t>
            </a: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10</a:t>
            </a:fld>
            <a:endParaRPr lang="en-GB" altLang="en-US"/>
          </a:p>
        </p:txBody>
      </p:sp>
    </p:spTree>
    <p:extLst>
      <p:ext uri="{BB962C8B-B14F-4D97-AF65-F5344CB8AC3E}">
        <p14:creationId xmlns:p14="http://schemas.microsoft.com/office/powerpoint/2010/main" val="181078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Part of the colonial legacy left by the British in India is the Indian Penal Code. This refers to Section 377 of that Code which you may have heard of in the news.</a:t>
            </a:r>
          </a:p>
          <a:p>
            <a:endParaRPr lang="en-GB" dirty="0"/>
          </a:p>
          <a:p>
            <a:r>
              <a:rPr lang="en-GB" b="1" dirty="0" err="1"/>
              <a:t>Shivananda</a:t>
            </a:r>
            <a:r>
              <a:rPr lang="en-GB" b="1" dirty="0"/>
              <a:t> Khan </a:t>
            </a:r>
            <a:r>
              <a:rPr lang="en-GB" dirty="0"/>
              <a:t>was an LGBTQI+ rights activist. His most notable achievement was when he successfully challenged India’s Section 377, which criminalised gay sex, in the high court in 2009. Alongside Poulomi Desai, he founded Shakti, the UK’s first LGBTQI+ rights group and NAZ, a HIV/AIDS charity in India. </a:t>
            </a:r>
            <a:r>
              <a:rPr lang="en-GB" dirty="0" err="1"/>
              <a:t>Shivananda</a:t>
            </a:r>
            <a:r>
              <a:rPr lang="en-GB" dirty="0"/>
              <a:t> also created education programs to address the way people in Asia see gender and sexuality. This resulted in the Asia Pacific Coalition on Male Sexual Health that brings together governments and the United Nations to address health and social development with regards to HIV-AIDS. He was awarded an OBE in 2005. </a:t>
            </a:r>
          </a:p>
          <a:p>
            <a:r>
              <a:rPr lang="en-GB" dirty="0"/>
              <a:t> </a:t>
            </a: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11</a:t>
            </a:fld>
            <a:endParaRPr lang="en-GB" altLang="en-US"/>
          </a:p>
        </p:txBody>
      </p:sp>
    </p:spTree>
    <p:extLst>
      <p:ext uri="{BB962C8B-B14F-4D97-AF65-F5344CB8AC3E}">
        <p14:creationId xmlns:p14="http://schemas.microsoft.com/office/powerpoint/2010/main" val="2245159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Simon </a:t>
            </a:r>
            <a:r>
              <a:rPr lang="en-GB" dirty="0" err="1"/>
              <a:t>Tseko</a:t>
            </a:r>
            <a:r>
              <a:rPr lang="en-GB" dirty="0"/>
              <a:t> </a:t>
            </a:r>
            <a:r>
              <a:rPr lang="en-GB" dirty="0" err="1"/>
              <a:t>Nkoli</a:t>
            </a:r>
            <a:r>
              <a:rPr lang="en-GB" dirty="0"/>
              <a:t> was born in Soweto South Africa in 1957. He was one of Africa’s most prominent gay and AIDS activists. </a:t>
            </a:r>
          </a:p>
          <a:p>
            <a:r>
              <a:rPr lang="en-GB" dirty="0"/>
              <a:t>After a 1976 uprising in his homeland he became an activist against Apartheid. In 1983, Simon joined the primarily white Gay Association of South Africa (GASA), but would not accept the racism he encountered there, just as he would not accept the homophobia he had previously experienced in his activism against Apartheid. As a result he eventually formed the Saturday Group, the first black gay group in Africa. </a:t>
            </a:r>
          </a:p>
          <a:p>
            <a:endParaRPr lang="en-GB" dirty="0"/>
          </a:p>
          <a:p>
            <a:r>
              <a:rPr lang="en-GB" dirty="0"/>
              <a:t>In 1984 he was arrested, along with 21 other political activists, and faced the death penalty for treason. Simon continued to stand up for gay rights while a prisoner, which helped to change the attitudes of the African National Congress. He was acquitted and released from prison in 1988. That same year he founded the Gay and Lesbian Organisation of the Witwatersrand (GLOW), which organized South Africa’s first Gay and Lesbian Pride Parade in 1990. </a:t>
            </a:r>
          </a:p>
          <a:p>
            <a:endParaRPr lang="en-GB" dirty="0"/>
          </a:p>
          <a:p>
            <a:r>
              <a:rPr lang="en-GB" dirty="0"/>
              <a:t>He also represented the African region as a member of the International Lesbian and Gay Association board, and was one of the first gay activists to meet with President Nelson Mandela in 1994. </a:t>
            </a:r>
          </a:p>
          <a:p>
            <a:endParaRPr lang="en-GB" dirty="0"/>
          </a:p>
          <a:p>
            <a:r>
              <a:rPr lang="en-GB" dirty="0"/>
              <a:t>Simon died with an AIDS-related illness in 1998 aged 41. </a:t>
            </a: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12</a:t>
            </a:fld>
            <a:endParaRPr lang="en-GB" altLang="en-US"/>
          </a:p>
        </p:txBody>
      </p:sp>
    </p:spTree>
    <p:extLst>
      <p:ext uri="{BB962C8B-B14F-4D97-AF65-F5344CB8AC3E}">
        <p14:creationId xmlns:p14="http://schemas.microsoft.com/office/powerpoint/2010/main" val="94866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202122"/>
                </a:solidFill>
                <a:latin typeface="Arial" panose="020B0604020202020204" pitchFamily="34" charset="0"/>
              </a:rPr>
              <a:t>The Indian Supreme Court reviewed the legal validity of s.377 of the Indian Penal Code, which had been introduced under British Colonial Rule.</a:t>
            </a:r>
          </a:p>
          <a:p>
            <a:endParaRPr lang="en-GB" sz="1200" dirty="0">
              <a:solidFill>
                <a:srgbClr val="202122"/>
              </a:solidFill>
              <a:latin typeface="Arial" panose="020B0604020202020204" pitchFamily="34" charset="0"/>
            </a:endParaRPr>
          </a:p>
          <a:p>
            <a:r>
              <a:rPr lang="en-GB" sz="1200" dirty="0">
                <a:solidFill>
                  <a:srgbClr val="202122"/>
                </a:solidFill>
                <a:latin typeface="Arial" panose="020B0604020202020204" pitchFamily="34" charset="0"/>
              </a:rPr>
              <a:t>Activists view the case as the most significant and "greatest breakthrough for gay rights since the country's independence", and it could have far-reaching implications for other Commonwealth countries that still outlaw homosexuality.</a:t>
            </a:r>
          </a:p>
          <a:p>
            <a:endParaRPr lang="en-GB" sz="1200" dirty="0">
              <a:solidFill>
                <a:srgbClr val="202122"/>
              </a:solidFill>
              <a:latin typeface="Arial" panose="020B0604020202020204" pitchFamily="34" charset="0"/>
            </a:endParaRPr>
          </a:p>
          <a:p>
            <a:r>
              <a:rPr lang="en-GB" sz="1200" dirty="0">
                <a:solidFill>
                  <a:srgbClr val="202122"/>
                </a:solidFill>
                <a:latin typeface="Arial" panose="020B0604020202020204" pitchFamily="34" charset="0"/>
              </a:rPr>
              <a:t>On 6 September 2018, the Supreme Court issued its verdict. The Court unanimously ruled that Section 377 is unconstitutional as it infringed on the fundamental rights of autonomy, intimacy, and identity, thus legalising homosexuality in India. The Court explicitly stated that c</a:t>
            </a:r>
            <a:r>
              <a:rPr lang="en-GB" sz="1200" dirty="0"/>
              <a:t>riminalising carnal intercourse is irrational, arbitrary and manifestly unconstitutional.</a:t>
            </a:r>
          </a:p>
          <a:p>
            <a:r>
              <a:rPr lang="en-GB" sz="1200" dirty="0"/>
              <a:t>— </a:t>
            </a:r>
            <a:r>
              <a:rPr lang="en-GB" sz="1200" i="1" dirty="0"/>
              <a:t>Chief Justice </a:t>
            </a:r>
            <a:r>
              <a:rPr lang="en-GB" sz="1200" i="1" u="sng" dirty="0">
                <a:hlinkClick r:id="rId3" tooltip="Dipak Misra">
                  <a:extLst>
                    <a:ext uri="{A12FA001-AC4F-418D-AE19-62706E023703}">
                      <ahyp:hlinkClr xmlns:ahyp="http://schemas.microsoft.com/office/drawing/2018/hyperlinkcolor" val="tx"/>
                    </a:ext>
                  </a:extLst>
                </a:hlinkClick>
              </a:rPr>
              <a:t>Dipak </a:t>
            </a:r>
            <a:r>
              <a:rPr lang="en-GB" sz="1200" i="1" u="sng" dirty="0" err="1">
                <a:hlinkClick r:id="rId3" tooltip="Dipak Misra">
                  <a:extLst>
                    <a:ext uri="{A12FA001-AC4F-418D-AE19-62706E023703}">
                      <ahyp:hlinkClr xmlns:ahyp="http://schemas.microsoft.com/office/drawing/2018/hyperlinkcolor" val="tx"/>
                    </a:ext>
                  </a:extLst>
                </a:hlinkClick>
              </a:rPr>
              <a:t>Misra</a:t>
            </a:r>
            <a:endParaRPr lang="en-GB" sz="1200" u="sng" dirty="0"/>
          </a:p>
          <a:p>
            <a:endParaRPr lang="en-GB" dirty="0"/>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13</a:t>
            </a:fld>
            <a:endParaRPr lang="en-GB" altLang="en-US"/>
          </a:p>
        </p:txBody>
      </p:sp>
    </p:spTree>
    <p:extLst>
      <p:ext uri="{BB962C8B-B14F-4D97-AF65-F5344CB8AC3E}">
        <p14:creationId xmlns:p14="http://schemas.microsoft.com/office/powerpoint/2010/main" val="223383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head of the Black Lives Matter movement? Have you taken part in any Black Lives Matter events or protests? </a:t>
            </a:r>
          </a:p>
          <a:p>
            <a:endParaRPr lang="en-GB" dirty="0"/>
          </a:p>
          <a:p>
            <a:pPr algn="l"/>
            <a:r>
              <a:rPr lang="en-GB" dirty="0"/>
              <a:t>Statement from BLM website: </a:t>
            </a:r>
            <a:r>
              <a:rPr lang="en-GB" dirty="0">
                <a:hlinkClick r:id="rId3"/>
              </a:rPr>
              <a:t>About - Black Lives Matter</a:t>
            </a:r>
            <a:endParaRPr lang="en-GB" dirty="0"/>
          </a:p>
          <a:p>
            <a:pPr algn="l"/>
            <a:r>
              <a:rPr lang="en-GB" b="0" i="0" dirty="0">
                <a:solidFill>
                  <a:srgbClr val="333333"/>
                </a:solidFill>
                <a:effectLst/>
                <a:latin typeface="Roboto" panose="020B0604020202020204" pitchFamily="2" charset="0"/>
              </a:rPr>
              <a:t>#BlackLivesMatter was founded in 2013 in response to the acquittal of Trayvon Martin’s murderer. </a:t>
            </a:r>
          </a:p>
          <a:p>
            <a:pPr algn="l"/>
            <a:r>
              <a:rPr lang="en-GB" b="0" i="0" dirty="0">
                <a:solidFill>
                  <a:srgbClr val="333333"/>
                </a:solidFill>
                <a:effectLst/>
                <a:latin typeface="Roboto" panose="020B0604020202020204" pitchFamily="2" charset="0"/>
              </a:rPr>
              <a:t>Black Lives Matter Global Network Foundation, Inc. is a global organization in the US, UK, and Canada, whose mission is to eradicate white supremacy and build local power to intervene in violence inflicted on Black communities by the state and vigilantes. </a:t>
            </a:r>
          </a:p>
          <a:p>
            <a:pPr algn="l"/>
            <a:r>
              <a:rPr lang="en-GB" b="0" i="0" dirty="0">
                <a:solidFill>
                  <a:srgbClr val="333333"/>
                </a:solidFill>
                <a:effectLst/>
                <a:latin typeface="Roboto" panose="020B0604020202020204" pitchFamily="2" charset="0"/>
              </a:rPr>
              <a:t>By combating and countering acts of violence, creating space for Black imagination and innovation, and </a:t>
            </a:r>
            <a:r>
              <a:rPr lang="en-GB" b="0" i="0" dirty="0" err="1">
                <a:solidFill>
                  <a:srgbClr val="333333"/>
                </a:solidFill>
                <a:effectLst/>
                <a:latin typeface="Roboto" panose="020B0604020202020204" pitchFamily="2" charset="0"/>
              </a:rPr>
              <a:t>centering</a:t>
            </a:r>
            <a:r>
              <a:rPr lang="en-GB" b="0" i="0" dirty="0">
                <a:solidFill>
                  <a:srgbClr val="333333"/>
                </a:solidFill>
                <a:effectLst/>
                <a:latin typeface="Roboto" panose="020B0604020202020204" pitchFamily="2" charset="0"/>
              </a:rPr>
              <a:t> Black joy, we are winning immediate improvements in our lives.</a:t>
            </a:r>
          </a:p>
          <a:p>
            <a:pPr algn="l"/>
            <a:r>
              <a:rPr lang="en-GB" b="1" i="0" dirty="0">
                <a:solidFill>
                  <a:srgbClr val="555555"/>
                </a:solidFill>
                <a:effectLst/>
                <a:latin typeface="Roboto" panose="020B0604020202020204" pitchFamily="2" charset="0"/>
              </a:rPr>
              <a:t>We affirm the lives</a:t>
            </a:r>
            <a:r>
              <a:rPr lang="en-GB" b="0" i="0" dirty="0">
                <a:solidFill>
                  <a:srgbClr val="555555"/>
                </a:solidFill>
                <a:effectLst/>
                <a:latin typeface="Roboto" panose="020B0604020202020204" pitchFamily="2" charset="0"/>
              </a:rPr>
              <a:t> of Black queer and trans folks, disabled folks, undocumented folks, folks with records, women, and all Black lives along the gender spectrum. Our network </a:t>
            </a:r>
            <a:r>
              <a:rPr lang="en-GB" b="0" i="0" dirty="0" err="1">
                <a:solidFill>
                  <a:srgbClr val="555555"/>
                </a:solidFill>
                <a:effectLst/>
                <a:latin typeface="Roboto" panose="020B0604020202020204" pitchFamily="2" charset="0"/>
              </a:rPr>
              <a:t>centers</a:t>
            </a:r>
            <a:r>
              <a:rPr lang="en-GB" b="0" i="0" dirty="0">
                <a:solidFill>
                  <a:srgbClr val="555555"/>
                </a:solidFill>
                <a:effectLst/>
                <a:latin typeface="Roboto" panose="020B0604020202020204" pitchFamily="2" charset="0"/>
              </a:rPr>
              <a:t> those who have been marginalized within Black liberation movements.</a:t>
            </a:r>
          </a:p>
          <a:p>
            <a:pPr algn="l"/>
            <a:r>
              <a:rPr lang="en-GB" b="1" i="0" dirty="0">
                <a:solidFill>
                  <a:srgbClr val="555555"/>
                </a:solidFill>
                <a:effectLst/>
                <a:latin typeface="Roboto" panose="020B0604020202020204" pitchFamily="2" charset="0"/>
              </a:rPr>
              <a:t>We are working</a:t>
            </a:r>
            <a:r>
              <a:rPr lang="en-GB" b="0" i="0" dirty="0">
                <a:solidFill>
                  <a:srgbClr val="555555"/>
                </a:solidFill>
                <a:effectLst/>
                <a:latin typeface="Roboto" panose="020B0604020202020204" pitchFamily="2" charset="0"/>
              </a:rPr>
              <a:t> for a world where Black lives are no longer systematically targeted for demise.</a:t>
            </a:r>
          </a:p>
          <a:p>
            <a:pPr algn="l"/>
            <a:r>
              <a:rPr lang="en-GB" b="1" i="0" dirty="0">
                <a:solidFill>
                  <a:srgbClr val="555555"/>
                </a:solidFill>
                <a:effectLst/>
                <a:latin typeface="Roboto" panose="020B0604020202020204" pitchFamily="2" charset="0"/>
              </a:rPr>
              <a:t>We affirm our humanity</a:t>
            </a:r>
            <a:r>
              <a:rPr lang="en-GB" b="0" i="0" dirty="0">
                <a:solidFill>
                  <a:srgbClr val="555555"/>
                </a:solidFill>
                <a:effectLst/>
                <a:latin typeface="Roboto" panose="020B0604020202020204" pitchFamily="2" charset="0"/>
              </a:rPr>
              <a:t>, our contributions to this society, and our resilience in the face of deadly oppression.</a:t>
            </a:r>
          </a:p>
          <a:p>
            <a:pPr algn="l"/>
            <a:r>
              <a:rPr lang="en-GB" b="0" i="0" dirty="0">
                <a:solidFill>
                  <a:srgbClr val="555555"/>
                </a:solidFill>
                <a:effectLst/>
                <a:latin typeface="Roboto" panose="020B0604020202020204" pitchFamily="2" charset="0"/>
              </a:rPr>
              <a:t>The call for Black lives to matter is a rallying cry for ALL Black lives striving for liberation.</a:t>
            </a:r>
          </a:p>
          <a:p>
            <a:pPr algn="l"/>
            <a:endParaRPr lang="en-GB" b="0" i="0" dirty="0">
              <a:solidFill>
                <a:srgbClr val="555555"/>
              </a:solidFill>
              <a:effectLst/>
              <a:latin typeface="Roboto" panose="020B0604020202020204" pitchFamily="2" charset="0"/>
            </a:endParaRPr>
          </a:p>
          <a:p>
            <a:pPr algn="l"/>
            <a:r>
              <a:rPr lang="en-GB" b="1" i="0" dirty="0">
                <a:solidFill>
                  <a:srgbClr val="555555"/>
                </a:solidFill>
                <a:effectLst/>
                <a:latin typeface="Roboto" panose="020B0604020202020204" pitchFamily="2" charset="0"/>
              </a:rPr>
              <a:t>ALICIA GARZA</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Alicia believes that Black communities deserve what all communities deserve — to be powerful in every aspect of their lives. An innovator, strategist, organizer, and cheeseburger enthusiast, Alicia founded the Black Futures Lab to make Black communities powerful in politics. She is the co-creator of #BlackLivesMatter and the Black Lives Matter Global Network, the Strategy &amp; Partnerships Director for the National Domestic Workers Alliance, and the co-founder of Supermajority, She shares her thoughts on politics and pop culture on her podcast, Lady Don’t Take No. Alicia warns you: hashtags don’t start movements — people do.</a:t>
            </a:r>
          </a:p>
          <a:p>
            <a:pPr algn="l"/>
            <a:endParaRPr lang="en-GB" b="0" i="0" dirty="0">
              <a:solidFill>
                <a:srgbClr val="555555"/>
              </a:solidFill>
              <a:effectLst/>
              <a:latin typeface="Roboto" panose="020B0604020202020204" pitchFamily="2" charset="0"/>
            </a:endParaRPr>
          </a:p>
          <a:p>
            <a:pPr algn="l"/>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14</a:t>
            </a:fld>
            <a:endParaRPr lang="en-GB" altLang="en-US"/>
          </a:p>
        </p:txBody>
      </p:sp>
    </p:spTree>
    <p:extLst>
      <p:ext uri="{BB962C8B-B14F-4D97-AF65-F5344CB8AC3E}">
        <p14:creationId xmlns:p14="http://schemas.microsoft.com/office/powerpoint/2010/main" val="925564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55555"/>
                </a:solidFill>
                <a:effectLst/>
                <a:latin typeface="Roboto" panose="020B0604020202020204" pitchFamily="2" charset="0"/>
              </a:rPr>
              <a:t>Phyllis Opoku-Gyimah also known as ‘Lady </a:t>
            </a:r>
            <a:r>
              <a:rPr lang="en-GB" b="0" i="0" dirty="0" err="1">
                <a:solidFill>
                  <a:srgbClr val="555555"/>
                </a:solidFill>
                <a:effectLst/>
                <a:latin typeface="Roboto" panose="020B0604020202020204" pitchFamily="2" charset="0"/>
              </a:rPr>
              <a:t>Phyll</a:t>
            </a:r>
            <a:r>
              <a:rPr lang="en-GB" b="0" i="0" dirty="0">
                <a:solidFill>
                  <a:srgbClr val="555555"/>
                </a:solidFill>
                <a:effectLst/>
                <a:latin typeface="Roboto" panose="020B0604020202020204" pitchFamily="2" charset="0"/>
              </a:rPr>
              <a:t>’</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Lady </a:t>
            </a:r>
            <a:r>
              <a:rPr lang="en-GB" b="0" i="0" dirty="0" err="1">
                <a:solidFill>
                  <a:srgbClr val="555555"/>
                </a:solidFill>
                <a:effectLst/>
                <a:latin typeface="Roboto" panose="020B0604020202020204" pitchFamily="2" charset="0"/>
              </a:rPr>
              <a:t>Phyll</a:t>
            </a:r>
            <a:r>
              <a:rPr lang="en-GB" b="0" i="0" dirty="0">
                <a:solidFill>
                  <a:srgbClr val="555555"/>
                </a:solidFill>
                <a:effectLst/>
                <a:latin typeface="Roboto" panose="020B0604020202020204" pitchFamily="2" charset="0"/>
              </a:rPr>
              <a:t> is a dedicated trade unionist. She worked for many years at the Public and Commercial Services (PCS) Trade Union. She spent a decade advocating for the rights of workers within the union, including as a negotiator on behalf of Civil Service workers and as the Head of Equality and Learning and Political Campaigns. She has been a member of the LGBT and Race Relations Committees of the Trade Union Congress (TUC) for many years and works for LGBT+ rights internationally within ILGA ( International Lesbian and Gay Association).</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Lady </a:t>
            </a:r>
            <a:r>
              <a:rPr lang="en-GB" b="0" i="0" dirty="0" err="1">
                <a:solidFill>
                  <a:srgbClr val="555555"/>
                </a:solidFill>
                <a:effectLst/>
                <a:latin typeface="Roboto" panose="020B0604020202020204" pitchFamily="2" charset="0"/>
              </a:rPr>
              <a:t>Phyll</a:t>
            </a:r>
            <a:r>
              <a:rPr lang="en-GB" b="0" i="0" dirty="0">
                <a:solidFill>
                  <a:srgbClr val="555555"/>
                </a:solidFill>
                <a:effectLst/>
                <a:latin typeface="Roboto" panose="020B0604020202020204" pitchFamily="2" charset="0"/>
              </a:rPr>
              <a:t> is an equalities campaigner who wants people to be aware of the injustices facing the Black LGBT+ community. They face both racism and homophobia. She says intersecting and overlapping oppressions result in great inequalities. She set up UK Black Pride to promote unity and co-operation among all Black people of African, Asian, Caribbean, Middle Eastern and Latin American descent who identify as lesbian, gay, bisexual or trans. It provides the space and support for black LGBT+ people and their friends and families, to come together. It celebrates their achievements and encourages the wider LGBT+ community to be more inclusive.</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Lady </a:t>
            </a:r>
            <a:r>
              <a:rPr lang="en-GB" b="0" i="0" dirty="0" err="1">
                <a:solidFill>
                  <a:srgbClr val="555555"/>
                </a:solidFill>
                <a:effectLst/>
                <a:latin typeface="Roboto" panose="020B0604020202020204" pitchFamily="2" charset="0"/>
              </a:rPr>
              <a:t>Phyll</a:t>
            </a:r>
            <a:r>
              <a:rPr lang="en-GB" b="0" i="0" dirty="0">
                <a:solidFill>
                  <a:srgbClr val="555555"/>
                </a:solidFill>
                <a:effectLst/>
                <a:latin typeface="Roboto" panose="020B0604020202020204" pitchFamily="2" charset="0"/>
              </a:rPr>
              <a:t> is an Executive Director of the Kaleidoscope Trust which is a UK charity supporting the human rights of LGBT+ people around the world. She is on the Board for Justice for Gay Africans. She was also a trustee of Stonewall until 2019, when Stonewall and UK Black Pride started to work more closely. She has won many awards including the European Diversity Awards Campaigner of the Year in 2017.</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Lady </a:t>
            </a:r>
            <a:r>
              <a:rPr lang="en-GB" b="0" i="0" dirty="0" err="1">
                <a:solidFill>
                  <a:srgbClr val="555555"/>
                </a:solidFill>
                <a:effectLst/>
                <a:latin typeface="Roboto" panose="020B0604020202020204" pitchFamily="2" charset="0"/>
              </a:rPr>
              <a:t>Phyll</a:t>
            </a:r>
            <a:r>
              <a:rPr lang="en-GB" b="0" i="0" dirty="0">
                <a:solidFill>
                  <a:srgbClr val="555555"/>
                </a:solidFill>
                <a:effectLst/>
                <a:latin typeface="Roboto" panose="020B0604020202020204" pitchFamily="2" charset="0"/>
              </a:rPr>
              <a:t> has supported UNISON at many events and conferences throughout the years. </a:t>
            </a:r>
          </a:p>
          <a:p>
            <a:pPr algn="l"/>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15</a:t>
            </a:fld>
            <a:endParaRPr lang="en-GB" altLang="en-US"/>
          </a:p>
        </p:txBody>
      </p:sp>
    </p:spTree>
    <p:extLst>
      <p:ext uri="{BB962C8B-B14F-4D97-AF65-F5344CB8AC3E}">
        <p14:creationId xmlns:p14="http://schemas.microsoft.com/office/powerpoint/2010/main" val="37576780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a:solidFill>
                  <a:srgbClr val="121212"/>
                </a:solidFill>
                <a:latin typeface="Arial" panose="020B0604020202020204" pitchFamily="34" charset="0"/>
                <a:ea typeface="Times New Roman" panose="02020603050405020304" pitchFamily="18" charset="0"/>
              </a:rPr>
              <a:t>African Rainbow Family is based in Manchester.</a:t>
            </a:r>
            <a:br>
              <a:rPr lang="en-GB" sz="1200" dirty="0">
                <a:latin typeface="Times New Roman" panose="02020603050405020304" pitchFamily="18" charset="0"/>
                <a:ea typeface="Times New Roman" panose="02020603050405020304" pitchFamily="18" charset="0"/>
              </a:rPr>
            </a:br>
            <a:r>
              <a:rPr lang="en-GB" sz="1200" spc="-27" dirty="0">
                <a:solidFill>
                  <a:srgbClr val="000000"/>
                </a:solidFill>
                <a:latin typeface="Arial" panose="020B0604020202020204" pitchFamily="34" charset="0"/>
                <a:ea typeface="Times New Roman" panose="02020603050405020304" pitchFamily="18" charset="0"/>
              </a:rPr>
              <a:t>It is a charity that supports LGBTIQ people of African heritage including refugees, LGBTIQ people seeking asylum and the wider BAME in the UK. Responding especially, in the wake of the growing toxic anti-gay persecutions they face for their sexual orientation and gender identity.</a:t>
            </a:r>
            <a:br>
              <a:rPr lang="en-GB" sz="1200" dirty="0">
                <a:latin typeface="Times New Roman" panose="02020603050405020304" pitchFamily="18" charset="0"/>
                <a:ea typeface="Times New Roman" panose="02020603050405020304" pitchFamily="18" charset="0"/>
              </a:rPr>
            </a:br>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16</a:t>
            </a:fld>
            <a:endParaRPr lang="en-GB" altLang="en-US"/>
          </a:p>
        </p:txBody>
      </p:sp>
    </p:spTree>
    <p:extLst>
      <p:ext uri="{BB962C8B-B14F-4D97-AF65-F5344CB8AC3E}">
        <p14:creationId xmlns:p14="http://schemas.microsoft.com/office/powerpoint/2010/main" val="40229003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555555"/>
                </a:solidFill>
                <a:effectLst/>
                <a:latin typeface="Roboto" panose="020B0604020202020204" pitchFamily="2" charset="0"/>
              </a:rPr>
              <a:t>In a few short years,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has gone from being an asylum seeker detained in </a:t>
            </a:r>
            <a:r>
              <a:rPr lang="en-GB" b="0" i="0" dirty="0" err="1">
                <a:solidFill>
                  <a:srgbClr val="555555"/>
                </a:solidFill>
                <a:effectLst/>
                <a:latin typeface="Roboto" panose="020B0604020202020204" pitchFamily="2" charset="0"/>
              </a:rPr>
              <a:t>Yarlswood</a:t>
            </a:r>
            <a:r>
              <a:rPr lang="en-GB" b="0" i="0" dirty="0">
                <a:solidFill>
                  <a:srgbClr val="555555"/>
                </a:solidFill>
                <a:effectLst/>
                <a:latin typeface="Roboto" panose="020B0604020202020204" pitchFamily="2" charset="0"/>
              </a:rPr>
              <a:t> detention centre, to a leading human rights activist in the UK, for Black LGBT+ rights in the UK and across the world. </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Since she arrived from Nigeria to the UK in 2011 and was placed in detention,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has campaigned for the rights of asylum seekers and highlighted the predicament of LGBT+ asylum seekers in the UK and for the human rights of LGBT+ people around the world.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was not believed by Borders UK when she said she was a lesbian and at risk in Nigeria as anyone who is LGBT+ would be. She challenged the racism and LGBT+ phobia of the system by organising the first peaceful protest by asylum seekers at </a:t>
            </a:r>
            <a:r>
              <a:rPr lang="en-GB" b="0" i="0" dirty="0" err="1">
                <a:solidFill>
                  <a:srgbClr val="555555"/>
                </a:solidFill>
                <a:effectLst/>
                <a:latin typeface="Roboto" panose="020B0604020202020204" pitchFamily="2" charset="0"/>
              </a:rPr>
              <a:t>Yarlswood</a:t>
            </a:r>
            <a:r>
              <a:rPr lang="en-GB" b="0" i="0" dirty="0">
                <a:solidFill>
                  <a:srgbClr val="555555"/>
                </a:solidFill>
                <a:effectLst/>
                <a:latin typeface="Roboto" panose="020B0604020202020204" pitchFamily="2" charset="0"/>
              </a:rPr>
              <a:t> detention centre just months after arriving there. Building solidarity, protest and a movement is something that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has done repeatedly, often in partnership with UNISON.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campaigned with UNISON, speaking at our conferences and Network meetings. She brought the message of wherever she went that if we want human rights, if we want justice, we need to fight for them. After building a campaign highlighting the layers of racism and LGBT+ phobia she faced,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won her own asylum case.</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In 2016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contributed to an all-party parliamentary report on ‘UK stance on international breaches of LGBT rights’.  She highlighted the roots of LGBT+ phobia in colonial laws arguing ‘Don’t forget that most of these countries that criminalise LGBT people </a:t>
            </a:r>
            <a:r>
              <a:rPr lang="en-GB" b="0" i="0" dirty="0" err="1">
                <a:solidFill>
                  <a:srgbClr val="555555"/>
                </a:solidFill>
                <a:effectLst/>
                <a:latin typeface="Roboto" panose="020B0604020202020204" pitchFamily="2" charset="0"/>
              </a:rPr>
              <a:t>inheirited</a:t>
            </a:r>
            <a:r>
              <a:rPr lang="en-GB" b="0" i="0" dirty="0">
                <a:solidFill>
                  <a:srgbClr val="555555"/>
                </a:solidFill>
                <a:effectLst/>
                <a:latin typeface="Roboto" panose="020B0604020202020204" pitchFamily="2" charset="0"/>
              </a:rPr>
              <a:t> these anti LGBT laws from their colonial master, Britain. It is imperatively important therefore, that the UK apologises for the pains and agony caused to LGBT people as a result of this archaic law’</a:t>
            </a:r>
          </a:p>
          <a:p>
            <a:pPr algn="l"/>
            <a:endParaRPr lang="en-GB" b="0" i="0" dirty="0">
              <a:solidFill>
                <a:srgbClr val="555555"/>
              </a:solidFill>
              <a:effectLst/>
              <a:latin typeface="Roboto" panose="020B0604020202020204" pitchFamily="2" charset="0"/>
            </a:endParaRPr>
          </a:p>
          <a:p>
            <a:pPr algn="l"/>
            <a:r>
              <a:rPr lang="en-GB" b="0" i="0" dirty="0">
                <a:solidFill>
                  <a:srgbClr val="555555"/>
                </a:solidFill>
                <a:effectLst/>
                <a:latin typeface="Roboto" panose="020B0604020202020204" pitchFamily="2" charset="0"/>
              </a:rPr>
              <a:t>Through association with UNISON, </a:t>
            </a:r>
            <a:r>
              <a:rPr lang="en-GB" b="0" i="0" dirty="0" err="1">
                <a:solidFill>
                  <a:srgbClr val="555555"/>
                </a:solidFill>
                <a:effectLst/>
                <a:latin typeface="Roboto" panose="020B0604020202020204" pitchFamily="2" charset="0"/>
              </a:rPr>
              <a:t>Aderonke</a:t>
            </a:r>
            <a:r>
              <a:rPr lang="en-GB" b="0" i="0" dirty="0">
                <a:solidFill>
                  <a:srgbClr val="555555"/>
                </a:solidFill>
                <a:effectLst/>
                <a:latin typeface="Roboto" panose="020B0604020202020204" pitchFamily="2" charset="0"/>
              </a:rPr>
              <a:t> became a delegate to ILGA World (International Lesbian and Gay Association), a world-wide movement of trade unions and campaign groups, for LGBT+ rights. </a:t>
            </a:r>
          </a:p>
          <a:p>
            <a:pPr algn="l"/>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17</a:t>
            </a:fld>
            <a:endParaRPr lang="en-GB" altLang="en-US"/>
          </a:p>
        </p:txBody>
      </p:sp>
    </p:spTree>
    <p:extLst>
      <p:ext uri="{BB962C8B-B14F-4D97-AF65-F5344CB8AC3E}">
        <p14:creationId xmlns:p14="http://schemas.microsoft.com/office/powerpoint/2010/main" val="20082820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chemeClr val="bg2">
                    <a:lumMod val="75000"/>
                  </a:schemeClr>
                </a:solidFill>
              </a:rPr>
              <a:t>Thinking about our Black LGBT+ legacy:</a:t>
            </a:r>
          </a:p>
          <a:p>
            <a:r>
              <a:rPr lang="en-GB" b="1" dirty="0">
                <a:solidFill>
                  <a:schemeClr val="bg2">
                    <a:lumMod val="75000"/>
                  </a:schemeClr>
                </a:solidFill>
              </a:rPr>
              <a:t>Who was the first out Gay male chair of National Black Members Committee? </a:t>
            </a:r>
          </a:p>
          <a:p>
            <a:endParaRPr lang="en-GB" dirty="0"/>
          </a:p>
          <a:p>
            <a:r>
              <a:rPr lang="en-GB" dirty="0"/>
              <a:t>(Our slogan for the Year of Black Workers,  underlining everything we do is Establishing Legacy to generate change)</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Anyone remember?  </a:t>
            </a:r>
            <a:r>
              <a:rPr lang="en-GB" b="1" dirty="0" err="1"/>
              <a:t>Kurshad</a:t>
            </a:r>
            <a:r>
              <a:rPr lang="en-GB" dirty="0"/>
              <a:t> </a:t>
            </a:r>
            <a:r>
              <a:rPr lang="en-GB" sz="1200" b="1" kern="0" dirty="0" err="1">
                <a:solidFill>
                  <a:srgbClr val="EA7923"/>
                </a:solidFill>
                <a:latin typeface="Arial" panose="020B0604020202020204" pitchFamily="34" charset="0"/>
                <a:cs typeface="Arial" panose="020B0604020202020204" pitchFamily="34" charset="0"/>
              </a:rPr>
              <a:t>Kahramanoglu</a:t>
            </a:r>
            <a:r>
              <a:rPr lang="en-GB" sz="1200" b="1" kern="0" dirty="0">
                <a:solidFill>
                  <a:srgbClr val="EA7923"/>
                </a:solidFill>
                <a:latin typeface="Arial" panose="020B0604020202020204" pitchFamily="34" charset="0"/>
                <a:cs typeface="Arial" panose="020B0604020202020204" pitchFamily="34" charset="0"/>
              </a:rPr>
              <a:t>. </a:t>
            </a:r>
            <a:r>
              <a:rPr lang="en-GB" dirty="0"/>
              <a:t>A legend remembered by many still in the Black LGBT+ Network and throughout UNISON and the Trade Union movement. </a:t>
            </a:r>
          </a:p>
          <a:p>
            <a:endParaRPr lang="en-GB" dirty="0"/>
          </a:p>
          <a:p>
            <a:r>
              <a:rPr lang="en-GB" dirty="0"/>
              <a:t>It’s important to remember that we build on legacy and stand on the shoulders of people who have gone before us.. In UNISON, in our families and communities. </a:t>
            </a:r>
          </a:p>
          <a:p>
            <a:pPr algn="l"/>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18</a:t>
            </a:fld>
            <a:endParaRPr lang="en-GB" altLang="en-US"/>
          </a:p>
        </p:txBody>
      </p:sp>
    </p:spTree>
    <p:extLst>
      <p:ext uri="{BB962C8B-B14F-4D97-AF65-F5344CB8AC3E}">
        <p14:creationId xmlns:p14="http://schemas.microsoft.com/office/powerpoint/2010/main" val="3291220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19</a:t>
            </a:fld>
            <a:endParaRPr lang="en-GB" altLang="en-US"/>
          </a:p>
        </p:txBody>
      </p:sp>
    </p:spTree>
    <p:extLst>
      <p:ext uri="{BB962C8B-B14F-4D97-AF65-F5344CB8AC3E}">
        <p14:creationId xmlns:p14="http://schemas.microsoft.com/office/powerpoint/2010/main" val="5710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fontAlgn="auto" hangingPunct="1">
              <a:spcBef>
                <a:spcPts val="0"/>
              </a:spcBef>
              <a:spcAft>
                <a:spcPts val="0"/>
              </a:spcAft>
              <a:buFont typeface="Arial" pitchFamily="34" charset="0"/>
              <a:buNone/>
              <a:defRPr/>
            </a:pPr>
            <a:r>
              <a:rPr lang="en-GB" dirty="0"/>
              <a:t>Greetings coming to you from our Black LGBT+ Network meeting at National Black Members Conference 2023 in Edinburgh which saw the launch of the Year of Black Workers 2023 (YOBW 23). </a:t>
            </a:r>
          </a:p>
          <a:p>
            <a:endParaRPr lang="en-GB" dirty="0"/>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2</a:t>
            </a:fld>
            <a:endParaRPr lang="en-GB" altLang="en-US"/>
          </a:p>
        </p:txBody>
      </p:sp>
    </p:spTree>
    <p:extLst>
      <p:ext uri="{BB962C8B-B14F-4D97-AF65-F5344CB8AC3E}">
        <p14:creationId xmlns:p14="http://schemas.microsoft.com/office/powerpoint/2010/main" val="4069411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GB" dirty="0"/>
              <a:t>Josephine Baker - African American Bisexual singer, dancer, anti-racist rights activist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James Baldwin – African American Gay man, writer, intellectual, anti-racist and human rights activist</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Laverne Cox – African American, Transgender woman, best known for role in Orange is the New Black – Sophia </a:t>
            </a:r>
            <a:r>
              <a:rPr lang="en-GB" dirty="0" err="1"/>
              <a:t>Burset</a:t>
            </a:r>
            <a:r>
              <a:rPr lang="en-GB" dirty="0"/>
              <a:t> – in 2014 was the first openly Transgender person to be nominated for an acting Emmy</a:t>
            </a:r>
          </a:p>
          <a:p>
            <a:pPr marL="342900" indent="-342900">
              <a:buFont typeface="Arial" panose="020B0604020202020204" pitchFamily="34" charset="0"/>
              <a:buChar char="•"/>
            </a:pPr>
            <a:endParaRPr lang="en-GB" dirty="0"/>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dirty="0"/>
              <a:t>Angela Davis - </a:t>
            </a:r>
            <a:r>
              <a:rPr lang="en-GB" sz="1200" spc="10" dirty="0">
                <a:solidFill>
                  <a:srgbClr val="3B3B3B"/>
                </a:solidFill>
                <a:effectLst/>
                <a:latin typeface="Arial" panose="020B0604020202020204" pitchFamily="34" charset="0"/>
                <a:ea typeface="Times New Roman" panose="02020603050405020304" pitchFamily="18" charset="0"/>
                <a:cs typeface="Times New Roman" panose="02020603050405020304" pitchFamily="18" charset="0"/>
              </a:rPr>
              <a:t>An African American woman, she is lesbian and a vocal champion for race equality and LGBT+ rights. In the 1960s Angela was dismissed from the faculty of the University of California due to her membership in the Communist Party and with her involvement in the Black Panther Party. She was acquitted on charges of theft, kidnapping and murder. </a:t>
            </a:r>
            <a:endParaRPr lang="en-GB" sz="1200" spc="10" dirty="0">
              <a:solidFill>
                <a:srgbClr val="3B3B3B"/>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GB" dirty="0"/>
          </a:p>
          <a:p>
            <a:pPr marL="171450" indent="-171450">
              <a:spcAft>
                <a:spcPts val="2250"/>
              </a:spcAft>
              <a:buFont typeface="Arial" panose="020B0604020202020204" pitchFamily="34" charset="0"/>
              <a:buChar char="•"/>
            </a:pPr>
            <a:r>
              <a:rPr lang="en-GB" b="0" i="0" dirty="0">
                <a:solidFill>
                  <a:srgbClr val="000000"/>
                </a:solidFill>
                <a:effectLst/>
              </a:rPr>
              <a:t>Pratibha Parmar - </a:t>
            </a:r>
            <a:r>
              <a:rPr lang="en-GB" sz="1200" dirty="0">
                <a:solidFill>
                  <a:srgbClr val="000000"/>
                </a:solidFill>
                <a:effectLst/>
                <a:latin typeface="Arial" panose="020B0604020202020204" pitchFamily="34" charset="0"/>
                <a:ea typeface="Times New Roman" panose="02020603050405020304" pitchFamily="18" charset="0"/>
              </a:rPr>
              <a:t>Pratibha is lesbian, was born in Kenya, of Indian decent, moving to England when she was 11. She was an active member of the pioneering publishing collective, Sheba Feminist Press where she campaigned to publish works by Black women.</a:t>
            </a:r>
            <a:endParaRPr lang="en-GB" sz="1200" dirty="0">
              <a:effectLst/>
              <a:latin typeface="Times New Roman" panose="02020603050405020304" pitchFamily="18" charset="0"/>
              <a:ea typeface="Times New Roman" panose="02020603050405020304" pitchFamily="18" charset="0"/>
            </a:endParaRPr>
          </a:p>
          <a:p>
            <a:pPr>
              <a:spcAft>
                <a:spcPts val="2250"/>
              </a:spcAft>
            </a:pPr>
            <a:r>
              <a:rPr lang="en-GB" sz="1200" dirty="0">
                <a:solidFill>
                  <a:srgbClr val="000000"/>
                </a:solidFill>
                <a:effectLst/>
                <a:latin typeface="Arial" panose="020B0604020202020204" pitchFamily="34" charset="0"/>
                <a:ea typeface="Times New Roman" panose="02020603050405020304" pitchFamily="18" charset="0"/>
              </a:rPr>
              <a:t>Pratibha is author and editor of several books, including The Empire Strikes Back (1982) Queer Looks (1993) and Warrior Marks (1997) (with Alice Walker). </a:t>
            </a:r>
            <a:endParaRPr lang="en-GB" sz="1200" dirty="0">
              <a:effectLst/>
              <a:latin typeface="Times New Roman" panose="02020603050405020304" pitchFamily="18" charset="0"/>
              <a:ea typeface="Times New Roman" panose="02020603050405020304" pitchFamily="18" charset="0"/>
            </a:endParaRPr>
          </a:p>
          <a:p>
            <a:pPr>
              <a:spcAft>
                <a:spcPts val="2250"/>
              </a:spcAft>
            </a:pPr>
            <a:r>
              <a:rPr lang="en-GB" sz="1200" dirty="0">
                <a:solidFill>
                  <a:srgbClr val="000000"/>
                </a:solidFill>
                <a:effectLst/>
                <a:latin typeface="Arial" panose="020B0604020202020204" pitchFamily="34" charset="0"/>
                <a:ea typeface="Times New Roman" panose="02020603050405020304" pitchFamily="18" charset="0"/>
              </a:rPr>
              <a:t>Her films include </a:t>
            </a:r>
            <a:r>
              <a:rPr lang="en-GB" sz="1200" i="1" dirty="0">
                <a:solidFill>
                  <a:srgbClr val="000000"/>
                </a:solidFill>
                <a:effectLst/>
                <a:latin typeface="Arial" panose="020B0604020202020204" pitchFamily="34" charset="0"/>
                <a:ea typeface="Times New Roman" panose="02020603050405020304" pitchFamily="18" charset="0"/>
              </a:rPr>
              <a:t>Nina’s Heavenly Delights</a:t>
            </a:r>
            <a:r>
              <a:rPr lang="en-GB" sz="1200" dirty="0">
                <a:solidFill>
                  <a:srgbClr val="000000"/>
                </a:solidFill>
                <a:effectLst/>
                <a:latin typeface="Arial" panose="020B0604020202020204" pitchFamily="34" charset="0"/>
                <a:ea typeface="Times New Roman" panose="02020603050405020304" pitchFamily="18" charset="0"/>
              </a:rPr>
              <a:t> (2006/7)– a lesbian curry romance and </a:t>
            </a:r>
            <a:r>
              <a:rPr lang="en-GB" sz="1200" i="1" dirty="0" err="1">
                <a:solidFill>
                  <a:srgbClr val="000000"/>
                </a:solidFill>
                <a:effectLst/>
                <a:latin typeface="Arial" panose="020B0604020202020204" pitchFamily="34" charset="0"/>
                <a:ea typeface="Times New Roman" panose="02020603050405020304" pitchFamily="18" charset="0"/>
              </a:rPr>
              <a:t>Khush</a:t>
            </a:r>
            <a:r>
              <a:rPr lang="en-GB" sz="1200" dirty="0">
                <a:solidFill>
                  <a:srgbClr val="000000"/>
                </a:solidFill>
                <a:effectLst/>
                <a:latin typeface="Arial" panose="020B0604020202020204" pitchFamily="34" charset="0"/>
                <a:ea typeface="Times New Roman" panose="02020603050405020304" pitchFamily="18" charset="0"/>
              </a:rPr>
              <a:t> </a:t>
            </a:r>
            <a:r>
              <a:rPr lang="en-GB" sz="1200" b="1" i="1" dirty="0">
                <a:solidFill>
                  <a:srgbClr val="000000"/>
                </a:solidFill>
                <a:effectLst/>
                <a:latin typeface="Arial" panose="020B0604020202020204" pitchFamily="34" charset="0"/>
                <a:ea typeface="Times New Roman" panose="02020603050405020304" pitchFamily="18" charset="0"/>
              </a:rPr>
              <a:t>(</a:t>
            </a:r>
            <a:r>
              <a:rPr lang="en-GB" sz="1200" dirty="0">
                <a:solidFill>
                  <a:srgbClr val="000000"/>
                </a:solidFill>
                <a:effectLst/>
                <a:latin typeface="Arial" panose="020B0604020202020204" pitchFamily="34" charset="0"/>
                <a:ea typeface="Times New Roman" panose="02020603050405020304" pitchFamily="18" charset="0"/>
              </a:rPr>
              <a:t>1991) portraying lesbians and gay men from India and other parts of Asia, discussing their </a:t>
            </a:r>
            <a:r>
              <a:rPr lang="en-GB" sz="12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tooltip="Coming out">
                  <a:extLst>
                    <a:ext uri="{A12FA001-AC4F-418D-AE19-62706E023703}">
                      <ahyp:hlinkClr xmlns:ahyp="http://schemas.microsoft.com/office/drawing/2018/hyperlinkcolor" val="tx"/>
                    </a:ext>
                  </a:extLst>
                </a:hlinkClick>
              </a:rPr>
              <a:t>coming out</a:t>
            </a:r>
            <a:r>
              <a:rPr lang="en-GB" sz="1200" u="none"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GB" sz="1200" dirty="0">
                <a:effectLst/>
                <a:latin typeface="Times New Roman" panose="02020603050405020304" pitchFamily="18" charset="0"/>
                <a:ea typeface="Times New Roman" panose="02020603050405020304" pitchFamily="18" charset="0"/>
              </a:rPr>
              <a:t>and their acceptance and embracing of their sexuality. </a:t>
            </a:r>
            <a:r>
              <a:rPr lang="en-GB" sz="1200" i="1" dirty="0" err="1">
                <a:effectLst/>
                <a:latin typeface="Times New Roman" panose="02020603050405020304" pitchFamily="18" charset="0"/>
                <a:ea typeface="Times New Roman" panose="02020603050405020304" pitchFamily="18" charset="0"/>
              </a:rPr>
              <a:t>Khush</a:t>
            </a:r>
            <a:r>
              <a:rPr lang="en-GB" sz="1200" dirty="0">
                <a:effectLst/>
                <a:latin typeface="Times New Roman" panose="02020603050405020304" pitchFamily="18" charset="0"/>
                <a:ea typeface="Times New Roman" panose="02020603050405020304" pitchFamily="18" charset="0"/>
              </a:rPr>
              <a:t> also discusses homosexuality in the Indian diaspora</a:t>
            </a:r>
            <a:r>
              <a:rPr lang="en-GB" sz="1200" dirty="0">
                <a:solidFill>
                  <a:srgbClr val="202122"/>
                </a:solidFill>
                <a:effectLst/>
                <a:latin typeface="Arial" panose="020B0604020202020204" pitchFamily="34" charset="0"/>
                <a:ea typeface="Times New Roman" panose="02020603050405020304" pitchFamily="18" charset="0"/>
              </a:rPr>
              <a:t>. </a:t>
            </a:r>
            <a:endParaRPr lang="en-GB" sz="12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Sunil Gupta – Indian born Canadian photographer based in London. A gay man, he joined his university gay rights movement in the 1970s and founded the Association of Black Photographers in 1988.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David Kato – Ugandan gay man, LGBT+ rights activist. Considered the father of Uganda’s gay rights movement. Murdered in 2011 after a magazine called for him to be killed. This was not before he successfully sued that publication. </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Jackie Kay – Scottish,  of Scottish and Nigerian heritage. Lesbian, poet, novelist, playwright. Wrote poetry collection ‘The Adoption Papers’ 1991 and ‘Red Dust Road’ 2011, autobiography. She is Professor of Creative Writing at Newcastle University</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r>
              <a:rPr lang="en-GB" dirty="0"/>
              <a:t>Cleo </a:t>
            </a:r>
            <a:r>
              <a:rPr lang="en-GB" dirty="0" err="1"/>
              <a:t>Kambugo</a:t>
            </a:r>
            <a:r>
              <a:rPr lang="en-GB" dirty="0"/>
              <a:t>  - Ugandan Transgender woman and human rights activist. Her advocacy was recognised in 2016 documentary </a:t>
            </a:r>
            <a:r>
              <a:rPr lang="en-GB" i="1" dirty="0"/>
              <a:t>The Pearl of Africa</a:t>
            </a:r>
          </a:p>
          <a:p>
            <a:pPr marL="342900" indent="-342900">
              <a:buFont typeface="Arial" panose="020B0604020202020204" pitchFamily="34" charset="0"/>
              <a:buChar char="•"/>
            </a:pPr>
            <a:endParaRPr lang="en-GB" i="1" dirty="0"/>
          </a:p>
          <a:p>
            <a:pPr marL="342900" indent="-342900">
              <a:buFont typeface="Arial" panose="020B0604020202020204" pitchFamily="34" charset="0"/>
              <a:buChar char="•"/>
            </a:pPr>
            <a:r>
              <a:rPr lang="en-GB" dirty="0" err="1"/>
              <a:t>Suniti</a:t>
            </a:r>
            <a:r>
              <a:rPr lang="en-GB" dirty="0"/>
              <a:t> </a:t>
            </a:r>
            <a:r>
              <a:rPr lang="en-GB" dirty="0" err="1"/>
              <a:t>Namjoshi</a:t>
            </a:r>
            <a:r>
              <a:rPr lang="en-GB" dirty="0"/>
              <a:t> – Indian now living in England. Lesbian writer, satirist, poet, academic. Noted for </a:t>
            </a:r>
            <a:r>
              <a:rPr lang="en-GB" i="1" dirty="0"/>
              <a:t>The Blue Donkey Fables </a:t>
            </a:r>
            <a:r>
              <a:rPr lang="en-GB" dirty="0"/>
              <a:t>1988 and </a:t>
            </a:r>
            <a:r>
              <a:rPr lang="en-GB" dirty="0" err="1"/>
              <a:t>childrens</a:t>
            </a:r>
            <a:r>
              <a:rPr lang="en-GB" dirty="0"/>
              <a:t>’ stories featuring Aditi. Her work playfully challenges, sexism, racism and </a:t>
            </a:r>
            <a:r>
              <a:rPr lang="en-GB" dirty="0" err="1"/>
              <a:t>lgbt</a:t>
            </a:r>
            <a:r>
              <a:rPr lang="en-GB" dirty="0"/>
              <a:t>+ phobia. </a:t>
            </a:r>
          </a:p>
          <a:p>
            <a:pPr algn="l"/>
            <a:endParaRPr lang="en-GB" b="0" i="0" dirty="0">
              <a:solidFill>
                <a:srgbClr val="555555"/>
              </a:solidFill>
              <a:effectLst/>
              <a:latin typeface="Roboto" panose="020B0604020202020204" pitchFamily="2"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20</a:t>
            </a:fld>
            <a:endParaRPr lang="en-GB" altLang="en-US"/>
          </a:p>
        </p:txBody>
      </p:sp>
    </p:spTree>
    <p:extLst>
      <p:ext uri="{BB962C8B-B14F-4D97-AF65-F5344CB8AC3E}">
        <p14:creationId xmlns:p14="http://schemas.microsoft.com/office/powerpoint/2010/main" val="1264438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Throughout YOBW 23 keep looking at UNISON Black Members and LGBT+ sections of website for further Black LGBT+ news.</a:t>
            </a: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21</a:t>
            </a:fld>
            <a:endParaRPr lang="en-GB" altLang="en-US"/>
          </a:p>
        </p:txBody>
      </p:sp>
    </p:spTree>
    <p:extLst>
      <p:ext uri="{BB962C8B-B14F-4D97-AF65-F5344CB8AC3E}">
        <p14:creationId xmlns:p14="http://schemas.microsoft.com/office/powerpoint/2010/main" val="454387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Did you get them right? Have you got all 4 self organising groups in your Branch? </a:t>
            </a:r>
          </a:p>
          <a:p>
            <a:pPr eaLnBrk="1" hangingPunct="1">
              <a:spcBef>
                <a:spcPct val="0"/>
              </a:spcBef>
            </a:pPr>
            <a:endParaRPr lang="en-GB" altLang="en-US" dirty="0"/>
          </a:p>
          <a:p>
            <a:pPr algn="l"/>
            <a:r>
              <a:rPr lang="en-GB" b="0" i="0" dirty="0">
                <a:solidFill>
                  <a:srgbClr val="333333"/>
                </a:solidFill>
                <a:effectLst/>
                <a:latin typeface="Neue Helvetica W01"/>
              </a:rPr>
              <a:t>Equality is at the heart of UNISON. We challenge discrimination and win equality in the workplace and beyond. Everyone shares responsibility for equality in UNISON.</a:t>
            </a:r>
          </a:p>
          <a:p>
            <a:pPr algn="l"/>
            <a:r>
              <a:rPr lang="en-GB" b="0" i="0" dirty="0">
                <a:solidFill>
                  <a:srgbClr val="333333"/>
                </a:solidFill>
                <a:effectLst/>
                <a:latin typeface="Neue Helvetica W01"/>
              </a:rPr>
              <a:t>But our equality work includes groups for members who experience particular types of prejudice and discrimination.</a:t>
            </a:r>
          </a:p>
          <a:p>
            <a:pPr algn="l"/>
            <a:r>
              <a:rPr lang="en-GB" b="0" i="0" dirty="0">
                <a:solidFill>
                  <a:srgbClr val="333333"/>
                </a:solidFill>
                <a:effectLst/>
                <a:latin typeface="Neue Helvetica W01"/>
              </a:rPr>
              <a:t>These groups meet locally and nationally to discuss, campaign and organise around the specific issues that affect them. They help UNISON understand equality and meet our equality aims.</a:t>
            </a: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3</a:t>
            </a:fld>
            <a:endParaRPr lang="en-GB" altLang="en-US"/>
          </a:p>
        </p:txBody>
      </p:sp>
    </p:spTree>
    <p:extLst>
      <p:ext uri="{BB962C8B-B14F-4D97-AF65-F5344CB8AC3E}">
        <p14:creationId xmlns:p14="http://schemas.microsoft.com/office/powerpoint/2010/main" val="309668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Did you get the answer right? Have you heard of LGBT+ History month before? Where? Have you attended an LGBT+ History month event before?</a:t>
            </a: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4</a:t>
            </a:fld>
            <a:endParaRPr lang="en-GB" altLang="en-US"/>
          </a:p>
        </p:txBody>
      </p:sp>
    </p:spTree>
    <p:extLst>
      <p:ext uri="{BB962C8B-B14F-4D97-AF65-F5344CB8AC3E}">
        <p14:creationId xmlns:p14="http://schemas.microsoft.com/office/powerpoint/2010/main" val="1629938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GB" altLang="en-US" dirty="0"/>
              <a:t>Did you get them right? </a:t>
            </a:r>
          </a:p>
          <a:p>
            <a:pPr eaLnBrk="1" hangingPunct="1">
              <a:spcBef>
                <a:spcPct val="0"/>
              </a:spcBef>
            </a:pPr>
            <a:r>
              <a:rPr lang="en-GB" altLang="en-US" dirty="0"/>
              <a:t>Why don’t we find out a little more about each Black LGBT+ activist. </a:t>
            </a:r>
          </a:p>
          <a:p>
            <a:endParaRPr lang="en-GB" dirty="0"/>
          </a:p>
          <a:p>
            <a:r>
              <a:rPr lang="en-GB" i="1" dirty="0"/>
              <a:t>Marsha P Johnson by Pay It No Mind - Original publication: Pay It No Mind </a:t>
            </a:r>
            <a:r>
              <a:rPr lang="en-GB" i="1" dirty="0" err="1"/>
              <a:t>documentaryImmediate</a:t>
            </a:r>
            <a:r>
              <a:rPr lang="en-GB" i="1" dirty="0"/>
              <a:t> source: http://www.bet.com/celebrities/photos/2014/06/ten-transgender-people-you-should-know.html#!061114-celebs-transgender-Marsha-P-Johnson, Fair use, https://en.wikipedia.org/w/index.php?curid=47771737</a:t>
            </a:r>
          </a:p>
          <a:p>
            <a:endParaRPr lang="en-GB" i="1" dirty="0"/>
          </a:p>
          <a:p>
            <a:r>
              <a:rPr lang="en-GB" i="1" dirty="0"/>
              <a:t>Sylvia Rivera by http://srlp.org/srlp-office-re-open-srlp-10-still-happening/, Fair use, https://en.wikipedia.org/w/index.php?curid=38099161</a:t>
            </a:r>
          </a:p>
          <a:p>
            <a:endParaRPr lang="en-GB" i="1" dirty="0"/>
          </a:p>
          <a:p>
            <a:r>
              <a:rPr lang="en-GB" i="1" dirty="0" err="1"/>
              <a:t>Storme</a:t>
            </a:r>
            <a:r>
              <a:rPr lang="en-GB" i="1" dirty="0"/>
              <a:t> </a:t>
            </a:r>
            <a:r>
              <a:rPr lang="en-GB" i="1" dirty="0" err="1"/>
              <a:t>DeLaverie</a:t>
            </a:r>
            <a:r>
              <a:rPr lang="en-GB" i="1" dirty="0"/>
              <a:t> by It appears to have been scanned in from a newspaper advert. I cleaned it up some and increased the contrast. - Original publication: Promotional photo used in advertisements for the Jewel Box Revue and the subject&amp;#039;s career as a </a:t>
            </a:r>
            <a:r>
              <a:rPr lang="en-GB" i="1" dirty="0" err="1"/>
              <a:t>singer.Immediate</a:t>
            </a:r>
            <a:r>
              <a:rPr lang="en-GB" i="1" dirty="0"/>
              <a:t> source: http://www.latinpost.com/articles/13634/20140528/storm%C3%A9-delarverie-death-stonewall-activist-known-as-the-rosa-parks-of-the-gay-community-dead-at-93.htm, Fair use, https://en.wikipedia.org/w/index.php?curid=47806794</a:t>
            </a:r>
          </a:p>
          <a:p>
            <a:endParaRPr lang="en-GB" i="1" dirty="0"/>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5</a:t>
            </a:fld>
            <a:endParaRPr lang="en-GB" altLang="en-US"/>
          </a:p>
        </p:txBody>
      </p:sp>
    </p:spTree>
    <p:extLst>
      <p:ext uri="{BB962C8B-B14F-4D97-AF65-F5344CB8AC3E}">
        <p14:creationId xmlns:p14="http://schemas.microsoft.com/office/powerpoint/2010/main" val="277102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ea typeface="Times New Roman" panose="02020603050405020304" pitchFamily="18" charset="0"/>
                <a:cs typeface="Times New Roman" panose="02020603050405020304" pitchFamily="18" charset="0"/>
              </a:rPr>
              <a:t>Marsha P. Johnson </a:t>
            </a:r>
            <a:r>
              <a:rPr lang="en-GB" sz="1200" dirty="0">
                <a:ea typeface="Times New Roman" panose="02020603050405020304" pitchFamily="18" charset="0"/>
                <a:cs typeface="Times New Roman" panose="02020603050405020304" pitchFamily="18" charset="0"/>
              </a:rPr>
              <a:t>was an American gay liberation activist and self- identified drag queen. Known as an outspoken advocate for gay rights, Johnson was one of the prominent figures in the Stonewall uprising of 1969. Johnson, alongside her good friend Sylvia Rivera, emerged from the clashes as leaders in the gay liberation movement. They helped found the group Street Transvestite Action Revolutionaries (STAR), which offered housing to homeless and transgender youth.</a:t>
            </a:r>
          </a:p>
          <a:p>
            <a:endParaRPr lang="en-GB" sz="1200" dirty="0">
              <a:ea typeface="Times New Roman" panose="02020603050405020304" pitchFamily="18" charset="0"/>
              <a:cs typeface="Times New Roman" panose="02020603050405020304" pitchFamily="18" charset="0"/>
            </a:endParaRPr>
          </a:p>
          <a:p>
            <a:r>
              <a:rPr lang="en-GB" sz="1200" dirty="0">
                <a:ea typeface="Times New Roman" panose="02020603050405020304" pitchFamily="18" charset="0"/>
                <a:cs typeface="Times New Roman" panose="02020603050405020304" pitchFamily="18" charset="0"/>
              </a:rPr>
              <a:t>She is remembered as one of the most significant activists for transgender rights, although the term “transgender” wasn’t commonly used during her lifetime. Johnson identified as a “transvestite,” gay and a drag queen, and used she/her pronouns.</a:t>
            </a:r>
          </a:p>
          <a:p>
            <a:endParaRPr lang="en-GB" sz="1200" dirty="0">
              <a:ea typeface="Times New Roman" panose="02020603050405020304" pitchFamily="18" charset="0"/>
              <a:cs typeface="Times New Roman" panose="02020603050405020304" pitchFamily="18" charset="0"/>
            </a:endParaRPr>
          </a:p>
          <a:p>
            <a:r>
              <a:rPr lang="en-GB" sz="1200" dirty="0">
                <a:ea typeface="Times New Roman" panose="02020603050405020304" pitchFamily="18" charset="0"/>
                <a:cs typeface="Times New Roman" panose="02020603050405020304" pitchFamily="18" charset="0"/>
              </a:rPr>
              <a:t>In remembering Stonewall it is important to recognise that Black LGBT+ people, galvanised a revolution that fought in solidarity for people regardless of their gender identity, sexual orientation, ethnicity or class. </a:t>
            </a:r>
          </a:p>
          <a:p>
            <a:endParaRPr lang="en-GB" sz="1200" dirty="0">
              <a:ea typeface="Times New Roman" panose="02020603050405020304" pitchFamily="18" charset="0"/>
              <a:cs typeface="Times New Roman" panose="02020603050405020304" pitchFamily="18" charset="0"/>
            </a:endParaRPr>
          </a:p>
          <a:p>
            <a:r>
              <a:rPr lang="en-GB" sz="1200" dirty="0">
                <a:ea typeface="Times New Roman" panose="02020603050405020304" pitchFamily="18" charset="0"/>
                <a:cs typeface="Times New Roman" panose="02020603050405020304" pitchFamily="18" charset="0"/>
              </a:rPr>
              <a:t>“</a:t>
            </a:r>
            <a:r>
              <a:rPr lang="en-GB" sz="1200" dirty="0" err="1">
                <a:ea typeface="Times New Roman" panose="02020603050405020304" pitchFamily="18" charset="0"/>
                <a:cs typeface="Times New Roman" panose="02020603050405020304" pitchFamily="18" charset="0"/>
              </a:rPr>
              <a:t>Stormé</a:t>
            </a:r>
            <a:r>
              <a:rPr lang="en-GB" sz="1200" dirty="0">
                <a:ea typeface="Times New Roman" panose="02020603050405020304" pitchFamily="18" charset="0"/>
                <a:cs typeface="Times New Roman" panose="02020603050405020304" pitchFamily="18" charset="0"/>
              </a:rPr>
              <a:t>, Sylvia and Marsha’s contributions to this historic event, needs to be highlighted and celebrated as we salute their bravery and activism in a politically hostile environment that could not prevent them from taking action.” (</a:t>
            </a:r>
            <a:r>
              <a:rPr lang="en-GB" sz="1200" b="1" i="1" dirty="0">
                <a:ea typeface="Times New Roman" panose="02020603050405020304" pitchFamily="18" charset="0"/>
                <a:cs typeface="Times New Roman" panose="02020603050405020304" pitchFamily="18" charset="0"/>
              </a:rPr>
              <a:t>Bev Miller, Black Action, Summer 2020)</a:t>
            </a:r>
            <a:r>
              <a:rPr lang="en-GB" sz="1200" dirty="0">
                <a:ea typeface="Times New Roman" panose="02020603050405020304" pitchFamily="18" charset="0"/>
                <a:cs typeface="Times New Roman" panose="02020603050405020304" pitchFamily="18" charset="0"/>
              </a:rPr>
              <a:t>.</a:t>
            </a:r>
          </a:p>
          <a:p>
            <a:endParaRPr lang="en-GB" dirty="0"/>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6</a:t>
            </a:fld>
            <a:endParaRPr lang="en-GB" altLang="en-US"/>
          </a:p>
        </p:txBody>
      </p:sp>
    </p:spTree>
    <p:extLst>
      <p:ext uri="{BB962C8B-B14F-4D97-AF65-F5344CB8AC3E}">
        <p14:creationId xmlns:p14="http://schemas.microsoft.com/office/powerpoint/2010/main" val="3387390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err="1">
                <a:ea typeface="Times New Roman" panose="02020603050405020304" pitchFamily="18" charset="0"/>
                <a:cs typeface="Times New Roman" panose="02020603050405020304" pitchFamily="18" charset="0"/>
              </a:rPr>
              <a:t>Stormé</a:t>
            </a:r>
            <a:r>
              <a:rPr lang="en-GB" sz="1200" b="1" dirty="0">
                <a:ea typeface="Times New Roman" panose="02020603050405020304" pitchFamily="18" charset="0"/>
                <a:cs typeface="Times New Roman" panose="02020603050405020304" pitchFamily="18" charset="0"/>
              </a:rPr>
              <a:t> </a:t>
            </a:r>
            <a:r>
              <a:rPr lang="en-GB" sz="1200" b="1" dirty="0" err="1">
                <a:ea typeface="Times New Roman" panose="02020603050405020304" pitchFamily="18" charset="0"/>
                <a:cs typeface="Times New Roman" panose="02020603050405020304" pitchFamily="18" charset="0"/>
              </a:rPr>
              <a:t>DeLarverie</a:t>
            </a:r>
            <a:r>
              <a:rPr lang="en-GB" sz="1200" b="1" dirty="0">
                <a:ea typeface="Times New Roman" panose="02020603050405020304" pitchFamily="18" charset="0"/>
                <a:cs typeface="Times New Roman" panose="02020603050405020304" pitchFamily="18" charset="0"/>
              </a:rPr>
              <a:t> </a:t>
            </a:r>
            <a:r>
              <a:rPr lang="en-GB" sz="1200" b="0" dirty="0">
                <a:ea typeface="Times New Roman" panose="02020603050405020304" pitchFamily="18" charset="0"/>
                <a:cs typeface="Times New Roman" panose="02020603050405020304" pitchFamily="18" charset="0"/>
              </a:rPr>
              <a:t>was a butch lesbian born in New Orleans, to an African American mother and a white father and she was responsible for starting the first Stonewall riot at 1.20am on June 28 1969. </a:t>
            </a:r>
          </a:p>
          <a:p>
            <a:endParaRPr lang="en-GB" sz="1200" b="0" dirty="0">
              <a:ea typeface="Times New Roman" panose="02020603050405020304" pitchFamily="18" charset="0"/>
              <a:cs typeface="Times New Roman" panose="02020603050405020304" pitchFamily="18" charset="0"/>
            </a:endParaRPr>
          </a:p>
          <a:p>
            <a:r>
              <a:rPr lang="en-GB" sz="1200" b="0" dirty="0" err="1">
                <a:ea typeface="Times New Roman" panose="02020603050405020304" pitchFamily="18" charset="0"/>
                <a:cs typeface="Times New Roman" panose="02020603050405020304" pitchFamily="18" charset="0"/>
              </a:rPr>
              <a:t>Stormé</a:t>
            </a:r>
            <a:r>
              <a:rPr lang="en-GB" sz="1200" b="0" dirty="0">
                <a:ea typeface="Times New Roman" panose="02020603050405020304" pitchFamily="18" charset="0"/>
                <a:cs typeface="Times New Roman" panose="02020603050405020304" pitchFamily="18" charset="0"/>
              </a:rPr>
              <a:t> was hit on the head with a billy club and handcuffed. She was bleeding from the head when she brazenly turned to the crowd and hollered, “WHY DON’T YOU DO SOMETHING!?”</a:t>
            </a:r>
          </a:p>
          <a:p>
            <a:r>
              <a:rPr lang="en-GB" sz="1200" b="0" dirty="0">
                <a:ea typeface="Times New Roman" panose="02020603050405020304" pitchFamily="18" charset="0"/>
                <a:cs typeface="Times New Roman" panose="02020603050405020304" pitchFamily="18" charset="0"/>
              </a:rPr>
              <a:t> </a:t>
            </a:r>
          </a:p>
          <a:p>
            <a:r>
              <a:rPr lang="en-GB" sz="1200" b="0" dirty="0">
                <a:ea typeface="Times New Roman" panose="02020603050405020304" pitchFamily="18" charset="0"/>
                <a:cs typeface="Times New Roman" panose="02020603050405020304" pitchFamily="18" charset="0"/>
              </a:rPr>
              <a:t>After a long struggle, </a:t>
            </a:r>
            <a:r>
              <a:rPr lang="en-GB" sz="1200" b="0" dirty="0" err="1">
                <a:ea typeface="Times New Roman" panose="02020603050405020304" pitchFamily="18" charset="0"/>
                <a:cs typeface="Times New Roman" panose="02020603050405020304" pitchFamily="18" charset="0"/>
              </a:rPr>
              <a:t>Stormé</a:t>
            </a:r>
            <a:r>
              <a:rPr lang="en-GB" sz="1200" b="0" dirty="0">
                <a:ea typeface="Times New Roman" panose="02020603050405020304" pitchFamily="18" charset="0"/>
                <a:cs typeface="Times New Roman" panose="02020603050405020304" pitchFamily="18" charset="0"/>
              </a:rPr>
              <a:t> was dragged into a police wagon and that’s when the scene exploded. That summer night a revolution began and it was a strong butch woman of colour that is reported to have thrown the first punch. Exactly one year later, on June 28, 1970, the first Pride parade took place.</a:t>
            </a:r>
          </a:p>
          <a:p>
            <a:endParaRPr lang="en-GB" sz="1200" b="0" dirty="0">
              <a:ea typeface="Times New Roman" panose="02020603050405020304" pitchFamily="18" charset="0"/>
              <a:cs typeface="Times New Roman" panose="02020603050405020304" pitchFamily="18" charset="0"/>
            </a:endParaRPr>
          </a:p>
          <a:p>
            <a:r>
              <a:rPr lang="en-GB" dirty="0"/>
              <a:t>This information is taken from an article by </a:t>
            </a:r>
            <a:r>
              <a:rPr lang="en-GB" b="1" dirty="0"/>
              <a:t>Bev Miller, UNISON Black LGBT+ Network published in </a:t>
            </a:r>
            <a:r>
              <a:rPr lang="en-GB" sz="1200" b="1" i="1" dirty="0">
                <a:effectLst/>
                <a:ea typeface="Times New Roman" panose="02020603050405020304" pitchFamily="18" charset="0"/>
                <a:cs typeface="Times New Roman" panose="02020603050405020304" pitchFamily="18" charset="0"/>
              </a:rPr>
              <a:t> Black Actio</a:t>
            </a:r>
            <a:r>
              <a:rPr lang="en-GB" sz="1200" b="1" i="1" dirty="0">
                <a:ea typeface="Times New Roman" panose="02020603050405020304" pitchFamily="18" charset="0"/>
                <a:cs typeface="Times New Roman" panose="02020603050405020304" pitchFamily="18" charset="0"/>
              </a:rPr>
              <a:t>n, Summer 2020. </a:t>
            </a:r>
          </a:p>
          <a:p>
            <a:endParaRPr lang="en-GB" sz="1200" b="1" i="1" dirty="0">
              <a:ea typeface="Times New Roman" panose="02020603050405020304" pitchFamily="18" charset="0"/>
              <a:cs typeface="Times New Roman" panose="02020603050405020304" pitchFamily="18" charset="0"/>
            </a:endParaRPr>
          </a:p>
          <a:p>
            <a:r>
              <a:rPr lang="en-GB" sz="1200" b="0" i="0" dirty="0">
                <a:cs typeface="Times New Roman" panose="02020603050405020304" pitchFamily="18" charset="0"/>
              </a:rPr>
              <a:t>If you liked this article, go to Black Members section on UNISON website to find more like this. Also see Out In UNISON for on LGBT+ members’ section for more LGBT+ articles. </a:t>
            </a:r>
            <a:endParaRPr lang="en-GB" b="0" i="0" dirty="0"/>
          </a:p>
          <a:p>
            <a:endParaRPr lang="en-GB" sz="1200" b="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7</a:t>
            </a:fld>
            <a:endParaRPr lang="en-GB" altLang="en-US"/>
          </a:p>
        </p:txBody>
      </p:sp>
    </p:spTree>
    <p:extLst>
      <p:ext uri="{BB962C8B-B14F-4D97-AF65-F5344CB8AC3E}">
        <p14:creationId xmlns:p14="http://schemas.microsoft.com/office/powerpoint/2010/main" val="4361947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ea typeface="Times New Roman" panose="02020603050405020304" pitchFamily="18" charset="0"/>
                <a:cs typeface="Times New Roman" panose="02020603050405020304" pitchFamily="18" charset="0"/>
              </a:rPr>
              <a:t>When </a:t>
            </a:r>
            <a:r>
              <a:rPr lang="en-GB" sz="1200" b="1" dirty="0">
                <a:ea typeface="Times New Roman" panose="02020603050405020304" pitchFamily="18" charset="0"/>
                <a:cs typeface="Times New Roman" panose="02020603050405020304" pitchFamily="18" charset="0"/>
              </a:rPr>
              <a:t>Sylvia Rivera </a:t>
            </a:r>
            <a:r>
              <a:rPr lang="en-GB" sz="1200" b="0" dirty="0">
                <a:ea typeface="Times New Roman" panose="02020603050405020304" pitchFamily="18" charset="0"/>
                <a:cs typeface="Times New Roman" panose="02020603050405020304" pitchFamily="18" charset="0"/>
              </a:rPr>
              <a:t>threw the second Molotov cocktail at Stonewall, she was only 17. But Stonewall incited fervour in Rivera to keep going, to keep fighting for voices marginalised within the gay rights space. She became involved with the Gay Liberation Front, or GLF, and the Gay Activists’ Alliance, GAA, and challenged the way the predominantly white gay and lesbian community approached activism from a middle-class perspective.</a:t>
            </a:r>
          </a:p>
          <a:p>
            <a:endParaRPr lang="en-GB" sz="1200" b="0" dirty="0">
              <a:ea typeface="Times New Roman" panose="02020603050405020304" pitchFamily="18" charset="0"/>
              <a:cs typeface="Times New Roman" panose="02020603050405020304" pitchFamily="18" charset="0"/>
            </a:endParaRPr>
          </a:p>
          <a:p>
            <a:r>
              <a:rPr lang="en-GB" sz="1200" b="0" dirty="0">
                <a:ea typeface="Times New Roman" panose="02020603050405020304" pitchFamily="18" charset="0"/>
                <a:cs typeface="Times New Roman" panose="02020603050405020304" pitchFamily="18" charset="0"/>
              </a:rPr>
              <a:t>Rivera wanted their activism to be more progressive, to include in their fight the rights of transgender individuals, including people of colour, the homeless, and the incarcerated. But she challenged multiple communities through her activism, also working with Puerto Rican activist organization the Young Lords, hoping the Puerto Rican and Latina communities would acknowledge the reality of gay and transgender people.</a:t>
            </a:r>
          </a:p>
          <a:p>
            <a:endParaRPr lang="en-GB" sz="1200" b="0" dirty="0">
              <a:ea typeface="Times New Roman" panose="02020603050405020304" pitchFamily="18" charset="0"/>
              <a:cs typeface="Times New Roman" panose="02020603050405020304" pitchFamily="18" charset="0"/>
            </a:endParaRPr>
          </a:p>
          <a:p>
            <a:r>
              <a:rPr lang="en-GB" sz="1200" b="0" dirty="0">
                <a:ea typeface="Times New Roman" panose="02020603050405020304" pitchFamily="18" charset="0"/>
                <a:cs typeface="Times New Roman" panose="02020603050405020304" pitchFamily="18" charset="0"/>
              </a:rPr>
              <a:t>Defiant of labels, Rivera confounded many in the mainstream gay liberation movement because of her own diverse and complex background: She was poor, trans, a drag queen, a person of colour, a former sex worker, and someone who also experienced drug addiction, incarceration and homelessness. For all of these reasons, Rivera fought for not only gay and trans rights but also racial, economic and criminal justice issues.</a:t>
            </a:r>
          </a:p>
          <a:p>
            <a:endParaRPr lang="en-GB" sz="1200" b="0" dirty="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8</a:t>
            </a:fld>
            <a:endParaRPr lang="en-GB" altLang="en-US"/>
          </a:p>
        </p:txBody>
      </p:sp>
    </p:spTree>
    <p:extLst>
      <p:ext uri="{BB962C8B-B14F-4D97-AF65-F5344CB8AC3E}">
        <p14:creationId xmlns:p14="http://schemas.microsoft.com/office/powerpoint/2010/main" val="486346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Have you heard of the UNISON Trans Equality campaign? To get Trans Equality badges, see the UNISON website resources for LGBT+ members.</a:t>
            </a:r>
          </a:p>
          <a:p>
            <a:endParaRPr lang="en-GB" dirty="0"/>
          </a:p>
          <a:p>
            <a:r>
              <a:rPr lang="en-GB" dirty="0"/>
              <a:t>Black Trans Alliance, states that as an LGBTQ+ organisation they “understand that liberation is not given and must be fought for.   We express our indebtedness to our own Marsha P. Johnson a Black trans woman who helped to ignite the LGBTQ+ movement in 1969.  This is a movement that has continued over the past 50 years, fighting for LGBTQ+ rights.  We have stood against discrimination and violence; therefore we know the fight for justice is not easy and cannot be won alone.</a:t>
            </a:r>
          </a:p>
          <a:p>
            <a:r>
              <a:rPr lang="en-GB" dirty="0"/>
              <a:t>We unequivocally stand with the global Black Lives Matter Movement and join in the destruction of racism that is embedded in society.”</a:t>
            </a:r>
          </a:p>
          <a:p>
            <a:r>
              <a:rPr lang="en-GB" dirty="0">
                <a:hlinkClick r:id="rId3"/>
              </a:rPr>
              <a:t>Black Lives Matter | Black Trans Alliance</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F7BCB4C7-1862-4F5A-9851-82D19F9CF3EA}" type="slidenum">
              <a:rPr lang="en-GB" altLang="en-US" smtClean="0"/>
              <a:pPr/>
              <a:t>9</a:t>
            </a:fld>
            <a:endParaRPr lang="en-GB" altLang="en-US"/>
          </a:p>
        </p:txBody>
      </p:sp>
    </p:spTree>
    <p:extLst>
      <p:ext uri="{BB962C8B-B14F-4D97-AF65-F5344CB8AC3E}">
        <p14:creationId xmlns:p14="http://schemas.microsoft.com/office/powerpoint/2010/main" val="74694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F0629-B54C-45FB-B3F7-2A5789071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B432B71-79D3-3D8A-B7C5-F568695BA9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CF24C9-0420-4F7F-EAA1-FDD23A4FF39A}"/>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5" name="Footer Placeholder 4">
            <a:extLst>
              <a:ext uri="{FF2B5EF4-FFF2-40B4-BE49-F238E27FC236}">
                <a16:creationId xmlns:a16="http://schemas.microsoft.com/office/drawing/2014/main" id="{27A8D43E-C282-D15B-C1BC-5988849FD0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5D53C0-D6DA-3154-8D47-902637560468}"/>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88027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5FD63-256C-793D-16E2-AF545238F09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0E0ADFC-BA27-3CC5-C0A0-E56C4A6F4F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A57F03-5958-6643-5BEA-AB1E074BFE6C}"/>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5" name="Footer Placeholder 4">
            <a:extLst>
              <a:ext uri="{FF2B5EF4-FFF2-40B4-BE49-F238E27FC236}">
                <a16:creationId xmlns:a16="http://schemas.microsoft.com/office/drawing/2014/main" id="{778C9079-E94F-6B8A-77CF-AB04CB29EF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439C6FD-AC74-AB12-82E1-63BBAA8B9D3A}"/>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327262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331775-0F2A-8822-5004-2B3825A22A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053D7F-12EB-324F-C351-2352CCBECF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21A77F-756E-9FBC-1114-3CC064723273}"/>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5" name="Footer Placeholder 4">
            <a:extLst>
              <a:ext uri="{FF2B5EF4-FFF2-40B4-BE49-F238E27FC236}">
                <a16:creationId xmlns:a16="http://schemas.microsoft.com/office/drawing/2014/main" id="{E5686DCC-00F6-AACA-4003-9F50A846A3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138D5D-B351-40BD-0DE5-707052739D4C}"/>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2913076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7EE0-FBB1-C803-C768-4AAC2F7179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B318EB9-D342-A268-22EE-3022F32895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1877D8-4289-03CA-C3B0-8028002A3410}"/>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5" name="Footer Placeholder 4">
            <a:extLst>
              <a:ext uri="{FF2B5EF4-FFF2-40B4-BE49-F238E27FC236}">
                <a16:creationId xmlns:a16="http://schemas.microsoft.com/office/drawing/2014/main" id="{408CD524-1E2A-837C-551A-FF5E3F2744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2F6D8E-0B6D-81CF-881F-82BF3A37BBF0}"/>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1986567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4880-B780-DEF4-9C59-EDF2C7049E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312B18-E78A-12F8-A787-35B7B5078B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CFE2F0-37CF-D486-4CB7-8968A09D3FAC}"/>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5" name="Footer Placeholder 4">
            <a:extLst>
              <a:ext uri="{FF2B5EF4-FFF2-40B4-BE49-F238E27FC236}">
                <a16:creationId xmlns:a16="http://schemas.microsoft.com/office/drawing/2014/main" id="{8BA91067-5CF9-CC89-740F-09E99B2173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EC0E98-EA5A-4FE3-6E48-5290A82F53F8}"/>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50112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BD10C-8E79-512A-90B2-038D2CCEC3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547C91-77A8-E3BB-383E-E53E40FBEB1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FDD94A-EBFA-89E0-CFDB-7A02D07678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ABAC582-44BE-AC23-28D9-EBF90D6CEAF4}"/>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6" name="Footer Placeholder 5">
            <a:extLst>
              <a:ext uri="{FF2B5EF4-FFF2-40B4-BE49-F238E27FC236}">
                <a16:creationId xmlns:a16="http://schemas.microsoft.com/office/drawing/2014/main" id="{82A28EB0-521F-F788-398E-EE7942505A6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521077-D09E-2176-749E-EB3791880605}"/>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4054587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3B7A3-D02A-2AB3-F205-890D22193A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2471C6-9300-AEC6-2A56-CA4C2FBC47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514BA8-2FA5-4D7F-9C1A-DF04881B1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CC70B90-5609-1754-8D42-828FB8D741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F2ADFB-0382-43D7-6208-45F0263A70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618C49-025B-A1C1-D790-F54ED95585DC}"/>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8" name="Footer Placeholder 7">
            <a:extLst>
              <a:ext uri="{FF2B5EF4-FFF2-40B4-BE49-F238E27FC236}">
                <a16:creationId xmlns:a16="http://schemas.microsoft.com/office/drawing/2014/main" id="{4DD61DF1-244D-AC68-3AF4-1AF38C0D20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668A562-0BBF-A769-09A3-97941641CF26}"/>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1181438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88A9-5796-0D3A-7671-0D905FE9A6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3B4AAE-F131-BF54-615A-3496DEBAF860}"/>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4" name="Footer Placeholder 3">
            <a:extLst>
              <a:ext uri="{FF2B5EF4-FFF2-40B4-BE49-F238E27FC236}">
                <a16:creationId xmlns:a16="http://schemas.microsoft.com/office/drawing/2014/main" id="{DC0751AE-5AA3-7008-C811-F9048F617BC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460E82-2C8B-4D8A-852B-5443F2950CCD}"/>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234184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5EAC3-963F-83F7-0725-4AD783986A0E}"/>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3" name="Footer Placeholder 2">
            <a:extLst>
              <a:ext uri="{FF2B5EF4-FFF2-40B4-BE49-F238E27FC236}">
                <a16:creationId xmlns:a16="http://schemas.microsoft.com/office/drawing/2014/main" id="{62479393-0653-49ED-19AD-F2F3781B58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0E3245-E9BF-A401-73C6-CA1A9F293132}"/>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6126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86442-1D76-EA8D-971B-F3882815D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354E390-B120-F138-EDBA-414E7E862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EE5EDD4-9691-B778-D2F5-2FC95A5C1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53747B-2DAC-B81E-AA25-CC79E78C98A1}"/>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6" name="Footer Placeholder 5">
            <a:extLst>
              <a:ext uri="{FF2B5EF4-FFF2-40B4-BE49-F238E27FC236}">
                <a16:creationId xmlns:a16="http://schemas.microsoft.com/office/drawing/2014/main" id="{7D310834-47A9-9B8F-465E-5FBAEBBDA2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5175F35-D90A-A085-ECAB-739C28C00914}"/>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185514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ACB28-D07D-B258-9BB8-FD5A8E93D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0CA2928-B603-13A2-394F-7DCBB0D18A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5CA29A2-1374-6C3D-3B5E-276985259C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BF6A0B-5951-6553-CFB5-37DD9AEF29C7}"/>
              </a:ext>
            </a:extLst>
          </p:cNvPr>
          <p:cNvSpPr>
            <a:spLocks noGrp="1"/>
          </p:cNvSpPr>
          <p:nvPr>
            <p:ph type="dt" sz="half" idx="10"/>
          </p:nvPr>
        </p:nvSpPr>
        <p:spPr/>
        <p:txBody>
          <a:bodyPr/>
          <a:lstStyle/>
          <a:p>
            <a:fld id="{5703B096-3FC5-47E8-949E-55375B0AF322}" type="datetimeFigureOut">
              <a:rPr lang="en-GB" smtClean="0"/>
              <a:t>02/03/2023</a:t>
            </a:fld>
            <a:endParaRPr lang="en-GB"/>
          </a:p>
        </p:txBody>
      </p:sp>
      <p:sp>
        <p:nvSpPr>
          <p:cNvPr id="6" name="Footer Placeholder 5">
            <a:extLst>
              <a:ext uri="{FF2B5EF4-FFF2-40B4-BE49-F238E27FC236}">
                <a16:creationId xmlns:a16="http://schemas.microsoft.com/office/drawing/2014/main" id="{728D7C6A-D8A1-D5CD-C598-84977C85047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FA423F-4DBD-DAD6-DB38-C1EAA81EA50D}"/>
              </a:ext>
            </a:extLst>
          </p:cNvPr>
          <p:cNvSpPr>
            <a:spLocks noGrp="1"/>
          </p:cNvSpPr>
          <p:nvPr>
            <p:ph type="sldNum" sz="quarter" idx="12"/>
          </p:nvPr>
        </p:nvSpPr>
        <p:spPr/>
        <p:txBody>
          <a:bodyPr/>
          <a:lstStyle/>
          <a:p>
            <a:fld id="{9CC4B43F-B5F0-45CE-B4EB-E7CF81808FE6}" type="slidenum">
              <a:rPr lang="en-GB" smtClean="0"/>
              <a:t>‹#›</a:t>
            </a:fld>
            <a:endParaRPr lang="en-GB"/>
          </a:p>
        </p:txBody>
      </p:sp>
    </p:spTree>
    <p:extLst>
      <p:ext uri="{BB962C8B-B14F-4D97-AF65-F5344CB8AC3E}">
        <p14:creationId xmlns:p14="http://schemas.microsoft.com/office/powerpoint/2010/main" val="3564261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A5E39-C368-480D-9CE5-348849C1E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8A1D646-2DF7-2D38-7AA8-A9A55BA2C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BD333E-1851-69C9-3713-BE384E2289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3B096-3FC5-47E8-949E-55375B0AF322}" type="datetimeFigureOut">
              <a:rPr lang="en-GB" smtClean="0"/>
              <a:t>02/03/2023</a:t>
            </a:fld>
            <a:endParaRPr lang="en-GB"/>
          </a:p>
        </p:txBody>
      </p:sp>
      <p:sp>
        <p:nvSpPr>
          <p:cNvPr id="5" name="Footer Placeholder 4">
            <a:extLst>
              <a:ext uri="{FF2B5EF4-FFF2-40B4-BE49-F238E27FC236}">
                <a16:creationId xmlns:a16="http://schemas.microsoft.com/office/drawing/2014/main" id="{3E4503F3-A0CB-D96D-7B87-C00B1FBF82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3E3E9FD-B41C-1AEB-AEA2-94D8AB9C1C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4B43F-B5F0-45CE-B4EB-E7CF81808FE6}" type="slidenum">
              <a:rPr lang="en-GB" smtClean="0"/>
              <a:t>‹#›</a:t>
            </a:fld>
            <a:endParaRPr lang="en-GB"/>
          </a:p>
        </p:txBody>
      </p:sp>
    </p:spTree>
    <p:extLst>
      <p:ext uri="{BB962C8B-B14F-4D97-AF65-F5344CB8AC3E}">
        <p14:creationId xmlns:p14="http://schemas.microsoft.com/office/powerpoint/2010/main" val="1465947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hyperlink" Target="https://www.unison.org.uk/content/uploads/2018/03/24861.pdf"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ctrTitle"/>
          </p:nvPr>
        </p:nvSpPr>
        <p:spPr>
          <a:xfrm>
            <a:off x="2743200" y="1614489"/>
            <a:ext cx="9122093" cy="4895232"/>
          </a:xfrm>
        </p:spPr>
        <p:txBody>
          <a:bodyPr>
            <a:normAutofit fontScale="90000"/>
          </a:bodyPr>
          <a:lstStyle/>
          <a:p>
            <a:pPr eaLnBrk="1" hangingPunct="1"/>
            <a:br>
              <a:rPr lang="en-GB" altLang="en-US" sz="5867" b="1" dirty="0">
                <a:solidFill>
                  <a:srgbClr val="351D54"/>
                </a:solidFill>
                <a:latin typeface="Arial" panose="020B0604020202020204" pitchFamily="34" charset="0"/>
                <a:ea typeface="ヒラギノ角ゴ Pro W3"/>
                <a:cs typeface="Arial" panose="020B0604020202020204" pitchFamily="34" charset="0"/>
              </a:rPr>
            </a:br>
            <a:br>
              <a:rPr lang="en-GB" altLang="en-US" sz="5867" b="1" dirty="0">
                <a:solidFill>
                  <a:srgbClr val="351D54"/>
                </a:solidFill>
                <a:latin typeface="Arial" panose="020B0604020202020204" pitchFamily="34" charset="0"/>
                <a:ea typeface="ヒラギノ角ゴ Pro W3"/>
                <a:cs typeface="Arial" panose="020B0604020202020204" pitchFamily="34" charset="0"/>
              </a:rPr>
            </a:br>
            <a:br>
              <a:rPr lang="en-GB" altLang="en-US" sz="5867" b="1" dirty="0">
                <a:solidFill>
                  <a:srgbClr val="351D54"/>
                </a:solidFill>
                <a:latin typeface="Arial" panose="020B0604020202020204" pitchFamily="34" charset="0"/>
                <a:ea typeface="ヒラギノ角ゴ Pro W3"/>
                <a:cs typeface="Arial" panose="020B0604020202020204" pitchFamily="34" charset="0"/>
              </a:rPr>
            </a:br>
            <a:r>
              <a:rPr lang="en-GB" altLang="en-US" b="1" dirty="0">
                <a:solidFill>
                  <a:srgbClr val="351D54"/>
                </a:solidFill>
                <a:latin typeface="Arial" panose="020B0604020202020204" pitchFamily="34" charset="0"/>
                <a:ea typeface="ヒラギノ角ゴ Pro W3"/>
                <a:cs typeface="Arial" panose="020B0604020202020204" pitchFamily="34" charset="0"/>
              </a:rPr>
              <a:t>YEAR OF BLACK WORKERS 2023</a:t>
            </a:r>
            <a:br>
              <a:rPr lang="en-GB" altLang="en-US" b="1" dirty="0">
                <a:solidFill>
                  <a:srgbClr val="351D54"/>
                </a:solidFill>
                <a:latin typeface="Arial" panose="020B0604020202020204" pitchFamily="34" charset="0"/>
                <a:ea typeface="ヒラギノ角ゴ Pro W3"/>
                <a:cs typeface="Arial" panose="020B0604020202020204" pitchFamily="34" charset="0"/>
              </a:rPr>
            </a:br>
            <a:br>
              <a:rPr lang="en-GB" altLang="en-US" sz="5867" b="1" dirty="0">
                <a:solidFill>
                  <a:srgbClr val="351D54"/>
                </a:solidFill>
                <a:latin typeface="Arial" panose="020B0604020202020204" pitchFamily="34" charset="0"/>
                <a:ea typeface="ヒラギノ角ゴ Pro W3"/>
                <a:cs typeface="Arial" panose="020B0604020202020204" pitchFamily="34" charset="0"/>
              </a:rPr>
            </a:br>
            <a:r>
              <a:rPr lang="en-GB" altLang="en-US" sz="5333" b="1" dirty="0">
                <a:solidFill>
                  <a:srgbClr val="351D54"/>
                </a:solidFill>
                <a:latin typeface="Arial" panose="020B0604020202020204" pitchFamily="34" charset="0"/>
                <a:ea typeface="ヒラギノ角ゴ Pro W3"/>
                <a:cs typeface="Arial" panose="020B0604020202020204" pitchFamily="34" charset="0"/>
              </a:rPr>
              <a:t>LGBT+ History Month Quiz</a:t>
            </a:r>
            <a:br>
              <a:rPr lang="en-GB" altLang="en-US" sz="4267" b="1" dirty="0">
                <a:solidFill>
                  <a:srgbClr val="351D54"/>
                </a:solidFill>
                <a:latin typeface="Arial" panose="020B0604020202020204" pitchFamily="34" charset="0"/>
                <a:ea typeface="ヒラギノ角ゴ Pro W3"/>
                <a:cs typeface="Arial" panose="020B0604020202020204" pitchFamily="34" charset="0"/>
              </a:rPr>
            </a:br>
            <a:br>
              <a:rPr lang="en-GB" altLang="en-US" sz="4267" b="1" dirty="0">
                <a:solidFill>
                  <a:srgbClr val="351D54"/>
                </a:solidFill>
                <a:latin typeface="Arial" panose="020B0604020202020204" pitchFamily="34" charset="0"/>
                <a:ea typeface="ヒラギノ角ゴ Pro W3"/>
                <a:cs typeface="Arial" panose="020B0604020202020204" pitchFamily="34" charset="0"/>
              </a:rPr>
            </a:br>
            <a:endParaRPr lang="en-US" altLang="en-US" sz="4267" dirty="0">
              <a:solidFill>
                <a:srgbClr val="351D54"/>
              </a:solidFill>
              <a:latin typeface="Arial" panose="020B0604020202020204" pitchFamily="34" charset="0"/>
              <a:ea typeface="ヒラギノ角ゴ Pro W3"/>
              <a:cs typeface="Arial" panose="020B0604020202020204" pitchFamily="34" charset="0"/>
            </a:endParaRP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0"/>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oulomi Desai">
            <a:extLst>
              <a:ext uri="{FF2B5EF4-FFF2-40B4-BE49-F238E27FC236}">
                <a16:creationId xmlns:a16="http://schemas.microsoft.com/office/drawing/2014/main" id="{32FF8897-35BB-9CF8-4302-40EA7FEB45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563"/>
          <a:stretch/>
        </p:blipFill>
        <p:spPr bwMode="auto">
          <a:xfrm>
            <a:off x="7702867" y="2685069"/>
            <a:ext cx="4162426" cy="3956875"/>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5</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Which activist co-founded the first LGBTQ+ South Asian campaigning group?</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4"/>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5">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8100"/>
            <a:ext cx="4846277" cy="3956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a:solidFill>
                  <a:srgbClr val="4AA246"/>
                </a:solidFill>
                <a:latin typeface="Arial" panose="020B0604020202020204" pitchFamily="34" charset="0"/>
                <a:cs typeface="Arial" panose="020B0604020202020204" pitchFamily="34" charset="0"/>
              </a:rPr>
              <a:t>In 1987, </a:t>
            </a:r>
            <a:r>
              <a:rPr lang="en-GB" sz="3000" b="1" kern="0" dirty="0">
                <a:solidFill>
                  <a:srgbClr val="EA7923"/>
                </a:solidFill>
                <a:latin typeface="Arial" panose="020B0604020202020204" pitchFamily="34" charset="0"/>
                <a:cs typeface="Arial" panose="020B0604020202020204" pitchFamily="34" charset="0"/>
              </a:rPr>
              <a:t>Poulomi Desai </a:t>
            </a:r>
            <a:r>
              <a:rPr lang="en-GB" sz="3000" b="1" kern="0" dirty="0">
                <a:solidFill>
                  <a:srgbClr val="4AA246"/>
                </a:solidFill>
                <a:latin typeface="Arial" panose="020B0604020202020204" pitchFamily="34" charset="0"/>
                <a:cs typeface="Arial" panose="020B0604020202020204" pitchFamily="34" charset="0"/>
              </a:rPr>
              <a:t>co-founded the first South Asian LGBTQI+ campaigning group, Shakti and the Naz Foundation International, the first HIV/AIDs charity in India, in 1991. </a:t>
            </a:r>
          </a:p>
        </p:txBody>
      </p:sp>
    </p:spTree>
    <p:extLst>
      <p:ext uri="{BB962C8B-B14F-4D97-AF65-F5344CB8AC3E}">
        <p14:creationId xmlns:p14="http://schemas.microsoft.com/office/powerpoint/2010/main" val="2436891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6</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Who successfully challenged Section 377 of the Indian Penal Code?</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8100"/>
            <a:ext cx="4846277" cy="3956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err="1">
                <a:solidFill>
                  <a:srgbClr val="EA7923"/>
                </a:solidFill>
                <a:latin typeface="Arial" panose="020B0604020202020204" pitchFamily="34" charset="0"/>
                <a:cs typeface="Arial" panose="020B0604020202020204" pitchFamily="34" charset="0"/>
              </a:rPr>
              <a:t>Shivananda</a:t>
            </a:r>
            <a:r>
              <a:rPr lang="en-GB" sz="3000" b="1" kern="0" dirty="0">
                <a:solidFill>
                  <a:srgbClr val="EA7923"/>
                </a:solidFill>
                <a:latin typeface="Arial" panose="020B0604020202020204" pitchFamily="34" charset="0"/>
                <a:cs typeface="Arial" panose="020B0604020202020204" pitchFamily="34" charset="0"/>
              </a:rPr>
              <a:t> Khan </a:t>
            </a:r>
            <a:r>
              <a:rPr lang="en-GB" sz="3000" b="1" kern="0" dirty="0">
                <a:solidFill>
                  <a:srgbClr val="4AA246"/>
                </a:solidFill>
                <a:latin typeface="Arial" panose="020B0604020202020204" pitchFamily="34" charset="0"/>
                <a:cs typeface="Arial" panose="020B0604020202020204" pitchFamily="34" charset="0"/>
              </a:rPr>
              <a:t>an LGBTQI+ rights activist, most notable for his successfully challenge of India’s Section 377, which criminalised gay sex, in the high court in 2009. </a:t>
            </a:r>
          </a:p>
        </p:txBody>
      </p:sp>
      <p:pic>
        <p:nvPicPr>
          <p:cNvPr id="7" name="Picture 2" descr="Image of Shivananda Khan from Queerbio.">
            <a:extLst>
              <a:ext uri="{FF2B5EF4-FFF2-40B4-BE49-F238E27FC236}">
                <a16:creationId xmlns:a16="http://schemas.microsoft.com/office/drawing/2014/main" id="{7496BEC0-EC3B-E436-EEA8-2648A8762B7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795" t="-1" r="13795" b="249"/>
          <a:stretch/>
        </p:blipFill>
        <p:spPr bwMode="auto">
          <a:xfrm>
            <a:off x="7702867" y="2694020"/>
            <a:ext cx="4162426" cy="381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58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A person with a beard&#10;&#10;Description automatically generated with low confidence">
            <a:extLst>
              <a:ext uri="{FF2B5EF4-FFF2-40B4-BE49-F238E27FC236}">
                <a16:creationId xmlns:a16="http://schemas.microsoft.com/office/drawing/2014/main" id="{785475DA-E786-6B43-0D5D-AC77A4DAF0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045" t="2704" r="6474" b="32552"/>
          <a:stretch/>
        </p:blipFill>
        <p:spPr bwMode="auto">
          <a:xfrm>
            <a:off x="7702866" y="2694020"/>
            <a:ext cx="4162427" cy="3815699"/>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7</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Who formed the Saturday Group, the first black gay group in Africa?</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4"/>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5">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8100"/>
            <a:ext cx="4846277" cy="39568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a:solidFill>
                  <a:srgbClr val="EA7923"/>
                </a:solidFill>
                <a:latin typeface="Arial" panose="020B0604020202020204" pitchFamily="34" charset="0"/>
                <a:cs typeface="Arial" panose="020B0604020202020204" pitchFamily="34" charset="0"/>
              </a:rPr>
              <a:t>Simon </a:t>
            </a:r>
            <a:r>
              <a:rPr lang="en-GB" sz="3000" b="1" kern="0" dirty="0" err="1">
                <a:solidFill>
                  <a:srgbClr val="EA7923"/>
                </a:solidFill>
                <a:latin typeface="Arial" panose="020B0604020202020204" pitchFamily="34" charset="0"/>
                <a:cs typeface="Arial" panose="020B0604020202020204" pitchFamily="34" charset="0"/>
              </a:rPr>
              <a:t>Nkoli</a:t>
            </a:r>
            <a:r>
              <a:rPr lang="en-GB" sz="3000" b="1" kern="0" dirty="0">
                <a:solidFill>
                  <a:srgbClr val="EA7923"/>
                </a:solidFill>
                <a:latin typeface="Arial" panose="020B0604020202020204" pitchFamily="34" charset="0"/>
                <a:cs typeface="Arial" panose="020B0604020202020204" pitchFamily="34" charset="0"/>
              </a:rPr>
              <a:t> </a:t>
            </a:r>
            <a:r>
              <a:rPr lang="en-GB" sz="3000" b="1" kern="0" dirty="0">
                <a:solidFill>
                  <a:srgbClr val="4AA246"/>
                </a:solidFill>
                <a:latin typeface="Arial" panose="020B0604020202020204" pitchFamily="34" charset="0"/>
                <a:cs typeface="Arial" panose="020B0604020202020204" pitchFamily="34" charset="0"/>
              </a:rPr>
              <a:t>was one of Africa’s most prominent gay and AIDS activists.</a:t>
            </a:r>
          </a:p>
          <a:p>
            <a:pPr marL="0" indent="0" defTabSz="1219170">
              <a:buNone/>
            </a:pPr>
            <a:r>
              <a:rPr lang="en-GB" sz="3000" b="1" kern="0" dirty="0">
                <a:solidFill>
                  <a:srgbClr val="4AA246"/>
                </a:solidFill>
                <a:latin typeface="Arial" panose="020B0604020202020204" pitchFamily="34" charset="0"/>
                <a:cs typeface="Arial" panose="020B0604020202020204" pitchFamily="34" charset="0"/>
              </a:rPr>
              <a:t>He was activist against Apartheid and helped change attitudes of the African National Congress. He also founded GLOW.</a:t>
            </a:r>
          </a:p>
        </p:txBody>
      </p:sp>
    </p:spTree>
    <p:extLst>
      <p:ext uri="{BB962C8B-B14F-4D97-AF65-F5344CB8AC3E}">
        <p14:creationId xmlns:p14="http://schemas.microsoft.com/office/powerpoint/2010/main" val="262985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8</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When were same sex relationships/same gender sexuality ruled legal in India?</a:t>
            </a: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543152"/>
            <a:ext cx="4846277" cy="41018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a:solidFill>
                  <a:srgbClr val="4AA246"/>
                </a:solidFill>
                <a:latin typeface="Arial" panose="020B0604020202020204" pitchFamily="34" charset="0"/>
                <a:cs typeface="Arial" panose="020B0604020202020204" pitchFamily="34" charset="0"/>
              </a:rPr>
              <a:t>On </a:t>
            </a:r>
            <a:r>
              <a:rPr lang="en-GB" sz="3000" b="1" kern="0" dirty="0">
                <a:solidFill>
                  <a:srgbClr val="EA7923"/>
                </a:solidFill>
                <a:latin typeface="Arial" panose="020B0604020202020204" pitchFamily="34" charset="0"/>
                <a:cs typeface="Arial" panose="020B0604020202020204" pitchFamily="34" charset="0"/>
              </a:rPr>
              <a:t>6 September 2018</a:t>
            </a:r>
            <a:r>
              <a:rPr lang="en-GB" sz="3000" b="1" kern="0" dirty="0">
                <a:solidFill>
                  <a:srgbClr val="4AA246"/>
                </a:solidFill>
                <a:latin typeface="Arial" panose="020B0604020202020204" pitchFamily="34" charset="0"/>
                <a:cs typeface="Arial" panose="020B0604020202020204" pitchFamily="34" charset="0"/>
              </a:rPr>
              <a:t>, the Supreme Court unanimously ruled that Section 377 was unconstitutional as it infringed on the fundamental rights of autonomy, intimacy, and identity, thus legalising homosexuality in India.</a:t>
            </a:r>
          </a:p>
        </p:txBody>
      </p:sp>
      <p:pic>
        <p:nvPicPr>
          <p:cNvPr id="8" name="Content Placeholder 5">
            <a:extLst>
              <a:ext uri="{FF2B5EF4-FFF2-40B4-BE49-F238E27FC236}">
                <a16:creationId xmlns:a16="http://schemas.microsoft.com/office/drawing/2014/main" id="{14B193C6-04C7-88B9-3775-8CEA1E5A1F24}"/>
              </a:ext>
            </a:extLst>
          </p:cNvPr>
          <p:cNvPicPr>
            <a:picLocks noChangeAspect="1"/>
          </p:cNvPicPr>
          <p:nvPr/>
        </p:nvPicPr>
        <p:blipFill rotWithShape="1">
          <a:blip r:embed="rId5"/>
          <a:srcRect l="10747" t="2282" r="11475"/>
          <a:stretch/>
        </p:blipFill>
        <p:spPr>
          <a:xfrm>
            <a:off x="7663030" y="2836901"/>
            <a:ext cx="4202263" cy="3592480"/>
          </a:xfrm>
          <a:prstGeom prst="rect">
            <a:avLst/>
          </a:prstGeom>
        </p:spPr>
      </p:pic>
    </p:spTree>
    <p:extLst>
      <p:ext uri="{BB962C8B-B14F-4D97-AF65-F5344CB8AC3E}">
        <p14:creationId xmlns:p14="http://schemas.microsoft.com/office/powerpoint/2010/main" val="404017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E488E29-6F7B-BD09-662E-6CA98F4B751E}"/>
              </a:ext>
            </a:extLst>
          </p:cNvPr>
          <p:cNvPicPr>
            <a:picLocks noChangeAspect="1"/>
          </p:cNvPicPr>
          <p:nvPr/>
        </p:nvPicPr>
        <p:blipFill rotWithShape="1">
          <a:blip r:embed="rId3"/>
          <a:srcRect l="19486" r="3676"/>
          <a:stretch/>
        </p:blipFill>
        <p:spPr>
          <a:xfrm>
            <a:off x="7702866" y="2694020"/>
            <a:ext cx="4162427" cy="3815699"/>
          </a:xfrm>
          <a:prstGeom prst="rect">
            <a:avLst/>
          </a:prstGeom>
        </p:spPr>
      </p:pic>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9</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Can you name the Lesbian co-founder of the Black Lives Matter movement? </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4"/>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5">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5070"/>
            <a:ext cx="4846277" cy="395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a:solidFill>
                  <a:srgbClr val="EA7923"/>
                </a:solidFill>
                <a:latin typeface="Arial" panose="020B0604020202020204" pitchFamily="34" charset="0"/>
                <a:cs typeface="Arial" panose="020B0604020202020204" pitchFamily="34" charset="0"/>
              </a:rPr>
              <a:t>Alicia Garza </a:t>
            </a:r>
            <a:r>
              <a:rPr lang="en-GB" sz="3000" b="1" kern="0" dirty="0">
                <a:solidFill>
                  <a:srgbClr val="4AA246"/>
                </a:solidFill>
                <a:latin typeface="Arial" panose="020B0604020202020204" pitchFamily="34" charset="0"/>
                <a:cs typeface="Arial" panose="020B0604020202020204" pitchFamily="34" charset="0"/>
              </a:rPr>
              <a:t>is the co-creator of the Black Lives Matter Global Network, and the Strategy &amp; Partnerships Director for the National Domestic Workers Alliance. Alicia warns: #tags don’t start movements — people do.</a:t>
            </a:r>
          </a:p>
          <a:p>
            <a:pPr marL="0" indent="0" defTabSz="1219170">
              <a:buNone/>
            </a:pPr>
            <a:endParaRPr lang="en-GB" sz="3000" b="1" kern="0" dirty="0">
              <a:solidFill>
                <a:srgbClr val="4AA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85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10</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Can you name the co-founder of UK Black Pride?</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5070"/>
            <a:ext cx="4846277" cy="395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i="0" dirty="0">
                <a:solidFill>
                  <a:srgbClr val="4AA246"/>
                </a:solidFill>
                <a:effectLst/>
                <a:latin typeface="Arial" panose="020B0604020202020204" pitchFamily="34" charset="0"/>
                <a:cs typeface="Arial" panose="020B0604020202020204" pitchFamily="34" charset="0"/>
              </a:rPr>
              <a:t>Phyllis Opoku-Gyimah also known as </a:t>
            </a:r>
            <a:r>
              <a:rPr lang="en-GB" b="1" i="0" dirty="0">
                <a:solidFill>
                  <a:srgbClr val="EA7923"/>
                </a:solidFill>
                <a:effectLst/>
                <a:latin typeface="Arial" panose="020B0604020202020204" pitchFamily="34" charset="0"/>
                <a:cs typeface="Arial" panose="020B0604020202020204" pitchFamily="34" charset="0"/>
              </a:rPr>
              <a:t>‘Lady </a:t>
            </a:r>
            <a:r>
              <a:rPr lang="en-GB" b="1" i="0" dirty="0" err="1">
                <a:solidFill>
                  <a:srgbClr val="EA7923"/>
                </a:solidFill>
                <a:effectLst/>
                <a:latin typeface="Arial" panose="020B0604020202020204" pitchFamily="34" charset="0"/>
                <a:cs typeface="Arial" panose="020B0604020202020204" pitchFamily="34" charset="0"/>
              </a:rPr>
              <a:t>Phyll</a:t>
            </a:r>
            <a:r>
              <a:rPr lang="en-GB" b="1" i="0" dirty="0">
                <a:solidFill>
                  <a:srgbClr val="EA7923"/>
                </a:solidFill>
                <a:effectLst/>
                <a:latin typeface="Arial" panose="020B0604020202020204" pitchFamily="34" charset="0"/>
                <a:cs typeface="Arial" panose="020B0604020202020204" pitchFamily="34" charset="0"/>
              </a:rPr>
              <a:t>’ </a:t>
            </a:r>
            <a:r>
              <a:rPr lang="en-GB" b="1" i="0" dirty="0">
                <a:solidFill>
                  <a:srgbClr val="4AA246"/>
                </a:solidFill>
                <a:effectLst/>
                <a:latin typeface="Arial" panose="020B0604020202020204" pitchFamily="34" charset="0"/>
                <a:cs typeface="Arial" panose="020B0604020202020204" pitchFamily="34" charset="0"/>
              </a:rPr>
              <a:t>is a dedicated trade unionist. </a:t>
            </a:r>
          </a:p>
          <a:p>
            <a:pPr marL="0" indent="0">
              <a:buNone/>
            </a:pPr>
            <a:r>
              <a:rPr lang="en-GB" sz="3000" b="1" i="0" dirty="0">
                <a:solidFill>
                  <a:srgbClr val="4AA246"/>
                </a:solidFill>
                <a:effectLst/>
                <a:latin typeface="Arial" panose="020B0604020202020204" pitchFamily="34" charset="0"/>
                <a:cs typeface="Arial" panose="020B0604020202020204" pitchFamily="34" charset="0"/>
              </a:rPr>
              <a:t>She set up UK Black Pride to promote unity and co-operation among all Black people who identify as LGBT+.</a:t>
            </a:r>
            <a:endParaRPr lang="en-GB" sz="3000" b="1" kern="0" dirty="0">
              <a:solidFill>
                <a:srgbClr val="4AA24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D6AB6F6-12B5-3792-8C9B-415C1989D48F}"/>
              </a:ext>
            </a:extLst>
          </p:cNvPr>
          <p:cNvPicPr>
            <a:picLocks noChangeAspect="1"/>
          </p:cNvPicPr>
          <p:nvPr/>
        </p:nvPicPr>
        <p:blipFill rotWithShape="1">
          <a:blip r:embed="rId5"/>
          <a:srcRect l="13989" r="21116"/>
          <a:stretch/>
        </p:blipFill>
        <p:spPr>
          <a:xfrm>
            <a:off x="7727249" y="2694020"/>
            <a:ext cx="4162428" cy="3815698"/>
          </a:xfrm>
          <a:prstGeom prst="rect">
            <a:avLst/>
          </a:prstGeom>
        </p:spPr>
      </p:pic>
    </p:spTree>
    <p:extLst>
      <p:ext uri="{BB962C8B-B14F-4D97-AF65-F5344CB8AC3E}">
        <p14:creationId xmlns:p14="http://schemas.microsoft.com/office/powerpoint/2010/main" val="29247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11</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What is African Rainbow Family?</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814633"/>
            <a:ext cx="4846277" cy="357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a:solidFill>
                  <a:srgbClr val="4AA246"/>
                </a:solidFill>
                <a:latin typeface="Arial" panose="020B0604020202020204" pitchFamily="34" charset="0"/>
                <a:cs typeface="Arial" panose="020B0604020202020204" pitchFamily="34" charset="0"/>
              </a:rPr>
              <a:t>African Rainbow Family is a charity that supports LGBTIQ people of African heritage including refugees, LGBTIQ people seeking asylum and the wider BAME in the UK.</a:t>
            </a:r>
          </a:p>
          <a:p>
            <a:pPr marL="0" indent="0" defTabSz="1219170">
              <a:buNone/>
            </a:pPr>
            <a:endParaRPr lang="en-GB" sz="3000" b="1" kern="0" dirty="0">
              <a:solidFill>
                <a:srgbClr val="4AA246"/>
              </a:solidFill>
              <a:latin typeface="Arial" panose="020B0604020202020204" pitchFamily="34" charset="0"/>
              <a:cs typeface="Arial" panose="020B0604020202020204" pitchFamily="34" charset="0"/>
            </a:endParaRPr>
          </a:p>
        </p:txBody>
      </p:sp>
      <p:pic>
        <p:nvPicPr>
          <p:cNvPr id="8" name="Picture 4" descr="AFRICAN RAINBOW FAMILY">
            <a:extLst>
              <a:ext uri="{FF2B5EF4-FFF2-40B4-BE49-F238E27FC236}">
                <a16:creationId xmlns:a16="http://schemas.microsoft.com/office/drawing/2014/main" id="{D6ED9341-F866-7403-0FD6-65FD4C5008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2194" b="12194"/>
          <a:stretch>
            <a:fillRect/>
          </a:stretch>
        </p:blipFill>
        <p:spPr bwMode="auto">
          <a:xfrm>
            <a:off x="7671119" y="3384619"/>
            <a:ext cx="4368800" cy="2046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193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mage preview">
            <a:extLst>
              <a:ext uri="{FF2B5EF4-FFF2-40B4-BE49-F238E27FC236}">
                <a16:creationId xmlns:a16="http://schemas.microsoft.com/office/drawing/2014/main" id="{9C8A3279-BD3D-7686-E3A4-60DBA88CA6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55" t="34927" r="17206" b="31773"/>
          <a:stretch/>
        </p:blipFill>
        <p:spPr bwMode="auto">
          <a:xfrm>
            <a:off x="7702865" y="2678408"/>
            <a:ext cx="4162428" cy="3815698"/>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12</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Who is the founder of African Rainbow Family?</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4"/>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5">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5070"/>
            <a:ext cx="4846277" cy="395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err="1">
                <a:solidFill>
                  <a:srgbClr val="EA7923"/>
                </a:solidFill>
                <a:latin typeface="Arial" panose="020B0604020202020204" pitchFamily="34" charset="0"/>
                <a:cs typeface="Arial" panose="020B0604020202020204" pitchFamily="34" charset="0"/>
              </a:rPr>
              <a:t>Aderonke</a:t>
            </a:r>
            <a:r>
              <a:rPr lang="en-GB" sz="3000" b="1" kern="0" dirty="0">
                <a:solidFill>
                  <a:srgbClr val="EA7923"/>
                </a:solidFill>
                <a:latin typeface="Arial" panose="020B0604020202020204" pitchFamily="34" charset="0"/>
                <a:cs typeface="Arial" panose="020B0604020202020204" pitchFamily="34" charset="0"/>
              </a:rPr>
              <a:t> </a:t>
            </a:r>
            <a:r>
              <a:rPr lang="en-GB" sz="3000" b="1" kern="0" dirty="0" err="1">
                <a:solidFill>
                  <a:srgbClr val="EA7923"/>
                </a:solidFill>
                <a:latin typeface="Arial" panose="020B0604020202020204" pitchFamily="34" charset="0"/>
                <a:cs typeface="Arial" panose="020B0604020202020204" pitchFamily="34" charset="0"/>
              </a:rPr>
              <a:t>Apata</a:t>
            </a:r>
            <a:r>
              <a:rPr lang="en-GB" sz="3000" b="1" kern="0" dirty="0">
                <a:solidFill>
                  <a:srgbClr val="EA7923"/>
                </a:solidFill>
                <a:latin typeface="Arial" panose="020B0604020202020204" pitchFamily="34" charset="0"/>
                <a:cs typeface="Arial" panose="020B0604020202020204" pitchFamily="34" charset="0"/>
              </a:rPr>
              <a:t> </a:t>
            </a:r>
            <a:r>
              <a:rPr lang="en-GB" sz="3000" b="1" i="0" dirty="0">
                <a:solidFill>
                  <a:srgbClr val="4AA246"/>
                </a:solidFill>
                <a:effectLst/>
                <a:latin typeface="Arial" panose="020B0604020202020204" pitchFamily="34" charset="0"/>
                <a:cs typeface="Arial" panose="020B0604020202020204" pitchFamily="34" charset="0"/>
              </a:rPr>
              <a:t>has gone from being an asylum seeker detained in </a:t>
            </a:r>
            <a:r>
              <a:rPr lang="en-GB" sz="3000" b="1" i="0" dirty="0" err="1">
                <a:solidFill>
                  <a:srgbClr val="4AA246"/>
                </a:solidFill>
                <a:effectLst/>
                <a:latin typeface="Arial" panose="020B0604020202020204" pitchFamily="34" charset="0"/>
                <a:cs typeface="Arial" panose="020B0604020202020204" pitchFamily="34" charset="0"/>
              </a:rPr>
              <a:t>Yarlswood</a:t>
            </a:r>
            <a:r>
              <a:rPr lang="en-GB" sz="3000" b="1" i="0" dirty="0">
                <a:solidFill>
                  <a:srgbClr val="4AA246"/>
                </a:solidFill>
                <a:effectLst/>
                <a:latin typeface="Arial" panose="020B0604020202020204" pitchFamily="34" charset="0"/>
                <a:cs typeface="Arial" panose="020B0604020202020204" pitchFamily="34" charset="0"/>
              </a:rPr>
              <a:t> detention centre, to a leading human rights activist in the UK, for Black LGBT+ rights in the UK and across the world</a:t>
            </a:r>
            <a:r>
              <a:rPr lang="en-GB" sz="3000" b="1" kern="0" dirty="0">
                <a:solidFill>
                  <a:srgbClr val="4AA246"/>
                </a:solidFill>
                <a:latin typeface="Arial" panose="020B0604020202020204" pitchFamily="34" charset="0"/>
                <a:cs typeface="Arial" panose="020B0604020202020204" pitchFamily="34" charset="0"/>
              </a:rPr>
              <a:t>.</a:t>
            </a:r>
          </a:p>
          <a:p>
            <a:pPr marL="0" indent="0" defTabSz="1219170">
              <a:buNone/>
            </a:pPr>
            <a:endParaRPr lang="en-GB" sz="3000" b="1" kern="0" dirty="0">
              <a:solidFill>
                <a:srgbClr val="4AA24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535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 preview">
            <a:extLst>
              <a:ext uri="{FF2B5EF4-FFF2-40B4-BE49-F238E27FC236}">
                <a16:creationId xmlns:a16="http://schemas.microsoft.com/office/drawing/2014/main" id="{F9DE3013-D608-E382-9AA6-DE601683629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18" t="80971" r="28747" b="6248"/>
          <a:stretch/>
        </p:blipFill>
        <p:spPr bwMode="auto">
          <a:xfrm>
            <a:off x="7029112" y="5559552"/>
            <a:ext cx="5010829" cy="626942"/>
          </a:xfrm>
          <a:prstGeom prst="rect">
            <a:avLst/>
          </a:prstGeom>
          <a:noFill/>
          <a:extLst>
            <a:ext uri="{909E8E84-426E-40DD-AFC4-6F175D3DCCD1}">
              <a14:hiddenFill xmlns:a14="http://schemas.microsoft.com/office/drawing/2010/main">
                <a:solidFill>
                  <a:srgbClr val="FFFFFF"/>
                </a:solidFill>
              </a14:hiddenFill>
            </a:ext>
          </a:extLst>
        </p:spPr>
      </p:pic>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13</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Who was the first out gay male chair of the National Black Members Committee? </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4"/>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5">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5070"/>
            <a:ext cx="4371639" cy="395990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000" b="1" kern="0" dirty="0" err="1">
                <a:solidFill>
                  <a:srgbClr val="EA7923"/>
                </a:solidFill>
                <a:latin typeface="Arial" panose="020B0604020202020204" pitchFamily="34" charset="0"/>
                <a:cs typeface="Arial" panose="020B0604020202020204" pitchFamily="34" charset="0"/>
              </a:rPr>
              <a:t>Kursad</a:t>
            </a:r>
            <a:r>
              <a:rPr lang="en-GB" sz="3000" b="1" kern="0" dirty="0">
                <a:solidFill>
                  <a:srgbClr val="EA7923"/>
                </a:solidFill>
                <a:latin typeface="Arial" panose="020B0604020202020204" pitchFamily="34" charset="0"/>
                <a:cs typeface="Arial" panose="020B0604020202020204" pitchFamily="34" charset="0"/>
              </a:rPr>
              <a:t> </a:t>
            </a:r>
            <a:r>
              <a:rPr lang="en-GB" sz="3000" b="1" kern="0" dirty="0" err="1">
                <a:solidFill>
                  <a:srgbClr val="EA7923"/>
                </a:solidFill>
                <a:latin typeface="Arial" panose="020B0604020202020204" pitchFamily="34" charset="0"/>
                <a:cs typeface="Arial" panose="020B0604020202020204" pitchFamily="34" charset="0"/>
              </a:rPr>
              <a:t>Kahramanoglu</a:t>
            </a:r>
            <a:r>
              <a:rPr lang="en-GB" sz="3000" b="1" kern="0" dirty="0">
                <a:solidFill>
                  <a:srgbClr val="EA7923"/>
                </a:solidFill>
                <a:latin typeface="Arial" panose="020B0604020202020204" pitchFamily="34" charset="0"/>
                <a:cs typeface="Arial" panose="020B0604020202020204" pitchFamily="34" charset="0"/>
              </a:rPr>
              <a:t>. </a:t>
            </a:r>
          </a:p>
          <a:p>
            <a:pPr marL="0" indent="0" defTabSz="1219170">
              <a:buNone/>
            </a:pPr>
            <a:r>
              <a:rPr lang="en-GB" sz="3000" b="1" i="0" dirty="0">
                <a:solidFill>
                  <a:srgbClr val="4AA246"/>
                </a:solidFill>
                <a:effectLst/>
                <a:latin typeface="Arial" panose="020B0604020202020204" pitchFamily="34" charset="0"/>
                <a:cs typeface="Arial" panose="020B0604020202020204" pitchFamily="34" charset="0"/>
              </a:rPr>
              <a:t>This is a picture of </a:t>
            </a:r>
            <a:r>
              <a:rPr lang="en-GB" sz="3000" b="1" i="0" dirty="0" err="1">
                <a:solidFill>
                  <a:srgbClr val="4AA246"/>
                </a:solidFill>
                <a:effectLst/>
                <a:latin typeface="Arial" panose="020B0604020202020204" pitchFamily="34" charset="0"/>
                <a:cs typeface="Arial" panose="020B0604020202020204" pitchFamily="34" charset="0"/>
              </a:rPr>
              <a:t>Kursad</a:t>
            </a:r>
            <a:r>
              <a:rPr lang="en-GB" sz="3000" b="1" i="0" dirty="0">
                <a:solidFill>
                  <a:srgbClr val="4AA246"/>
                </a:solidFill>
                <a:effectLst/>
                <a:latin typeface="Arial" panose="020B0604020202020204" pitchFamily="34" charset="0"/>
                <a:cs typeface="Arial" panose="020B0604020202020204" pitchFamily="34" charset="0"/>
              </a:rPr>
              <a:t> representing UNISON at the launch of the Lesbian and Gay Coalition Against Racism. </a:t>
            </a:r>
            <a:endParaRPr lang="en-GB" sz="3000" b="1" kern="0" dirty="0">
              <a:solidFill>
                <a:srgbClr val="4AA246"/>
              </a:solidFill>
              <a:latin typeface="Arial" panose="020B0604020202020204" pitchFamily="34" charset="0"/>
              <a:cs typeface="Arial" panose="020B0604020202020204" pitchFamily="34" charset="0"/>
            </a:endParaRPr>
          </a:p>
          <a:p>
            <a:pPr marL="0" indent="0" defTabSz="1219170">
              <a:buNone/>
            </a:pPr>
            <a:endParaRPr lang="en-GB" sz="3000" b="1" kern="0" dirty="0">
              <a:solidFill>
                <a:srgbClr val="4AA246"/>
              </a:solidFill>
              <a:latin typeface="Arial" panose="020B0604020202020204" pitchFamily="34" charset="0"/>
              <a:cs typeface="Arial" panose="020B0604020202020204" pitchFamily="34" charset="0"/>
            </a:endParaRPr>
          </a:p>
        </p:txBody>
      </p:sp>
      <p:pic>
        <p:nvPicPr>
          <p:cNvPr id="5" name="Picture 4" descr="Image preview">
            <a:extLst>
              <a:ext uri="{FF2B5EF4-FFF2-40B4-BE49-F238E27FC236}">
                <a16:creationId xmlns:a16="http://schemas.microsoft.com/office/drawing/2014/main" id="{5A7D5EC9-E4D6-B1C1-7948-6F12A40747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18" t="25576" r="28747" b="19029"/>
          <a:stretch/>
        </p:blipFill>
        <p:spPr bwMode="auto">
          <a:xfrm>
            <a:off x="7029112" y="2842238"/>
            <a:ext cx="5010829" cy="27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748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14</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Who was the first woman chair of National Black Members Committee, from the LGBT+ Network? </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3300412"/>
            <a:ext cx="4846277" cy="3344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000" b="1" kern="0" dirty="0">
                <a:solidFill>
                  <a:srgbClr val="EA7923"/>
                </a:solidFill>
                <a:latin typeface="Arial" panose="020B0604020202020204" pitchFamily="34" charset="0"/>
                <a:cs typeface="Arial" panose="020B0604020202020204" pitchFamily="34" charset="0"/>
              </a:rPr>
              <a:t>Bev Miller </a:t>
            </a:r>
            <a:r>
              <a:rPr lang="en-GB" sz="3000" b="1" dirty="0">
                <a:solidFill>
                  <a:srgbClr val="4AA246"/>
                </a:solidFill>
                <a:latin typeface="Arial" panose="020B0604020202020204" pitchFamily="34" charset="0"/>
                <a:cs typeface="Arial" panose="020B0604020202020204" pitchFamily="34" charset="0"/>
              </a:rPr>
              <a:t>pictured here in the middle with Dave Merchant (LGBT+ National Committee) and Diane Abbott MP at UK Black Pride a few years ago.</a:t>
            </a:r>
          </a:p>
          <a:p>
            <a:pPr marL="0" indent="0" defTabSz="1219170">
              <a:buNone/>
            </a:pPr>
            <a:endParaRPr lang="en-GB" sz="3000" b="1" kern="0" dirty="0">
              <a:solidFill>
                <a:srgbClr val="4AA246"/>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A756C67-194E-838A-B2FD-52675D2F82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780" t="-172" r="18423"/>
          <a:stretch/>
        </p:blipFill>
        <p:spPr bwMode="auto">
          <a:xfrm>
            <a:off x="7503750" y="2772367"/>
            <a:ext cx="4162428" cy="38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4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fontScale="90000"/>
          </a:bodyPr>
          <a:lstStyle/>
          <a:p>
            <a:pPr>
              <a:lnSpc>
                <a:spcPct val="100000"/>
              </a:lnSpc>
            </a:pPr>
            <a:r>
              <a:rPr lang="en-GB" altLang="en-US" sz="4000" b="1" dirty="0">
                <a:solidFill>
                  <a:srgbClr val="351D54"/>
                </a:solidFill>
                <a:latin typeface="Arial" panose="020B0604020202020204" pitchFamily="34" charset="0"/>
                <a:ea typeface="ヒラギノ角ゴ Pro W3"/>
                <a:cs typeface="Arial" panose="020B0604020202020204" pitchFamily="34" charset="0"/>
              </a:rPr>
              <a:t>Year of Black Workers 2023: Black LGBT+ Network</a:t>
            </a:r>
            <a:endParaRPr lang="en-US" altLang="en-US" sz="4000" b="1" dirty="0">
              <a:solidFill>
                <a:srgbClr val="351D54"/>
              </a:solidFill>
              <a:latin typeface="Arial" panose="020B0604020202020204" pitchFamily="34" charset="0"/>
              <a:ea typeface="ヒラギノ角ゴ Pro W3"/>
              <a:cs typeface="Arial" panose="020B0604020202020204" pitchFamily="34" charset="0"/>
            </a:endParaRP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a:extLst>
              <a:ext uri="{FF2B5EF4-FFF2-40B4-BE49-F238E27FC236}">
                <a16:creationId xmlns:a16="http://schemas.microsoft.com/office/drawing/2014/main" id="{A40616E3-46D2-6859-D209-041DA887EEE3}"/>
              </a:ext>
            </a:extLst>
          </p:cNvPr>
          <p:cNvPicPr>
            <a:picLocks noGrp="1" noChangeAspect="1"/>
          </p:cNvPicPr>
          <p:nvPr>
            <p:ph idx="1"/>
          </p:nvPr>
        </p:nvPicPr>
        <p:blipFill rotWithShape="1">
          <a:blip r:embed="rId5"/>
          <a:srcRect t="14324" b="14330"/>
          <a:stretch/>
        </p:blipFill>
        <p:spPr>
          <a:xfrm>
            <a:off x="2657474" y="1673842"/>
            <a:ext cx="9290094" cy="4971133"/>
          </a:xfrm>
          <a:prstGeom prst="rect">
            <a:avLst/>
          </a:prstGeom>
        </p:spPr>
      </p:pic>
    </p:spTree>
    <p:extLst>
      <p:ext uri="{BB962C8B-B14F-4D97-AF65-F5344CB8AC3E}">
        <p14:creationId xmlns:p14="http://schemas.microsoft.com/office/powerpoint/2010/main" val="3439765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15</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Name the country of origin &amp; the field of achievement for the these LGBT+ figures</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a:extLst>
              <a:ext uri="{FF2B5EF4-FFF2-40B4-BE49-F238E27FC236}">
                <a16:creationId xmlns:a16="http://schemas.microsoft.com/office/drawing/2014/main" id="{B7ECFBEA-25A2-560B-C9BC-71EDA961BADF}"/>
              </a:ext>
            </a:extLst>
          </p:cNvPr>
          <p:cNvSpPr txBox="1">
            <a:spLocks/>
          </p:cNvSpPr>
          <p:nvPr/>
        </p:nvSpPr>
        <p:spPr>
          <a:xfrm>
            <a:off x="2657474" y="2613946"/>
            <a:ext cx="4086226" cy="4244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spcBef>
                <a:spcPts val="0"/>
              </a:spcBef>
            </a:pPr>
            <a:r>
              <a:rPr lang="en-GB" sz="2650" b="1" dirty="0">
                <a:solidFill>
                  <a:srgbClr val="4AA246"/>
                </a:solidFill>
                <a:latin typeface="Arial" panose="020B0604020202020204" pitchFamily="34" charset="0"/>
                <a:cs typeface="Arial" panose="020B0604020202020204" pitchFamily="34" charset="0"/>
              </a:rPr>
              <a:t>Josephine Baker</a:t>
            </a:r>
          </a:p>
          <a:p>
            <a:pPr marL="271463" indent="-271463">
              <a:spcBef>
                <a:spcPts val="0"/>
              </a:spcBef>
            </a:pPr>
            <a:r>
              <a:rPr lang="en-GB" sz="2650" b="1" dirty="0">
                <a:solidFill>
                  <a:srgbClr val="EA7923"/>
                </a:solidFill>
                <a:latin typeface="Arial" panose="020B0604020202020204" pitchFamily="34" charset="0"/>
                <a:cs typeface="Arial" panose="020B0604020202020204" pitchFamily="34" charset="0"/>
              </a:rPr>
              <a:t>James Baldwin</a:t>
            </a:r>
          </a:p>
          <a:p>
            <a:pPr marL="271463" indent="-271463">
              <a:spcBef>
                <a:spcPts val="0"/>
              </a:spcBef>
            </a:pPr>
            <a:r>
              <a:rPr lang="en-GB" sz="2650" b="1" dirty="0">
                <a:solidFill>
                  <a:srgbClr val="4AA246"/>
                </a:solidFill>
                <a:latin typeface="Arial" panose="020B0604020202020204" pitchFamily="34" charset="0"/>
                <a:cs typeface="Arial" panose="020B0604020202020204" pitchFamily="34" charset="0"/>
              </a:rPr>
              <a:t>Laverne Cox</a:t>
            </a:r>
          </a:p>
          <a:p>
            <a:pPr marL="271463" indent="-271463">
              <a:spcBef>
                <a:spcPts val="0"/>
              </a:spcBef>
            </a:pPr>
            <a:r>
              <a:rPr lang="en-GB" sz="2650" b="1" dirty="0">
                <a:solidFill>
                  <a:srgbClr val="EA7923"/>
                </a:solidFill>
                <a:latin typeface="Arial" panose="020B0604020202020204" pitchFamily="34" charset="0"/>
                <a:cs typeface="Arial" panose="020B0604020202020204" pitchFamily="34" charset="0"/>
              </a:rPr>
              <a:t>Angela Davis</a:t>
            </a:r>
          </a:p>
          <a:p>
            <a:pPr marL="271463" indent="-271463">
              <a:spcBef>
                <a:spcPts val="0"/>
              </a:spcBef>
            </a:pPr>
            <a:r>
              <a:rPr lang="en-GB" sz="2650" b="1" dirty="0">
                <a:solidFill>
                  <a:srgbClr val="4AA246"/>
                </a:solidFill>
                <a:latin typeface="Arial" panose="020B0604020202020204" pitchFamily="34" charset="0"/>
                <a:cs typeface="Arial" panose="020B0604020202020204" pitchFamily="34" charset="0"/>
              </a:rPr>
              <a:t>Pratibha Parmar</a:t>
            </a:r>
          </a:p>
          <a:p>
            <a:pPr marL="271463" indent="-271463">
              <a:spcBef>
                <a:spcPts val="0"/>
              </a:spcBef>
            </a:pPr>
            <a:r>
              <a:rPr lang="en-GB" sz="2650" b="1" dirty="0">
                <a:solidFill>
                  <a:srgbClr val="EA7923"/>
                </a:solidFill>
                <a:latin typeface="Arial" panose="020B0604020202020204" pitchFamily="34" charset="0"/>
                <a:cs typeface="Arial" panose="020B0604020202020204" pitchFamily="34" charset="0"/>
              </a:rPr>
              <a:t>Sunil Gupta</a:t>
            </a:r>
          </a:p>
          <a:p>
            <a:pPr marL="271463" indent="-271463">
              <a:spcBef>
                <a:spcPts val="0"/>
              </a:spcBef>
            </a:pPr>
            <a:r>
              <a:rPr lang="en-GB" sz="2650" b="1" dirty="0">
                <a:solidFill>
                  <a:srgbClr val="4AA246"/>
                </a:solidFill>
                <a:latin typeface="Arial" panose="020B0604020202020204" pitchFamily="34" charset="0"/>
                <a:cs typeface="Arial" panose="020B0604020202020204" pitchFamily="34" charset="0"/>
              </a:rPr>
              <a:t>David Kato</a:t>
            </a:r>
          </a:p>
          <a:p>
            <a:pPr marL="271463" indent="-271463">
              <a:spcBef>
                <a:spcPts val="0"/>
              </a:spcBef>
            </a:pPr>
            <a:r>
              <a:rPr lang="en-GB" sz="2650" b="1" dirty="0">
                <a:solidFill>
                  <a:srgbClr val="EA7923"/>
                </a:solidFill>
                <a:latin typeface="Arial" panose="020B0604020202020204" pitchFamily="34" charset="0"/>
                <a:cs typeface="Arial" panose="020B0604020202020204" pitchFamily="34" charset="0"/>
              </a:rPr>
              <a:t>Jackie Kay</a:t>
            </a:r>
          </a:p>
          <a:p>
            <a:pPr marL="271463" indent="-271463">
              <a:spcBef>
                <a:spcPts val="0"/>
              </a:spcBef>
            </a:pPr>
            <a:r>
              <a:rPr lang="en-GB" sz="2650" b="1" dirty="0">
                <a:solidFill>
                  <a:srgbClr val="4AA246"/>
                </a:solidFill>
                <a:latin typeface="Arial" panose="020B0604020202020204" pitchFamily="34" charset="0"/>
                <a:cs typeface="Arial" panose="020B0604020202020204" pitchFamily="34" charset="0"/>
              </a:rPr>
              <a:t>Cleo </a:t>
            </a:r>
            <a:r>
              <a:rPr lang="en-GB" sz="2650" b="1" dirty="0" err="1">
                <a:solidFill>
                  <a:srgbClr val="4AA246"/>
                </a:solidFill>
                <a:latin typeface="Arial" panose="020B0604020202020204" pitchFamily="34" charset="0"/>
                <a:cs typeface="Arial" panose="020B0604020202020204" pitchFamily="34" charset="0"/>
              </a:rPr>
              <a:t>Kambugo</a:t>
            </a:r>
            <a:r>
              <a:rPr lang="en-GB" sz="2650" b="1" dirty="0">
                <a:solidFill>
                  <a:srgbClr val="4AA246"/>
                </a:solidFill>
                <a:latin typeface="Arial" panose="020B0604020202020204" pitchFamily="34" charset="0"/>
                <a:cs typeface="Arial" panose="020B0604020202020204" pitchFamily="34" charset="0"/>
              </a:rPr>
              <a:t> </a:t>
            </a:r>
          </a:p>
          <a:p>
            <a:pPr marL="271463" indent="-271463">
              <a:spcBef>
                <a:spcPts val="0"/>
              </a:spcBef>
            </a:pPr>
            <a:r>
              <a:rPr lang="en-GB" sz="2650" b="1" dirty="0" err="1">
                <a:solidFill>
                  <a:srgbClr val="EA7923"/>
                </a:solidFill>
                <a:latin typeface="Arial" panose="020B0604020202020204" pitchFamily="34" charset="0"/>
                <a:cs typeface="Arial" panose="020B0604020202020204" pitchFamily="34" charset="0"/>
              </a:rPr>
              <a:t>Suniti</a:t>
            </a:r>
            <a:r>
              <a:rPr lang="en-GB" sz="2650" b="1" dirty="0">
                <a:solidFill>
                  <a:srgbClr val="EA7923"/>
                </a:solidFill>
                <a:latin typeface="Arial" panose="020B0604020202020204" pitchFamily="34" charset="0"/>
                <a:cs typeface="Arial" panose="020B0604020202020204" pitchFamily="34" charset="0"/>
              </a:rPr>
              <a:t> </a:t>
            </a:r>
            <a:r>
              <a:rPr lang="en-GB" sz="2650" b="1" dirty="0" err="1">
                <a:solidFill>
                  <a:srgbClr val="EA7923"/>
                </a:solidFill>
                <a:latin typeface="Arial" panose="020B0604020202020204" pitchFamily="34" charset="0"/>
                <a:cs typeface="Arial" panose="020B0604020202020204" pitchFamily="34" charset="0"/>
              </a:rPr>
              <a:t>Namjoshi</a:t>
            </a:r>
            <a:endParaRPr lang="en-GB" sz="2650" b="1" dirty="0">
              <a:solidFill>
                <a:srgbClr val="EA7923"/>
              </a:solidFill>
              <a:latin typeface="Arial" panose="020B0604020202020204" pitchFamily="34" charset="0"/>
              <a:cs typeface="Arial" panose="020B0604020202020204" pitchFamily="34" charset="0"/>
            </a:endParaRPr>
          </a:p>
          <a:p>
            <a:pPr marL="457189" indent="-457189">
              <a:spcBef>
                <a:spcPts val="0"/>
              </a:spcBef>
            </a:pPr>
            <a:endParaRPr lang="en-GB" sz="2650" b="1" dirty="0">
              <a:latin typeface="Arial" panose="020B060402020202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1DE547D0-786D-10BE-F86E-A4424EDC0D1F}"/>
              </a:ext>
            </a:extLst>
          </p:cNvPr>
          <p:cNvSpPr txBox="1">
            <a:spLocks/>
          </p:cNvSpPr>
          <p:nvPr/>
        </p:nvSpPr>
        <p:spPr>
          <a:xfrm>
            <a:off x="5910258" y="2613946"/>
            <a:ext cx="6134105" cy="5133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2650" b="1" dirty="0">
                <a:solidFill>
                  <a:srgbClr val="4AA246"/>
                </a:solidFill>
                <a:latin typeface="Arial" panose="020B0604020202020204" pitchFamily="34" charset="0"/>
                <a:cs typeface="Arial" panose="020B0604020202020204" pitchFamily="34" charset="0"/>
              </a:rPr>
              <a:t>US/French, performer/spy</a:t>
            </a:r>
          </a:p>
          <a:p>
            <a:pPr marL="0" indent="0">
              <a:spcBef>
                <a:spcPts val="0"/>
              </a:spcBef>
              <a:buNone/>
            </a:pPr>
            <a:r>
              <a:rPr lang="en-GB" sz="2650" b="1" dirty="0">
                <a:solidFill>
                  <a:srgbClr val="EA7923"/>
                </a:solidFill>
                <a:latin typeface="Arial" panose="020B0604020202020204" pitchFamily="34" charset="0"/>
                <a:cs typeface="Arial" panose="020B0604020202020204" pitchFamily="34" charset="0"/>
              </a:rPr>
              <a:t>US, playwright / novelist </a:t>
            </a:r>
          </a:p>
          <a:p>
            <a:pPr marL="0" indent="0">
              <a:spcBef>
                <a:spcPts val="0"/>
              </a:spcBef>
              <a:buNone/>
            </a:pPr>
            <a:r>
              <a:rPr lang="en-GB" sz="2650" b="1" dirty="0">
                <a:solidFill>
                  <a:srgbClr val="4AA246"/>
                </a:solidFill>
                <a:latin typeface="Arial" panose="020B0604020202020204" pitchFamily="34" charset="0"/>
                <a:cs typeface="Arial" panose="020B0604020202020204" pitchFamily="34" charset="0"/>
              </a:rPr>
              <a:t>US, actress / activist</a:t>
            </a:r>
          </a:p>
          <a:p>
            <a:pPr marL="0" indent="0">
              <a:spcBef>
                <a:spcPts val="0"/>
              </a:spcBef>
              <a:buNone/>
            </a:pPr>
            <a:r>
              <a:rPr lang="en-GB" sz="2650" b="1" dirty="0">
                <a:solidFill>
                  <a:srgbClr val="EA7923"/>
                </a:solidFill>
                <a:latin typeface="Arial" panose="020B0604020202020204" pitchFamily="34" charset="0"/>
                <a:cs typeface="Arial" panose="020B0604020202020204" pitchFamily="34" charset="0"/>
              </a:rPr>
              <a:t>US, activist</a:t>
            </a:r>
          </a:p>
          <a:p>
            <a:pPr marL="0" indent="0">
              <a:spcBef>
                <a:spcPts val="0"/>
              </a:spcBef>
              <a:buNone/>
            </a:pPr>
            <a:r>
              <a:rPr lang="en-GB" sz="2650" b="1" dirty="0">
                <a:solidFill>
                  <a:srgbClr val="4AA246"/>
                </a:solidFill>
                <a:latin typeface="Arial" panose="020B0604020202020204" pitchFamily="34" charset="0"/>
                <a:cs typeface="Arial" panose="020B0604020202020204" pitchFamily="34" charset="0"/>
              </a:rPr>
              <a:t>UK,  film maker, producer and writer</a:t>
            </a:r>
          </a:p>
          <a:p>
            <a:pPr marL="0" indent="0">
              <a:spcBef>
                <a:spcPts val="0"/>
              </a:spcBef>
              <a:buNone/>
            </a:pPr>
            <a:r>
              <a:rPr lang="en-GB" sz="2650" b="1" dirty="0">
                <a:solidFill>
                  <a:srgbClr val="EA7923"/>
                </a:solidFill>
                <a:latin typeface="Arial" panose="020B0604020202020204" pitchFamily="34" charset="0"/>
                <a:cs typeface="Arial" panose="020B0604020202020204" pitchFamily="34" charset="0"/>
              </a:rPr>
              <a:t>UK, Photographer activist</a:t>
            </a:r>
          </a:p>
          <a:p>
            <a:pPr marL="0" indent="0">
              <a:spcBef>
                <a:spcPts val="0"/>
              </a:spcBef>
              <a:buNone/>
            </a:pPr>
            <a:r>
              <a:rPr lang="en-GB" sz="2650" b="1" dirty="0">
                <a:solidFill>
                  <a:srgbClr val="4AA246"/>
                </a:solidFill>
                <a:latin typeface="Arial" panose="020B0604020202020204" pitchFamily="34" charset="0"/>
                <a:cs typeface="Arial" panose="020B0604020202020204" pitchFamily="34" charset="0"/>
              </a:rPr>
              <a:t>Ugandan, teacher LGBT activist </a:t>
            </a:r>
          </a:p>
          <a:p>
            <a:pPr marL="0" indent="0">
              <a:spcBef>
                <a:spcPts val="0"/>
              </a:spcBef>
              <a:buNone/>
            </a:pPr>
            <a:r>
              <a:rPr lang="en-GB" sz="2650" b="1" dirty="0">
                <a:solidFill>
                  <a:srgbClr val="EA7923"/>
                </a:solidFill>
                <a:latin typeface="Arial" panose="020B0604020202020204" pitchFamily="34" charset="0"/>
                <a:cs typeface="Arial" panose="020B0604020202020204" pitchFamily="34" charset="0"/>
              </a:rPr>
              <a:t>UK, playwright/ poet/ novelist </a:t>
            </a:r>
          </a:p>
          <a:p>
            <a:pPr marL="0" indent="0">
              <a:spcBef>
                <a:spcPts val="0"/>
              </a:spcBef>
              <a:buNone/>
            </a:pPr>
            <a:r>
              <a:rPr lang="en-GB" sz="2650" b="1" dirty="0">
                <a:solidFill>
                  <a:srgbClr val="4AA246"/>
                </a:solidFill>
                <a:latin typeface="Arial" panose="020B0604020202020204" pitchFamily="34" charset="0"/>
                <a:cs typeface="Arial" panose="020B0604020202020204" pitchFamily="34" charset="0"/>
              </a:rPr>
              <a:t>Ugandan, actress / activist </a:t>
            </a:r>
          </a:p>
          <a:p>
            <a:pPr marL="0" indent="0">
              <a:spcBef>
                <a:spcPts val="0"/>
              </a:spcBef>
              <a:buNone/>
            </a:pPr>
            <a:r>
              <a:rPr lang="en-GB" sz="2650" b="1" dirty="0">
                <a:solidFill>
                  <a:srgbClr val="EA7923"/>
                </a:solidFill>
                <a:latin typeface="Arial" panose="020B0604020202020204" pitchFamily="34" charset="0"/>
                <a:cs typeface="Arial" panose="020B0604020202020204" pitchFamily="34" charset="0"/>
              </a:rPr>
              <a:t>Indian, feminist novelist / gay activist</a:t>
            </a:r>
          </a:p>
          <a:p>
            <a:pPr marL="0" indent="0">
              <a:spcBef>
                <a:spcPts val="0"/>
              </a:spcBef>
              <a:buNone/>
            </a:pPr>
            <a:endParaRPr lang="en-GB" sz="2650" b="1" dirty="0">
              <a:latin typeface="Arial" panose="020B0604020202020204" pitchFamily="34" charset="0"/>
              <a:cs typeface="Arial" panose="020B0604020202020204" pitchFamily="34" charset="0"/>
            </a:endParaRPr>
          </a:p>
          <a:p>
            <a:pPr marL="0" indent="0">
              <a:spcBef>
                <a:spcPts val="0"/>
              </a:spcBef>
              <a:buNone/>
            </a:pPr>
            <a:endParaRPr lang="en-US" sz="265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3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Thank-you for play the quiz…</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1914526"/>
            <a:ext cx="4846277" cy="450055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600" b="1" dirty="0">
                <a:solidFill>
                  <a:srgbClr val="351D54"/>
                </a:solidFill>
                <a:latin typeface="Arial" panose="020B0604020202020204" pitchFamily="34" charset="0"/>
                <a:cs typeface="Arial" panose="020B0604020202020204" pitchFamily="34" charset="0"/>
              </a:rPr>
              <a:t>Now go to UNISON website LGBT+ page to find and discuss Trans Allies Guidance </a:t>
            </a:r>
            <a:r>
              <a:rPr lang="en-GB" sz="3600" b="1" dirty="0">
                <a:solidFill>
                  <a:srgbClr val="351D54"/>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 (unison.org.uk)</a:t>
            </a:r>
            <a:endParaRPr lang="en-GB" sz="3600" b="1" dirty="0">
              <a:solidFill>
                <a:srgbClr val="351D54"/>
              </a:solidFill>
              <a:latin typeface="Arial" panose="020B0604020202020204" pitchFamily="34" charset="0"/>
              <a:cs typeface="Arial" panose="020B0604020202020204" pitchFamily="34" charset="0"/>
            </a:endParaRPr>
          </a:p>
          <a:p>
            <a:endParaRPr lang="en-GB" sz="3600" b="1" dirty="0">
              <a:solidFill>
                <a:srgbClr val="351D54"/>
              </a:solidFill>
              <a:latin typeface="Arial" panose="020B0604020202020204" pitchFamily="34" charset="0"/>
              <a:cs typeface="Arial" panose="020B0604020202020204" pitchFamily="34" charset="0"/>
            </a:endParaRPr>
          </a:p>
          <a:p>
            <a:r>
              <a:rPr lang="en-GB" sz="3600" b="1" dirty="0">
                <a:solidFill>
                  <a:srgbClr val="351D54"/>
                </a:solidFill>
                <a:latin typeface="Arial" panose="020B0604020202020204" pitchFamily="34" charset="0"/>
                <a:cs typeface="Arial" panose="020B0604020202020204" pitchFamily="34" charset="0"/>
              </a:rPr>
              <a:t>HAPPY LGBT+ HISTORY MONTH</a:t>
            </a:r>
          </a:p>
        </p:txBody>
      </p:sp>
      <p:pic>
        <p:nvPicPr>
          <p:cNvPr id="7" name="Picture 6" descr="A picture containing diagram&#10;&#10;Description automatically generated">
            <a:extLst>
              <a:ext uri="{FF2B5EF4-FFF2-40B4-BE49-F238E27FC236}">
                <a16:creationId xmlns:a16="http://schemas.microsoft.com/office/drawing/2014/main" id="{62521A06-34D2-37A5-01BB-8991E7C5F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2875" y="3917214"/>
            <a:ext cx="4846278" cy="2727762"/>
          </a:xfrm>
          <a:prstGeom prst="rect">
            <a:avLst/>
          </a:prstGeom>
        </p:spPr>
      </p:pic>
    </p:spTree>
    <p:extLst>
      <p:ext uri="{BB962C8B-B14F-4D97-AF65-F5344CB8AC3E}">
        <p14:creationId xmlns:p14="http://schemas.microsoft.com/office/powerpoint/2010/main" val="39406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1</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30963"/>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Can you name all four UNISON Self Organised Groups? </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EFEE3D4-190E-C6C9-B39D-5A63593A14A3}"/>
              </a:ext>
            </a:extLst>
          </p:cNvPr>
          <p:cNvPicPr>
            <a:picLocks noChangeAspect="1"/>
          </p:cNvPicPr>
          <p:nvPr/>
        </p:nvPicPr>
        <p:blipFill rotWithShape="1">
          <a:blip r:embed="rId5"/>
          <a:srcRect l="14641" r="23775" b="8090"/>
          <a:stretch/>
        </p:blipFill>
        <p:spPr>
          <a:xfrm>
            <a:off x="7702868" y="2688101"/>
            <a:ext cx="4162425" cy="3956875"/>
          </a:xfrm>
          <a:prstGeom prst="rect">
            <a:avLst/>
          </a:prstGeom>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3061492"/>
            <a:ext cx="4846277" cy="33535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9824" indent="-359824">
              <a:lnSpc>
                <a:spcPct val="125000"/>
              </a:lnSpc>
              <a:buFontTx/>
              <a:buChar char="•"/>
            </a:pPr>
            <a:r>
              <a:rPr lang="en-GB" altLang="en-US" sz="3400" b="1" dirty="0">
                <a:solidFill>
                  <a:srgbClr val="EA7923"/>
                </a:solidFill>
                <a:latin typeface="Arial" panose="020B0604020202020204" pitchFamily="34" charset="0"/>
                <a:ea typeface="ヒラギノ角ゴ Pro W3"/>
                <a:cs typeface="Arial" panose="020B0604020202020204" pitchFamily="34" charset="0"/>
              </a:rPr>
              <a:t>Women</a:t>
            </a:r>
          </a:p>
          <a:p>
            <a:pPr marL="359824" indent="-359824">
              <a:lnSpc>
                <a:spcPct val="125000"/>
              </a:lnSpc>
              <a:buFontTx/>
              <a:buChar char="•"/>
            </a:pPr>
            <a:r>
              <a:rPr lang="en-GB" altLang="en-US" sz="3400" b="1" dirty="0">
                <a:solidFill>
                  <a:srgbClr val="4AA246"/>
                </a:solidFill>
                <a:latin typeface="Arial" panose="020B0604020202020204" pitchFamily="34" charset="0"/>
                <a:ea typeface="ヒラギノ角ゴ Pro W3"/>
                <a:cs typeface="Arial" panose="020B0604020202020204" pitchFamily="34" charset="0"/>
              </a:rPr>
              <a:t>Black workers</a:t>
            </a:r>
          </a:p>
          <a:p>
            <a:pPr marL="359824" indent="-359824">
              <a:lnSpc>
                <a:spcPct val="125000"/>
              </a:lnSpc>
              <a:buFontTx/>
              <a:buChar char="•"/>
            </a:pPr>
            <a:r>
              <a:rPr lang="en-GB" altLang="en-US" sz="3400" b="1" dirty="0">
                <a:solidFill>
                  <a:srgbClr val="EA7923"/>
                </a:solidFill>
                <a:latin typeface="Arial" panose="020B0604020202020204" pitchFamily="34" charset="0"/>
                <a:ea typeface="ヒラギノ角ゴ Pro W3"/>
                <a:cs typeface="Arial" panose="020B0604020202020204" pitchFamily="34" charset="0"/>
              </a:rPr>
              <a:t>Disabled workers </a:t>
            </a:r>
          </a:p>
          <a:p>
            <a:pPr marL="359824" indent="-359824">
              <a:lnSpc>
                <a:spcPct val="125000"/>
              </a:lnSpc>
              <a:buFontTx/>
              <a:buChar char="•"/>
            </a:pPr>
            <a:r>
              <a:rPr lang="en-GB" altLang="en-US" sz="3400" b="1" dirty="0">
                <a:solidFill>
                  <a:srgbClr val="4AA246"/>
                </a:solidFill>
                <a:latin typeface="Arial" panose="020B0604020202020204" pitchFamily="34" charset="0"/>
                <a:ea typeface="ヒラギノ角ゴ Pro W3"/>
                <a:cs typeface="Arial" panose="020B0604020202020204" pitchFamily="34" charset="0"/>
              </a:rPr>
              <a:t>LGBT+</a:t>
            </a:r>
          </a:p>
        </p:txBody>
      </p:sp>
    </p:spTree>
    <p:extLst>
      <p:ext uri="{BB962C8B-B14F-4D97-AF65-F5344CB8AC3E}">
        <p14:creationId xmlns:p14="http://schemas.microsoft.com/office/powerpoint/2010/main" val="103069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68CCBF8-3CEC-A993-0B66-C6AE43574568}"/>
              </a:ext>
            </a:extLst>
          </p:cNvPr>
          <p:cNvPicPr>
            <a:picLocks noChangeAspect="1"/>
          </p:cNvPicPr>
          <p:nvPr/>
        </p:nvPicPr>
        <p:blipFill rotWithShape="1">
          <a:blip r:embed="rId3"/>
          <a:srcRect t="9924" r="17500" b="11651"/>
          <a:stretch/>
        </p:blipFill>
        <p:spPr>
          <a:xfrm>
            <a:off x="7702867" y="2688100"/>
            <a:ext cx="4162426" cy="3956875"/>
          </a:xfrm>
          <a:prstGeom prst="rect">
            <a:avLst/>
          </a:prstGeom>
        </p:spPr>
      </p:pic>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2</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What is LGBT+ History Month for?</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4"/>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5">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2688100"/>
            <a:ext cx="4846277" cy="3956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170">
              <a:buNone/>
            </a:pPr>
            <a:r>
              <a:rPr lang="en-GB" sz="3400" b="1" kern="0" dirty="0">
                <a:solidFill>
                  <a:srgbClr val="4AA246"/>
                </a:solidFill>
                <a:latin typeface="Arial" panose="020B0604020202020204" pitchFamily="34" charset="0"/>
                <a:cs typeface="Arial" panose="020B0604020202020204" pitchFamily="34" charset="0"/>
              </a:rPr>
              <a:t>“LGBT+ History Month is a chance to shed new light on the history of lesbian, gay, bi and trans people in the UK” </a:t>
            </a:r>
            <a:r>
              <a:rPr lang="en-GB" sz="3400" b="1" i="1" kern="0" dirty="0">
                <a:solidFill>
                  <a:srgbClr val="EA7923"/>
                </a:solidFill>
                <a:latin typeface="Arial" panose="020B0604020202020204" pitchFamily="34" charset="0"/>
                <a:cs typeface="Arial" panose="020B0604020202020204" pitchFamily="34" charset="0"/>
              </a:rPr>
              <a:t>(Stonewall)</a:t>
            </a:r>
          </a:p>
        </p:txBody>
      </p:sp>
    </p:spTree>
    <p:extLst>
      <p:ext uri="{BB962C8B-B14F-4D97-AF65-F5344CB8AC3E}">
        <p14:creationId xmlns:p14="http://schemas.microsoft.com/office/powerpoint/2010/main" val="270677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29560"/>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3</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72396"/>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Name these three Black activists who were key figures in starting LGBT+ Prides?</a:t>
            </a:r>
            <a:endParaRPr lang="en-GB" sz="3400" b="1" dirty="0">
              <a:solidFill>
                <a:srgbClr val="351D54"/>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5667827" y="5970706"/>
            <a:ext cx="3060000" cy="6577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buNone/>
            </a:pPr>
            <a:r>
              <a:rPr lang="en-GB" sz="3400" b="1" kern="0" dirty="0">
                <a:solidFill>
                  <a:srgbClr val="EA7923"/>
                </a:solidFill>
                <a:latin typeface="Arial" panose="020B0604020202020204" pitchFamily="34" charset="0"/>
                <a:cs typeface="Arial" panose="020B0604020202020204" pitchFamily="34" charset="0"/>
              </a:rPr>
              <a:t>Sylvia Rivera</a:t>
            </a:r>
            <a:endParaRPr lang="en-GB" sz="3400" b="1" i="1" kern="0" dirty="0">
              <a:solidFill>
                <a:srgbClr val="EA7923"/>
              </a:solidFill>
              <a:latin typeface="Arial" panose="020B0604020202020204" pitchFamily="34" charset="0"/>
              <a:cs typeface="Arial" panose="020B0604020202020204" pitchFamily="34" charset="0"/>
            </a:endParaRPr>
          </a:p>
        </p:txBody>
      </p:sp>
      <p:sp>
        <p:nvSpPr>
          <p:cNvPr id="10" name="Content Placeholder 2">
            <a:extLst>
              <a:ext uri="{FF2B5EF4-FFF2-40B4-BE49-F238E27FC236}">
                <a16:creationId xmlns:a16="http://schemas.microsoft.com/office/drawing/2014/main" id="{C8008766-30F8-89AE-FB91-6313C72EE380}"/>
              </a:ext>
            </a:extLst>
          </p:cNvPr>
          <p:cNvSpPr txBox="1">
            <a:spLocks/>
          </p:cNvSpPr>
          <p:nvPr/>
        </p:nvSpPr>
        <p:spPr>
          <a:xfrm>
            <a:off x="2515508" y="2791743"/>
            <a:ext cx="3060000" cy="1100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buNone/>
            </a:pPr>
            <a:r>
              <a:rPr lang="en-GB" sz="3400" b="1" kern="0" dirty="0">
                <a:solidFill>
                  <a:srgbClr val="4AA246"/>
                </a:solidFill>
                <a:latin typeface="Arial" panose="020B0604020202020204" pitchFamily="34" charset="0"/>
                <a:cs typeface="Arial" panose="020B0604020202020204" pitchFamily="34" charset="0"/>
              </a:rPr>
              <a:t>Marsha P Johnson</a:t>
            </a:r>
            <a:endParaRPr lang="en-GB" sz="3400" b="1" i="1" kern="0" dirty="0">
              <a:solidFill>
                <a:srgbClr val="EA7923"/>
              </a:solidFill>
              <a:latin typeface="Arial" panose="020B0604020202020204"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423C6728-8859-4DD8-B243-703A8CF341A2}"/>
              </a:ext>
            </a:extLst>
          </p:cNvPr>
          <p:cNvSpPr txBox="1">
            <a:spLocks/>
          </p:cNvSpPr>
          <p:nvPr/>
        </p:nvSpPr>
        <p:spPr>
          <a:xfrm>
            <a:off x="8834434" y="2791743"/>
            <a:ext cx="3060000" cy="11006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buNone/>
            </a:pPr>
            <a:r>
              <a:rPr lang="en-GB" sz="3400" b="1" kern="0" dirty="0" err="1">
                <a:solidFill>
                  <a:srgbClr val="4AA246"/>
                </a:solidFill>
                <a:latin typeface="Arial" panose="020B0604020202020204" pitchFamily="34" charset="0"/>
                <a:cs typeface="Arial" panose="020B0604020202020204" pitchFamily="34" charset="0"/>
              </a:rPr>
              <a:t>Stormé</a:t>
            </a:r>
            <a:r>
              <a:rPr lang="en-GB" sz="3400" b="1" kern="0" dirty="0">
                <a:solidFill>
                  <a:srgbClr val="4AA246"/>
                </a:solidFill>
                <a:latin typeface="Arial" panose="020B0604020202020204" pitchFamily="34" charset="0"/>
                <a:cs typeface="Arial" panose="020B0604020202020204" pitchFamily="34" charset="0"/>
              </a:rPr>
              <a:t> </a:t>
            </a:r>
            <a:r>
              <a:rPr lang="en-GB" sz="3400" b="1" kern="0" dirty="0" err="1">
                <a:solidFill>
                  <a:srgbClr val="4AA246"/>
                </a:solidFill>
                <a:latin typeface="Arial" panose="020B0604020202020204" pitchFamily="34" charset="0"/>
                <a:cs typeface="Arial" panose="020B0604020202020204" pitchFamily="34" charset="0"/>
              </a:rPr>
              <a:t>DeLarverie</a:t>
            </a:r>
            <a:endParaRPr lang="en-GB" sz="3400" b="1" i="1" kern="0" dirty="0">
              <a:solidFill>
                <a:srgbClr val="EA7923"/>
              </a:solidFill>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DA78F1FB-7A6F-98DA-E0BA-EDA63256C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3365" y="2977487"/>
            <a:ext cx="2828925" cy="28575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6A59F4E-3D47-6C6E-9E70-1ED535B01AFE}"/>
              </a:ext>
            </a:extLst>
          </p:cNvPr>
          <p:cNvSpPr txBox="1"/>
          <p:nvPr/>
        </p:nvSpPr>
        <p:spPr>
          <a:xfrm>
            <a:off x="171450" y="5970706"/>
            <a:ext cx="2100263" cy="657734"/>
          </a:xfrm>
          <a:prstGeom prst="rect">
            <a:avLst/>
          </a:prstGeom>
          <a:noFill/>
        </p:spPr>
        <p:txBody>
          <a:bodyPr wrap="square" rtlCol="0">
            <a:spAutoFit/>
          </a:bodyPr>
          <a:lstStyle/>
          <a:p>
            <a:r>
              <a:rPr lang="en-GB" dirty="0">
                <a:solidFill>
                  <a:schemeClr val="bg1"/>
                </a:solidFill>
                <a:latin typeface="Arial" panose="020B0604020202020204" pitchFamily="34" charset="0"/>
                <a:cs typeface="Arial" panose="020B0604020202020204" pitchFamily="34" charset="0"/>
              </a:rPr>
              <a:t>Image credits – see notes</a:t>
            </a:r>
          </a:p>
        </p:txBody>
      </p:sp>
      <p:pic>
        <p:nvPicPr>
          <p:cNvPr id="1028" name="Picture 4">
            <a:extLst>
              <a:ext uri="{FF2B5EF4-FFF2-40B4-BE49-F238E27FC236}">
                <a16:creationId xmlns:a16="http://schemas.microsoft.com/office/drawing/2014/main" id="{C8172F6B-E0BF-A43C-2FFE-2DD4A9D0C1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7173" b="3542"/>
          <a:stretch/>
        </p:blipFill>
        <p:spPr bwMode="auto">
          <a:xfrm>
            <a:off x="2631046" y="3843341"/>
            <a:ext cx="28289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A787B2F-2BB1-33A2-6C58-1796D839933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7560"/>
          <a:stretch/>
        </p:blipFill>
        <p:spPr bwMode="auto">
          <a:xfrm>
            <a:off x="8949972" y="3843341"/>
            <a:ext cx="28289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07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4000" b="1" dirty="0">
                <a:solidFill>
                  <a:srgbClr val="4AA246"/>
                </a:solidFill>
                <a:latin typeface="Arial" panose="020B0604020202020204" pitchFamily="34" charset="0"/>
                <a:ea typeface="ヒラギノ角ゴ Pro W3"/>
                <a:cs typeface="Arial" panose="020B0604020202020204" pitchFamily="34" charset="0"/>
              </a:rPr>
              <a:t>Marsha P Johnson</a:t>
            </a:r>
            <a:endParaRPr lang="en-US" altLang="en-US" sz="4000" b="1" dirty="0">
              <a:solidFill>
                <a:srgbClr val="4AA246"/>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0014"/>
            <a:ext cx="9207819" cy="5134962"/>
          </a:xfrm>
        </p:spPr>
        <p:txBody>
          <a:bodyPr>
            <a:normAutofit lnSpcReduction="10000"/>
          </a:bodyPr>
          <a:lstStyle/>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Marsha was an American gay liberation activist and self-identified drag queen. Known as an outspoken advocate for gay rights, Johnson was one of the prominent figures in the </a:t>
            </a:r>
            <a:r>
              <a:rPr lang="en-GB" sz="2400" b="1" dirty="0">
                <a:solidFill>
                  <a:srgbClr val="EA7923"/>
                </a:solidFill>
                <a:latin typeface="Arial" panose="020B0604020202020204" pitchFamily="34" charset="0"/>
                <a:cs typeface="Arial" panose="020B0604020202020204" pitchFamily="34" charset="0"/>
              </a:rPr>
              <a:t>Stonewall uprising of 1969</a:t>
            </a:r>
            <a:r>
              <a:rPr lang="en-GB" sz="2400" dirty="0">
                <a:solidFill>
                  <a:srgbClr val="351D54"/>
                </a:solidFill>
                <a:latin typeface="Arial" panose="020B0604020202020204" pitchFamily="34" charset="0"/>
                <a:cs typeface="Arial" panose="020B0604020202020204" pitchFamily="34" charset="0"/>
              </a:rPr>
              <a:t>. Johnson, alongside her good friend Sylvia Rivera, emerged from the clashes as </a:t>
            </a:r>
            <a:r>
              <a:rPr lang="en-GB" sz="2400" b="1" dirty="0">
                <a:solidFill>
                  <a:srgbClr val="EA7923"/>
                </a:solidFill>
                <a:latin typeface="Arial" panose="020B0604020202020204" pitchFamily="34" charset="0"/>
                <a:cs typeface="Arial" panose="020B0604020202020204" pitchFamily="34" charset="0"/>
              </a:rPr>
              <a:t>leaders in the gay liberation movement</a:t>
            </a:r>
            <a:r>
              <a:rPr lang="en-GB" sz="2400" dirty="0">
                <a:solidFill>
                  <a:srgbClr val="351D54"/>
                </a:solidFill>
                <a:latin typeface="Arial" panose="020B0604020202020204" pitchFamily="34" charset="0"/>
                <a:cs typeface="Arial" panose="020B0604020202020204" pitchFamily="34" charset="0"/>
              </a:rPr>
              <a:t>. They helped found the group </a:t>
            </a:r>
            <a:r>
              <a:rPr lang="en-GB" sz="2400" b="1" dirty="0">
                <a:solidFill>
                  <a:srgbClr val="EA7923"/>
                </a:solidFill>
                <a:latin typeface="Arial" panose="020B0604020202020204" pitchFamily="34" charset="0"/>
                <a:cs typeface="Arial" panose="020B0604020202020204" pitchFamily="34" charset="0"/>
              </a:rPr>
              <a:t>Street Transvestite Action Revolutionaries</a:t>
            </a:r>
            <a:r>
              <a:rPr lang="en-GB" sz="2400" dirty="0">
                <a:solidFill>
                  <a:srgbClr val="351D54"/>
                </a:solidFill>
                <a:latin typeface="Arial" panose="020B0604020202020204" pitchFamily="34" charset="0"/>
                <a:cs typeface="Arial" panose="020B0604020202020204" pitchFamily="34" charset="0"/>
              </a:rPr>
              <a:t> (STAR).</a:t>
            </a:r>
          </a:p>
          <a:p>
            <a:pPr marL="0" indent="0">
              <a:spcBef>
                <a:spcPts val="0"/>
              </a:spcBef>
              <a:buNone/>
            </a:pPr>
            <a:endParaRPr lang="en-GB" sz="2400" dirty="0">
              <a:solidFill>
                <a:srgbClr val="351D54"/>
              </a:solidFill>
              <a:latin typeface="Arial" panose="020B0604020202020204" pitchFamily="34" charset="0"/>
              <a:cs typeface="Arial" panose="020B0604020202020204" pitchFamily="34" charset="0"/>
            </a:endParaRPr>
          </a:p>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She is remembered as one of the </a:t>
            </a:r>
            <a:r>
              <a:rPr lang="en-GB" sz="2400" b="1" dirty="0">
                <a:solidFill>
                  <a:srgbClr val="EA7923"/>
                </a:solidFill>
                <a:latin typeface="Arial" panose="020B0604020202020204" pitchFamily="34" charset="0"/>
                <a:cs typeface="Arial" panose="020B0604020202020204" pitchFamily="34" charset="0"/>
              </a:rPr>
              <a:t>most significant activists for transgender rights</a:t>
            </a:r>
            <a:r>
              <a:rPr lang="en-GB" sz="2400" dirty="0">
                <a:solidFill>
                  <a:srgbClr val="351D54"/>
                </a:solidFill>
                <a:latin typeface="Arial" panose="020B0604020202020204" pitchFamily="34" charset="0"/>
                <a:cs typeface="Arial" panose="020B0604020202020204" pitchFamily="34" charset="0"/>
              </a:rPr>
              <a:t>, although the term “transgender” wasn’t commonly used during her lifetime. Johnson identified as a “transvestite,” gay and a drag queen, and used she/her pronouns.</a:t>
            </a:r>
          </a:p>
          <a:p>
            <a:pPr marL="0" indent="0">
              <a:spcBef>
                <a:spcPts val="0"/>
              </a:spcBef>
              <a:buNone/>
            </a:pPr>
            <a:endParaRPr lang="en-GB" sz="2400" dirty="0">
              <a:solidFill>
                <a:srgbClr val="351D54"/>
              </a:solidFill>
              <a:latin typeface="Arial" panose="020B0604020202020204" pitchFamily="34" charset="0"/>
              <a:cs typeface="Arial" panose="020B0604020202020204" pitchFamily="34" charset="0"/>
            </a:endParaRPr>
          </a:p>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In remembering Stonewall it is important to recognise that </a:t>
            </a:r>
            <a:r>
              <a:rPr lang="en-GB" sz="2400" b="1" dirty="0">
                <a:solidFill>
                  <a:srgbClr val="EA7923"/>
                </a:solidFill>
                <a:latin typeface="Arial" panose="020B0604020202020204" pitchFamily="34" charset="0"/>
                <a:cs typeface="Arial" panose="020B0604020202020204" pitchFamily="34" charset="0"/>
              </a:rPr>
              <a:t>Black LGBT+ people, galvanised a revolution </a:t>
            </a:r>
            <a:r>
              <a:rPr lang="en-GB" sz="2400" dirty="0">
                <a:solidFill>
                  <a:srgbClr val="351D54"/>
                </a:solidFill>
                <a:latin typeface="Arial" panose="020B0604020202020204" pitchFamily="34" charset="0"/>
                <a:cs typeface="Arial" panose="020B0604020202020204" pitchFamily="34" charset="0"/>
              </a:rPr>
              <a:t>that fought in solidarity for people regardless of their gender identity, sexual orientation, ethnicity or class. </a:t>
            </a: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66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4000" b="1" dirty="0" err="1">
                <a:solidFill>
                  <a:srgbClr val="4AA246"/>
                </a:solidFill>
                <a:latin typeface="Arial" panose="020B0604020202020204" pitchFamily="34" charset="0"/>
                <a:ea typeface="ヒラギノ角ゴ Pro W3"/>
                <a:cs typeface="Arial" panose="020B0604020202020204" pitchFamily="34" charset="0"/>
              </a:rPr>
              <a:t>Stormé</a:t>
            </a:r>
            <a:r>
              <a:rPr lang="en-GB" altLang="en-US" sz="4000" b="1" dirty="0">
                <a:solidFill>
                  <a:srgbClr val="4AA246"/>
                </a:solidFill>
                <a:latin typeface="Arial" panose="020B0604020202020204" pitchFamily="34" charset="0"/>
                <a:ea typeface="ヒラギノ角ゴ Pro W3"/>
                <a:cs typeface="Arial" panose="020B0604020202020204" pitchFamily="34" charset="0"/>
              </a:rPr>
              <a:t> </a:t>
            </a:r>
            <a:r>
              <a:rPr lang="en-GB" altLang="en-US" sz="4000" b="1" dirty="0" err="1">
                <a:solidFill>
                  <a:srgbClr val="4AA246"/>
                </a:solidFill>
                <a:latin typeface="Arial" panose="020B0604020202020204" pitchFamily="34" charset="0"/>
                <a:ea typeface="ヒラギノ角ゴ Pro W3"/>
                <a:cs typeface="Arial" panose="020B0604020202020204" pitchFamily="34" charset="0"/>
              </a:rPr>
              <a:t>DeLarverie</a:t>
            </a:r>
            <a:endParaRPr lang="en-US" altLang="en-US" sz="4000" b="1" dirty="0">
              <a:solidFill>
                <a:srgbClr val="4AA246"/>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0014"/>
            <a:ext cx="9207819" cy="5134962"/>
          </a:xfrm>
        </p:spPr>
        <p:txBody>
          <a:bodyPr>
            <a:normAutofit/>
          </a:bodyPr>
          <a:lstStyle/>
          <a:p>
            <a:pPr marL="0" indent="0">
              <a:spcBef>
                <a:spcPts val="0"/>
              </a:spcBef>
              <a:buNone/>
            </a:pPr>
            <a:r>
              <a:rPr lang="en-GB" sz="2400" dirty="0" err="1">
                <a:solidFill>
                  <a:srgbClr val="351D54"/>
                </a:solidFill>
                <a:latin typeface="Arial" panose="020B0604020202020204" pitchFamily="34" charset="0"/>
                <a:cs typeface="Arial" panose="020B0604020202020204" pitchFamily="34" charset="0"/>
              </a:rPr>
              <a:t>Stormé</a:t>
            </a:r>
            <a:r>
              <a:rPr lang="en-GB" sz="2400" dirty="0">
                <a:solidFill>
                  <a:srgbClr val="351D54"/>
                </a:solidFill>
                <a:latin typeface="Arial" panose="020B0604020202020204" pitchFamily="34" charset="0"/>
                <a:cs typeface="Arial" panose="020B0604020202020204" pitchFamily="34" charset="0"/>
              </a:rPr>
              <a:t> was a butch lesbian born in New Orleans, to an African American mother and a white father and </a:t>
            </a:r>
            <a:r>
              <a:rPr lang="en-GB" sz="2400" b="1" dirty="0">
                <a:solidFill>
                  <a:srgbClr val="EA7923"/>
                </a:solidFill>
                <a:latin typeface="Arial" panose="020B0604020202020204" pitchFamily="34" charset="0"/>
                <a:cs typeface="Arial" panose="020B0604020202020204" pitchFamily="34" charset="0"/>
              </a:rPr>
              <a:t>she was responsible for starting the first Stonewall riot</a:t>
            </a:r>
            <a:r>
              <a:rPr lang="en-GB" sz="2400" dirty="0">
                <a:latin typeface="Arial" panose="020B0604020202020204" pitchFamily="34" charset="0"/>
                <a:cs typeface="Arial" panose="020B0604020202020204" pitchFamily="34" charset="0"/>
              </a:rPr>
              <a:t> </a:t>
            </a:r>
            <a:r>
              <a:rPr lang="en-GB" sz="2400" dirty="0">
                <a:solidFill>
                  <a:srgbClr val="351D54"/>
                </a:solidFill>
                <a:latin typeface="Arial" panose="020B0604020202020204" pitchFamily="34" charset="0"/>
                <a:cs typeface="Arial" panose="020B0604020202020204" pitchFamily="34" charset="0"/>
              </a:rPr>
              <a:t>at 1.20am on June 28 1969. </a:t>
            </a:r>
          </a:p>
          <a:p>
            <a:pPr marL="0" indent="0">
              <a:spcBef>
                <a:spcPts val="0"/>
              </a:spcBef>
              <a:buNone/>
            </a:pPr>
            <a:endParaRPr lang="en-GB" sz="2400" dirty="0">
              <a:latin typeface="Arial" panose="020B0604020202020204" pitchFamily="34" charset="0"/>
              <a:cs typeface="Arial" panose="020B0604020202020204" pitchFamily="34" charset="0"/>
            </a:endParaRPr>
          </a:p>
          <a:p>
            <a:pPr marL="0" indent="0">
              <a:spcBef>
                <a:spcPts val="0"/>
              </a:spcBef>
              <a:buNone/>
            </a:pPr>
            <a:r>
              <a:rPr lang="en-GB" sz="2400" dirty="0" err="1">
                <a:solidFill>
                  <a:srgbClr val="351D54"/>
                </a:solidFill>
                <a:latin typeface="Arial" panose="020B0604020202020204" pitchFamily="34" charset="0"/>
                <a:cs typeface="Arial" panose="020B0604020202020204" pitchFamily="34" charset="0"/>
              </a:rPr>
              <a:t>Stormé</a:t>
            </a:r>
            <a:r>
              <a:rPr lang="en-GB" sz="2400" dirty="0">
                <a:solidFill>
                  <a:srgbClr val="351D54"/>
                </a:solidFill>
                <a:latin typeface="Arial" panose="020B0604020202020204" pitchFamily="34" charset="0"/>
                <a:cs typeface="Arial" panose="020B0604020202020204" pitchFamily="34" charset="0"/>
              </a:rPr>
              <a:t> was hit on the head with a billy club and handcuffed. She was bleeding from the head when she brazenly turned to the crowd and hollered, </a:t>
            </a:r>
            <a:r>
              <a:rPr lang="en-GB" sz="2400" b="1" dirty="0">
                <a:solidFill>
                  <a:srgbClr val="EA7923"/>
                </a:solidFill>
                <a:latin typeface="Arial" panose="020B0604020202020204" pitchFamily="34" charset="0"/>
                <a:cs typeface="Arial" panose="020B0604020202020204" pitchFamily="34" charset="0"/>
              </a:rPr>
              <a:t>“WHY DON’T YOU DO SOMETHING!?”</a:t>
            </a:r>
          </a:p>
          <a:p>
            <a:pPr marL="0" indent="0">
              <a:spcBef>
                <a:spcPts val="0"/>
              </a:spcBef>
              <a:buNone/>
            </a:pPr>
            <a:r>
              <a:rPr lang="en-GB" sz="2400" dirty="0">
                <a:latin typeface="Arial" panose="020B0604020202020204" pitchFamily="34" charset="0"/>
                <a:cs typeface="Arial" panose="020B0604020202020204" pitchFamily="34" charset="0"/>
              </a:rPr>
              <a:t> </a:t>
            </a:r>
          </a:p>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After a long struggle, </a:t>
            </a:r>
            <a:r>
              <a:rPr lang="en-GB" sz="2400" dirty="0" err="1">
                <a:solidFill>
                  <a:srgbClr val="351D54"/>
                </a:solidFill>
                <a:latin typeface="Arial" panose="020B0604020202020204" pitchFamily="34" charset="0"/>
                <a:cs typeface="Arial" panose="020B0604020202020204" pitchFamily="34" charset="0"/>
              </a:rPr>
              <a:t>Stormé</a:t>
            </a:r>
            <a:r>
              <a:rPr lang="en-GB" sz="2400" dirty="0">
                <a:solidFill>
                  <a:srgbClr val="351D54"/>
                </a:solidFill>
                <a:latin typeface="Arial" panose="020B0604020202020204" pitchFamily="34" charset="0"/>
                <a:cs typeface="Arial" panose="020B0604020202020204" pitchFamily="34" charset="0"/>
              </a:rPr>
              <a:t> was dragged into a police wagon and that’s when the scene exploded. That summer night a revolution began and it was a strong butch woman of colour that is reported to have thrown the first punch. </a:t>
            </a:r>
            <a:r>
              <a:rPr lang="en-GB" sz="2400" b="1" dirty="0">
                <a:solidFill>
                  <a:srgbClr val="EA7923"/>
                </a:solidFill>
                <a:latin typeface="Arial" panose="020B0604020202020204" pitchFamily="34" charset="0"/>
                <a:cs typeface="Arial" panose="020B0604020202020204" pitchFamily="34" charset="0"/>
              </a:rPr>
              <a:t>Exactly one year later, on June 28, 1970, the first Pride parade took place</a:t>
            </a:r>
            <a:r>
              <a:rPr lang="en-GB" sz="2400" dirty="0">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0829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4000" b="1" dirty="0">
                <a:solidFill>
                  <a:srgbClr val="4AA246"/>
                </a:solidFill>
                <a:latin typeface="Arial" panose="020B0604020202020204" pitchFamily="34" charset="0"/>
                <a:ea typeface="ヒラギノ角ゴ Pro W3"/>
                <a:cs typeface="Arial" panose="020B0604020202020204" pitchFamily="34" charset="0"/>
              </a:rPr>
              <a:t>Sylvia Rivera</a:t>
            </a:r>
            <a:endParaRPr lang="en-US" altLang="en-US" sz="4000" b="1" dirty="0">
              <a:solidFill>
                <a:srgbClr val="4AA246"/>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0014"/>
            <a:ext cx="9207819" cy="5134962"/>
          </a:xfrm>
        </p:spPr>
        <p:txBody>
          <a:bodyPr>
            <a:normAutofit lnSpcReduction="10000"/>
          </a:bodyPr>
          <a:lstStyle/>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When Sylvia </a:t>
            </a:r>
            <a:r>
              <a:rPr lang="en-GB" sz="2400" dirty="0">
                <a:solidFill>
                  <a:srgbClr val="EA7923"/>
                </a:solidFill>
                <a:latin typeface="Arial" panose="020B0604020202020204" pitchFamily="34" charset="0"/>
                <a:cs typeface="Arial" panose="020B0604020202020204" pitchFamily="34" charset="0"/>
              </a:rPr>
              <a:t>threw the second Molotov cocktail at Stonewall</a:t>
            </a:r>
            <a:r>
              <a:rPr lang="en-GB" sz="2400" dirty="0">
                <a:solidFill>
                  <a:srgbClr val="351D54"/>
                </a:solidFill>
                <a:latin typeface="Arial" panose="020B0604020202020204" pitchFamily="34" charset="0"/>
                <a:cs typeface="Arial" panose="020B0604020202020204" pitchFamily="34" charset="0"/>
              </a:rPr>
              <a:t>, she was only 17. Stonewall incited Rivera to keep fighting for voices marginalised within the gay rights space. She </a:t>
            </a:r>
            <a:r>
              <a:rPr lang="en-GB" sz="2400" b="1" dirty="0">
                <a:solidFill>
                  <a:srgbClr val="EA7923"/>
                </a:solidFill>
                <a:latin typeface="Arial" panose="020B0604020202020204" pitchFamily="34" charset="0"/>
                <a:cs typeface="Arial" panose="020B0604020202020204" pitchFamily="34" charset="0"/>
              </a:rPr>
              <a:t>became involved with the Gay Liberation Front, and the Gay Activists’ Alliance</a:t>
            </a:r>
            <a:r>
              <a:rPr lang="en-GB" sz="2400" dirty="0">
                <a:solidFill>
                  <a:srgbClr val="351D54"/>
                </a:solidFill>
                <a:latin typeface="Arial" panose="020B0604020202020204" pitchFamily="34" charset="0"/>
                <a:cs typeface="Arial" panose="020B0604020202020204" pitchFamily="34" charset="0"/>
              </a:rPr>
              <a:t>, and challenged the way the predominantly white gay and lesbian community approached activism from a middle-class perspective.</a:t>
            </a:r>
          </a:p>
          <a:p>
            <a:pPr marL="0" indent="0">
              <a:spcBef>
                <a:spcPts val="0"/>
              </a:spcBef>
              <a:buNone/>
            </a:pPr>
            <a:endParaRPr lang="en-GB" sz="2400" dirty="0">
              <a:solidFill>
                <a:srgbClr val="351D54"/>
              </a:solidFill>
              <a:latin typeface="Arial" panose="020B0604020202020204" pitchFamily="34" charset="0"/>
              <a:cs typeface="Arial" panose="020B0604020202020204" pitchFamily="34" charset="0"/>
            </a:endParaRPr>
          </a:p>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Rivera wanted their activism to be more </a:t>
            </a:r>
            <a:r>
              <a:rPr lang="en-GB" sz="2400" b="1" dirty="0">
                <a:solidFill>
                  <a:srgbClr val="EA7923"/>
                </a:solidFill>
                <a:latin typeface="Arial" panose="020B0604020202020204" pitchFamily="34" charset="0"/>
                <a:cs typeface="Arial" panose="020B0604020202020204" pitchFamily="34" charset="0"/>
              </a:rPr>
              <a:t>progressive</a:t>
            </a:r>
            <a:r>
              <a:rPr lang="en-GB" sz="2400" dirty="0">
                <a:solidFill>
                  <a:srgbClr val="351D54"/>
                </a:solidFill>
                <a:latin typeface="Arial" panose="020B0604020202020204" pitchFamily="34" charset="0"/>
                <a:cs typeface="Arial" panose="020B0604020202020204" pitchFamily="34" charset="0"/>
              </a:rPr>
              <a:t>, to include in their fight the rights of transgender individuals, people of colour, the homeless, and the incarcerated. She also working with Puerto Rican activist organization the </a:t>
            </a:r>
            <a:r>
              <a:rPr lang="en-GB" sz="2400" b="1" dirty="0">
                <a:solidFill>
                  <a:srgbClr val="EA7923"/>
                </a:solidFill>
                <a:latin typeface="Arial" panose="020B0604020202020204" pitchFamily="34" charset="0"/>
                <a:cs typeface="Arial" panose="020B0604020202020204" pitchFamily="34" charset="0"/>
              </a:rPr>
              <a:t>Young Lords</a:t>
            </a:r>
            <a:r>
              <a:rPr lang="en-GB" sz="2400" dirty="0">
                <a:solidFill>
                  <a:srgbClr val="351D54"/>
                </a:solidFill>
                <a:latin typeface="Arial" panose="020B0604020202020204" pitchFamily="34" charset="0"/>
                <a:cs typeface="Arial" panose="020B0604020202020204" pitchFamily="34" charset="0"/>
              </a:rPr>
              <a:t>, hoping the Puerto Rican and Latina communities would acknowledge the reality of gay and trans people.</a:t>
            </a:r>
          </a:p>
          <a:p>
            <a:pPr marL="0" indent="0">
              <a:spcBef>
                <a:spcPts val="0"/>
              </a:spcBef>
              <a:buNone/>
            </a:pPr>
            <a:endParaRPr lang="en-GB" sz="2400" dirty="0">
              <a:solidFill>
                <a:srgbClr val="351D54"/>
              </a:solidFill>
              <a:latin typeface="Arial" panose="020B0604020202020204" pitchFamily="34" charset="0"/>
              <a:cs typeface="Arial" panose="020B0604020202020204" pitchFamily="34" charset="0"/>
            </a:endParaRPr>
          </a:p>
          <a:p>
            <a:pPr marL="0" indent="0">
              <a:spcBef>
                <a:spcPts val="0"/>
              </a:spcBef>
              <a:buNone/>
            </a:pPr>
            <a:r>
              <a:rPr lang="en-GB" sz="2400" dirty="0">
                <a:solidFill>
                  <a:srgbClr val="351D54"/>
                </a:solidFill>
                <a:latin typeface="Arial" panose="020B0604020202020204" pitchFamily="34" charset="0"/>
                <a:cs typeface="Arial" panose="020B0604020202020204" pitchFamily="34" charset="0"/>
              </a:rPr>
              <a:t>Defiant of labels, Rivera fought for not only gay and trans rights but </a:t>
            </a:r>
            <a:r>
              <a:rPr lang="en-GB" sz="2400" b="1" dirty="0">
                <a:solidFill>
                  <a:srgbClr val="EA7923"/>
                </a:solidFill>
                <a:latin typeface="Arial" panose="020B0604020202020204" pitchFamily="34" charset="0"/>
                <a:cs typeface="Arial" panose="020B0604020202020204" pitchFamily="34" charset="0"/>
              </a:rPr>
              <a:t>also racial, economic and criminal justice issues</a:t>
            </a:r>
            <a:r>
              <a:rPr lang="en-GB" sz="2400" dirty="0">
                <a:solidFill>
                  <a:srgbClr val="351D54"/>
                </a:solidFill>
                <a:latin typeface="Arial" panose="020B0604020202020204" pitchFamily="34" charset="0"/>
                <a:cs typeface="Arial" panose="020B0604020202020204" pitchFamily="34" charset="0"/>
              </a:rPr>
              <a:t>.</a:t>
            </a:r>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20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4BD02402-8530-A07B-537E-EF4BEE8BE33B}"/>
              </a:ext>
            </a:extLst>
          </p:cNvPr>
          <p:cNvSpPr>
            <a:spLocks noGrp="1" noChangeArrowheads="1"/>
          </p:cNvSpPr>
          <p:nvPr>
            <p:ph type="title"/>
          </p:nvPr>
        </p:nvSpPr>
        <p:spPr>
          <a:xfrm>
            <a:off x="2657474" y="213024"/>
            <a:ext cx="6818540" cy="1325563"/>
          </a:xfrm>
        </p:spPr>
        <p:txBody>
          <a:bodyPr lIns="36000" tIns="36000" rIns="36000" bIns="36000">
            <a:normAutofit/>
          </a:bodyPr>
          <a:lstStyle/>
          <a:p>
            <a:pPr>
              <a:lnSpc>
                <a:spcPct val="100000"/>
              </a:lnSpc>
            </a:pPr>
            <a:r>
              <a:rPr lang="en-GB" altLang="en-US" sz="3400" b="1" dirty="0">
                <a:solidFill>
                  <a:srgbClr val="351D54"/>
                </a:solidFill>
                <a:latin typeface="Arial" panose="020B0604020202020204" pitchFamily="34" charset="0"/>
                <a:ea typeface="ヒラギノ角ゴ Pro W3"/>
                <a:cs typeface="Arial" panose="020B0604020202020204" pitchFamily="34" charset="0"/>
              </a:rPr>
              <a:t>Question 4</a:t>
            </a:r>
            <a:endParaRPr lang="en-US" altLang="en-US" sz="3400" b="1" dirty="0">
              <a:solidFill>
                <a:srgbClr val="351D54"/>
              </a:solidFill>
              <a:latin typeface="Arial" panose="020B0604020202020204" pitchFamily="34" charset="0"/>
              <a:ea typeface="ヒラギノ角ゴ Pro W3"/>
              <a:cs typeface="Arial" panose="020B0604020202020204" pitchFamily="34" charset="0"/>
            </a:endParaRPr>
          </a:p>
        </p:txBody>
      </p:sp>
      <p:sp>
        <p:nvSpPr>
          <p:cNvPr id="3" name="Content Placeholder 2">
            <a:extLst>
              <a:ext uri="{FF2B5EF4-FFF2-40B4-BE49-F238E27FC236}">
                <a16:creationId xmlns:a16="http://schemas.microsoft.com/office/drawing/2014/main" id="{FF660F7D-CA66-8518-22CB-38B22C77F832}"/>
              </a:ext>
            </a:extLst>
          </p:cNvPr>
          <p:cNvSpPr>
            <a:spLocks noGrp="1"/>
          </p:cNvSpPr>
          <p:nvPr>
            <p:ph idx="1"/>
          </p:nvPr>
        </p:nvSpPr>
        <p:spPr>
          <a:xfrm>
            <a:off x="2657474" y="1516675"/>
            <a:ext cx="9207819" cy="1026476"/>
          </a:xfrm>
        </p:spPr>
        <p:txBody>
          <a:bodyPr>
            <a:noAutofit/>
          </a:bodyPr>
          <a:lstStyle/>
          <a:p>
            <a:pPr marL="0" indent="0">
              <a:buNone/>
            </a:pPr>
            <a:r>
              <a:rPr lang="en-GB" altLang="en-US" sz="3400" b="1" dirty="0">
                <a:solidFill>
                  <a:srgbClr val="351D54"/>
                </a:solidFill>
                <a:latin typeface="Arial" panose="020B0604020202020204" pitchFamily="34" charset="0"/>
                <a:ea typeface="ヒラギノ角ゴ Pro W3"/>
                <a:cs typeface="Arial" panose="020B0604020202020204" pitchFamily="34" charset="0"/>
              </a:rPr>
              <a:t>Can you name a London-based Trans campaigning organisation which draws inspiration from Marsha P Johnson?</a:t>
            </a:r>
            <a:endParaRPr lang="en-GB" sz="3400" dirty="0"/>
          </a:p>
        </p:txBody>
      </p:sp>
      <p:pic>
        <p:nvPicPr>
          <p:cNvPr id="2" name="Picture 1">
            <a:extLst>
              <a:ext uri="{FF2B5EF4-FFF2-40B4-BE49-F238E27FC236}">
                <a16:creationId xmlns:a16="http://schemas.microsoft.com/office/drawing/2014/main" id="{18790132-3A1E-BAC4-5E96-2CFFB12AB076}"/>
              </a:ext>
            </a:extLst>
          </p:cNvPr>
          <p:cNvPicPr>
            <a:picLocks noChangeAspect="1"/>
          </p:cNvPicPr>
          <p:nvPr/>
        </p:nvPicPr>
        <p:blipFill>
          <a:blip r:embed="rId3"/>
          <a:stretch>
            <a:fillRect/>
          </a:stretch>
        </p:blipFill>
        <p:spPr>
          <a:xfrm>
            <a:off x="0" y="0"/>
            <a:ext cx="2458356" cy="6858000"/>
          </a:xfrm>
          <a:prstGeom prst="rect">
            <a:avLst/>
          </a:prstGeom>
        </p:spPr>
      </p:pic>
      <p:pic>
        <p:nvPicPr>
          <p:cNvPr id="4" name="Picture 3">
            <a:extLst>
              <a:ext uri="{FF2B5EF4-FFF2-40B4-BE49-F238E27FC236}">
                <a16:creationId xmlns:a16="http://schemas.microsoft.com/office/drawing/2014/main" id="{467FA930-F6EA-BC1A-F8C9-13AB192FE984}"/>
              </a:ext>
            </a:extLst>
          </p:cNvPr>
          <p:cNvPicPr>
            <a:picLocks noChangeAspect="1"/>
          </p:cNvPicPr>
          <p:nvPr/>
        </p:nvPicPr>
        <p:blipFill>
          <a:blip r:embed="rId4">
            <a:extLst>
              <a:ext uri="{28A0092B-C50C-407E-A947-70E740481C1C}">
                <a14:useLocalDpi xmlns:a14="http://schemas.microsoft.com/office/drawing/2010/main" val="0"/>
              </a:ext>
            </a:extLst>
          </a:blip>
          <a:srcRect b="18893"/>
          <a:stretch>
            <a:fillRect/>
          </a:stretch>
        </p:blipFill>
        <p:spPr bwMode="auto">
          <a:xfrm>
            <a:off x="9476014" y="348281"/>
            <a:ext cx="2389279" cy="1026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9E8D1172-DFBF-5F14-2DD7-F3F3CF7A8385}"/>
              </a:ext>
            </a:extLst>
          </p:cNvPr>
          <p:cNvSpPr txBox="1">
            <a:spLocks/>
          </p:cNvSpPr>
          <p:nvPr/>
        </p:nvSpPr>
        <p:spPr>
          <a:xfrm>
            <a:off x="2657473" y="3171825"/>
            <a:ext cx="9207819" cy="3473149"/>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1219170">
              <a:buNone/>
            </a:pPr>
            <a:r>
              <a:rPr lang="en-GB" sz="3700" b="1" kern="0" dirty="0">
                <a:solidFill>
                  <a:srgbClr val="4AA246"/>
                </a:solidFill>
                <a:latin typeface="Arial" panose="020B0604020202020204" pitchFamily="34" charset="0"/>
                <a:cs typeface="Arial" panose="020B0604020202020204" pitchFamily="34" charset="0"/>
              </a:rPr>
              <a:t>Black Trans Alliance</a:t>
            </a:r>
          </a:p>
          <a:p>
            <a:pPr marL="0" indent="0" algn="ctr" defTabSz="1219170">
              <a:buNone/>
            </a:pPr>
            <a:endParaRPr lang="en-GB" sz="1300" b="1" kern="0" dirty="0">
              <a:solidFill>
                <a:srgbClr val="4AA246"/>
              </a:solidFill>
              <a:latin typeface="Arial" panose="020B0604020202020204" pitchFamily="34" charset="0"/>
              <a:cs typeface="Arial" panose="020B0604020202020204" pitchFamily="34" charset="0"/>
            </a:endParaRPr>
          </a:p>
          <a:p>
            <a:pPr marL="0" indent="0" algn="ctr" defTabSz="1219170">
              <a:buNone/>
            </a:pPr>
            <a:r>
              <a:rPr lang="en-GB" sz="3200" b="1" i="1" kern="0" dirty="0">
                <a:solidFill>
                  <a:srgbClr val="4AA246"/>
                </a:solidFill>
                <a:latin typeface="Arial" panose="020B0604020202020204" pitchFamily="34" charset="0"/>
                <a:cs typeface="Arial" panose="020B0604020202020204" pitchFamily="34" charset="0"/>
              </a:rPr>
              <a:t>“BLA’s mission is to support, protect and amplify the voice of black transgender persons in London and the wider community; through advocacy, education, visibility and empowerment.”</a:t>
            </a:r>
          </a:p>
          <a:p>
            <a:pPr marL="0" indent="0" algn="ctr" defTabSz="1219170">
              <a:buNone/>
            </a:pPr>
            <a:endParaRPr lang="en-GB" sz="1800" b="1" i="1" kern="0" dirty="0">
              <a:solidFill>
                <a:srgbClr val="4AA246"/>
              </a:solidFill>
              <a:latin typeface="Arial" panose="020B0604020202020204" pitchFamily="34" charset="0"/>
              <a:cs typeface="Arial" panose="020B0604020202020204" pitchFamily="34" charset="0"/>
            </a:endParaRPr>
          </a:p>
          <a:p>
            <a:pPr marL="0" indent="0" algn="ctr">
              <a:buNone/>
            </a:pPr>
            <a:r>
              <a:rPr lang="en-GB" sz="3700" b="1" dirty="0">
                <a:solidFill>
                  <a:srgbClr val="EA7923"/>
                </a:solidFill>
                <a:latin typeface="Arial" panose="020B0604020202020204" pitchFamily="34" charset="0"/>
                <a:cs typeface="Arial" panose="020B0604020202020204" pitchFamily="34" charset="0"/>
              </a:rPr>
              <a:t>#BlackLivesMatter</a:t>
            </a:r>
          </a:p>
          <a:p>
            <a:pPr marL="0" indent="0">
              <a:buNone/>
            </a:pPr>
            <a:endParaRPr lang="en-GB" sz="3400" b="1" i="1" kern="0" dirty="0">
              <a:solidFill>
                <a:srgbClr val="EA792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10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file>

<file path=customXml/item2.xml><?xml version="1.0" encoding="utf-8"?>
<?mso-contentType ?>
<customXsn xmlns="http://schemas.microsoft.com/office/2006/metadata/customXsn">
  <xsnLocation/>
  <cached>True</cached>
  <openByDefault>True</openByDefault>
  <xsnScope/>
</customXsn>
</file>

<file path=customXml/item3.xml><?xml version="1.0" encoding="utf-8"?>
<p:properties xmlns:p="http://schemas.microsoft.com/office/2006/metadata/properties" xmlns:xsi="http://www.w3.org/2001/XMLSchema-instance" xmlns:pc="http://schemas.microsoft.com/office/infopath/2007/PartnerControls">
  <documentManagement>
    <Approved_x0020_Version xmlns="089b9343-ef78-4151-93e6-e519f223cf94" xsi:nil="true"/>
    <UNISON_x0020_Source_x0020_URL xmlns="089b9343-ef78-4151-93e6-e519f223cf94">
      <Url xsi:nil="true"/>
      <Description xsi:nil="true"/>
    </UNISON_x0020_Source_x0020_URL>
    <Date_x0020_Submitted xmlns="089b9343-ef78-4151-93e6-e519f223cf94" xsi:nil="true"/>
    <UNISON_x0020_Target_x0020_URL xmlns="089b9343-ef78-4151-93e6-e519f223cf94">
      <Url xsi:nil="true"/>
      <Description xsi:nil="true"/>
    </UNISON_x0020_Target_x0020_URL>
    <Submitter xmlns="235f222e-c610-49ad-bb20-02efe7429387" xsi:nil="true"/>
    <Date_x0020_Approved xmlns="089b9343-ef78-4151-93e6-e519f223cf94" xsi:nil="true"/>
    <SOG_x0020_Communications_x0020_Document_x0020_Type xmlns="235f222e-c610-49ad-bb20-02efe7429387" xsi:nil="true"/>
    <Approver xmlns="235f222e-c610-49ad-bb20-02efe7429387" xsi:nil="true"/>
  </documentManagement>
</p:properties>
</file>

<file path=customXml/item4.xml><?xml version="1.0" encoding="utf-8"?>
<ct:contentTypeSchema xmlns:ct="http://schemas.microsoft.com/office/2006/metadata/contentType" xmlns:ma="http://schemas.microsoft.com/office/2006/metadata/properties/metaAttributes" ct:_="" ma:_="" ma:contentTypeName="Word Document" ma:contentTypeID="0x01010078C0BD176F7CB4439878A395A16978E2030054516EA6BE8A35469D80E5909E41E522" ma:contentTypeVersion="32" ma:contentTypeDescription="Create a new Word Document" ma:contentTypeScope="" ma:versionID="4db111223a8bf2784670814b6cf34b65">
  <xsd:schema xmlns:xsd="http://www.w3.org/2001/XMLSchema" xmlns:xs="http://www.w3.org/2001/XMLSchema" xmlns:p="http://schemas.microsoft.com/office/2006/metadata/properties" xmlns:ns2="089b9343-ef78-4151-93e6-e519f223cf94" xmlns:ns3="235f222e-c610-49ad-bb20-02efe7429387" targetNamespace="http://schemas.microsoft.com/office/2006/metadata/properties" ma:root="true" ma:fieldsID="6cb5fb111ce9385bcb101cdb6115a2a7" ns2:_="" ns3:_="">
    <xsd:import namespace="089b9343-ef78-4151-93e6-e519f223cf94"/>
    <xsd:import namespace="235f222e-c610-49ad-bb20-02efe7429387"/>
    <xsd:element name="properties">
      <xsd:complexType>
        <xsd:sequence>
          <xsd:element name="documentManagement">
            <xsd:complexType>
              <xsd:all>
                <xsd:element ref="ns2:Approved_x0020_Version" minOccurs="0"/>
                <xsd:element ref="ns3:Approver" minOccurs="0"/>
                <xsd:element ref="ns2:Date_x0020_Approved" minOccurs="0"/>
                <xsd:element ref="ns2:Date_x0020_Submitted" minOccurs="0"/>
                <xsd:element ref="ns3:Submitter" minOccurs="0"/>
                <xsd:element ref="ns2:UNISON_x0020_Source_x0020_URL" minOccurs="0"/>
                <xsd:element ref="ns2:UNISON_x0020_Target_x0020_URL" minOccurs="0"/>
                <xsd:element ref="ns3:SOG_x0020_Communications_x0020_Document_x0020_Type"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9b9343-ef78-4151-93e6-e519f223cf94" elementFormDefault="qualified">
    <xsd:import namespace="http://schemas.microsoft.com/office/2006/documentManagement/types"/>
    <xsd:import namespace="http://schemas.microsoft.com/office/infopath/2007/PartnerControls"/>
    <xsd:element name="Approved_x0020_Version" ma:index="3" nillable="true" ma:displayName="Approved Version" ma:hidden="true" ma:internalName="Approved_x0020_Version" ma:readOnly="false">
      <xsd:simpleType>
        <xsd:restriction base="dms:Note"/>
      </xsd:simpleType>
    </xsd:element>
    <xsd:element name="Date_x0020_Approved" ma:index="5" nillable="true" ma:displayName="Date Approved" ma:hidden="true" ma:internalName="Date_x0020_Approved" ma:readOnly="false">
      <xsd:simpleType>
        <xsd:restriction base="dms:Text"/>
      </xsd:simpleType>
    </xsd:element>
    <xsd:element name="Date_x0020_Submitted" ma:index="6" nillable="true" ma:displayName="Date Submitted" ma:hidden="true" ma:internalName="Date_x0020_Submitted" ma:readOnly="false">
      <xsd:simpleType>
        <xsd:restriction base="dms:Text"/>
      </xsd:simpleType>
    </xsd:element>
    <xsd:element name="UNISON_x0020_Source_x0020_URL" ma:index="8" nillable="true" ma:displayName="UNISON Source URL" ma:format="Hyperlink" ma:hidden="true" ma:internalName="UNISON_x0020_Source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UNISON_x0020_Target_x0020_URL" ma:index="9" nillable="true" ma:displayName="UNISON Target URL" ma:format="Hyperlink" ma:hidden="true" ma:internalName="UNISON_x0020_Target_x0020_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35f222e-c610-49ad-bb20-02efe7429387" elementFormDefault="qualified">
    <xsd:import namespace="http://schemas.microsoft.com/office/2006/documentManagement/types"/>
    <xsd:import namespace="http://schemas.microsoft.com/office/infopath/2007/PartnerControls"/>
    <xsd:element name="Approver" ma:index="4" nillable="true" ma:displayName="Approver" ma:hidden="true" ma:internalName="Approver" ma:readOnly="false">
      <xsd:simpleType>
        <xsd:restriction base="dms:Text"/>
      </xsd:simpleType>
    </xsd:element>
    <xsd:element name="Submitter" ma:index="7" nillable="true" ma:displayName="Submitter" ma:hidden="true" ma:internalName="Submitter" ma:readOnly="false">
      <xsd:simpleType>
        <xsd:restriction base="dms:Text"/>
      </xsd:simpleType>
    </xsd:element>
    <xsd:element name="SOG_x0020_Communications_x0020_Document_x0020_Type" ma:index="15" nillable="true" ma:displayName="Document Type" ma:list="{f3b4eb1f-48f9-4c7e-874c-0b5a23b4fd6e}" ma:internalName="SOG_x0020_Communications_x0020_Document_x0020_Type" ma:readOnly="false" ma:showField="Title" ma:web="235f222e-c610-49ad-bb20-02efe7429387">
      <xsd:simpleType>
        <xsd:restriction base="dms:Lookup"/>
      </xsd:simpleType>
    </xsd:element>
    <xsd:element name="SharedWithUsers" ma:index="2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6D2A58-BC10-4802-B53B-1D27DAA5FCFA}">
  <ds:schemaRefs>
    <ds:schemaRef ds:uri="http://schemas.microsoft.com/sharepoint/v3/contenttype/forms"/>
  </ds:schemaRefs>
</ds:datastoreItem>
</file>

<file path=customXml/itemProps2.xml><?xml version="1.0" encoding="utf-8"?>
<ds:datastoreItem xmlns:ds="http://schemas.openxmlformats.org/officeDocument/2006/customXml" ds:itemID="{497525A0-C6AA-4544-BEEC-D80450EA91F3}">
  <ds:schemaRefs>
    <ds:schemaRef ds:uri="http://schemas.microsoft.com/office/2006/metadata/customXsn"/>
  </ds:schemaRefs>
</ds:datastoreItem>
</file>

<file path=customXml/itemProps3.xml><?xml version="1.0" encoding="utf-8"?>
<ds:datastoreItem xmlns:ds="http://schemas.openxmlformats.org/officeDocument/2006/customXml" ds:itemID="{7E0AF22D-86BA-4151-8656-94C1F995EDFC}">
  <ds:schemaRefs>
    <ds:schemaRef ds:uri="http://schemas.microsoft.com/office/2006/metadata/properties"/>
    <ds:schemaRef ds:uri="http://purl.org/dc/dcmitype/"/>
    <ds:schemaRef ds:uri="http://www.w3.org/XML/1998/namespace"/>
    <ds:schemaRef ds:uri="http://schemas.openxmlformats.org/package/2006/metadata/core-properties"/>
    <ds:schemaRef ds:uri="235f222e-c610-49ad-bb20-02efe7429387"/>
    <ds:schemaRef ds:uri="http://schemas.microsoft.com/office/2006/documentManagement/types"/>
    <ds:schemaRef ds:uri="http://schemas.microsoft.com/office/infopath/2007/PartnerControls"/>
    <ds:schemaRef ds:uri="089b9343-ef78-4151-93e6-e519f223cf94"/>
    <ds:schemaRef ds:uri="http://purl.org/dc/terms/"/>
    <ds:schemaRef ds:uri="http://purl.org/dc/elements/1.1/"/>
  </ds:schemaRefs>
</ds:datastoreItem>
</file>

<file path=customXml/itemProps4.xml><?xml version="1.0" encoding="utf-8"?>
<ds:datastoreItem xmlns:ds="http://schemas.openxmlformats.org/officeDocument/2006/customXml" ds:itemID="{1D0866EB-B88C-4D0C-B802-32473F6CE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9b9343-ef78-4151-93e6-e519f223cf94"/>
    <ds:schemaRef ds:uri="235f222e-c610-49ad-bb20-02efe74293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269</TotalTime>
  <Words>4737</Words>
  <Application>Microsoft Office PowerPoint</Application>
  <PresentationFormat>Widescreen</PresentationFormat>
  <Paragraphs>252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Neue Helvetica W01</vt:lpstr>
      <vt:lpstr>Roboto</vt:lpstr>
      <vt:lpstr>Times New Roman</vt:lpstr>
      <vt:lpstr>Office Theme</vt:lpstr>
      <vt:lpstr>   YEAR OF BLACK WORKERS 2023  LGBT+ History Month Quiz  </vt:lpstr>
      <vt:lpstr>Year of Black Workers 2023: Black LGBT+ Network</vt:lpstr>
      <vt:lpstr>Question 1</vt:lpstr>
      <vt:lpstr>Question 2</vt:lpstr>
      <vt:lpstr>Question 3</vt:lpstr>
      <vt:lpstr>Marsha P Johnson</vt:lpstr>
      <vt:lpstr>Stormé DeLarverie</vt:lpstr>
      <vt:lpstr>Sylvia Rivera</vt:lpstr>
      <vt:lpstr>Question 4</vt:lpstr>
      <vt:lpstr>Question 5</vt:lpstr>
      <vt:lpstr>Question 6</vt:lpstr>
      <vt:lpstr>Question 7</vt:lpstr>
      <vt:lpstr>Question 8</vt:lpstr>
      <vt:lpstr>Question 9</vt:lpstr>
      <vt:lpstr>Question 10</vt:lpstr>
      <vt:lpstr>Question 11</vt:lpstr>
      <vt:lpstr>Question 12</vt:lpstr>
      <vt:lpstr>Question 13</vt:lpstr>
      <vt:lpstr>Question 14</vt:lpstr>
      <vt:lpstr>Question 15</vt:lpstr>
      <vt:lpstr>Thank-you for play the quiz…</vt:lpstr>
    </vt:vector>
  </TitlesOfParts>
  <Company>Bolton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OF BLACK WORKERS 2023  LGBT+ History Month Quiz</dc:title>
  <dc:creator>McSwiggan, John</dc:creator>
  <cp:lastModifiedBy>Mawhood, Susan</cp:lastModifiedBy>
  <cp:revision>15</cp:revision>
  <dcterms:created xsi:type="dcterms:W3CDTF">2023-02-07T19:22:24Z</dcterms:created>
  <dcterms:modified xsi:type="dcterms:W3CDTF">2023-03-02T11:00:17Z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0x01010078C0BD176F7CB4439878A395A16978E2030054516EA6BE8A35469D80E5909E41E522</vt:lpwstr>
  </property>
</Properties>
</file>