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56" r:id="rId5"/>
    <p:sldId id="271" r:id="rId6"/>
    <p:sldId id="272" r:id="rId7"/>
    <p:sldId id="273" r:id="rId8"/>
    <p:sldId id="274" r:id="rId9"/>
    <p:sldId id="278" r:id="rId10"/>
    <p:sldId id="275" r:id="rId11"/>
    <p:sldId id="283" r:id="rId12"/>
    <p:sldId id="276" r:id="rId13"/>
    <p:sldId id="277" r:id="rId14"/>
    <p:sldId id="279" r:id="rId15"/>
    <p:sldId id="280" r:id="rId16"/>
    <p:sldId id="269" r:id="rId17"/>
    <p:sldId id="281" r:id="rId18"/>
    <p:sldId id="282" r:id="rId19"/>
    <p:sldId id="284" r:id="rId20"/>
    <p:sldId id="285" r:id="rId21"/>
    <p:sldId id="286" r:id="rId22"/>
    <p:sldId id="297" r:id="rId23"/>
    <p:sldId id="287" r:id="rId24"/>
    <p:sldId id="293" r:id="rId25"/>
    <p:sldId id="294" r:id="rId26"/>
    <p:sldId id="295" r:id="rId27"/>
    <p:sldId id="288" r:id="rId28"/>
    <p:sldId id="2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1"/>
    <p:restoredTop sz="75782"/>
  </p:normalViewPr>
  <p:slideViewPr>
    <p:cSldViewPr snapToGrid="0">
      <p:cViewPr varScale="1">
        <p:scale>
          <a:sx n="65" d="100"/>
          <a:sy n="65" d="100"/>
        </p:scale>
        <p:origin x="1469" y="43"/>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FC39E-806D-E2BE-4430-B2F00CA133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Helvetica Now Text" panose="020B0504030202020204" pitchFamily="34" charset="77"/>
            </a:endParaRPr>
          </a:p>
        </p:txBody>
      </p:sp>
      <p:sp>
        <p:nvSpPr>
          <p:cNvPr id="3" name="Date Placeholder 2">
            <a:extLst>
              <a:ext uri="{FF2B5EF4-FFF2-40B4-BE49-F238E27FC236}">
                <a16:creationId xmlns:a16="http://schemas.microsoft.com/office/drawing/2014/main" id="{B9F97B85-2627-6A02-7307-F4D896CC25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E4068E-A091-0F45-91C0-C49F91F629D5}" type="datetimeFigureOut">
              <a:rPr lang="en-US" smtClean="0">
                <a:latin typeface="Helvetica Now Text" panose="020B0504030202020204" pitchFamily="34" charset="77"/>
              </a:rPr>
              <a:t>1/18/2024</a:t>
            </a:fld>
            <a:endParaRPr lang="en-US" dirty="0">
              <a:latin typeface="Helvetica Now Text" panose="020B0504030202020204" pitchFamily="34" charset="77"/>
            </a:endParaRPr>
          </a:p>
        </p:txBody>
      </p:sp>
      <p:sp>
        <p:nvSpPr>
          <p:cNvPr id="4" name="Footer Placeholder 3">
            <a:extLst>
              <a:ext uri="{FF2B5EF4-FFF2-40B4-BE49-F238E27FC236}">
                <a16:creationId xmlns:a16="http://schemas.microsoft.com/office/drawing/2014/main" id="{51E9C62B-ADEB-87D5-3BD8-0B5971FB10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elvetica Now Text" panose="020B0504030202020204" pitchFamily="34" charset="77"/>
            </a:endParaRPr>
          </a:p>
        </p:txBody>
      </p:sp>
      <p:sp>
        <p:nvSpPr>
          <p:cNvPr id="5" name="Slide Number Placeholder 4">
            <a:extLst>
              <a:ext uri="{FF2B5EF4-FFF2-40B4-BE49-F238E27FC236}">
                <a16:creationId xmlns:a16="http://schemas.microsoft.com/office/drawing/2014/main" id="{BD3AF93F-4FF8-7F42-9F44-337E39E9D3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3145C3-50C5-B748-ABD9-A2E62687F328}" type="slidenum">
              <a:rPr lang="en-US" smtClean="0">
                <a:latin typeface="Helvetica Now Text" panose="020B0504030202020204" pitchFamily="34" charset="77"/>
              </a:rPr>
              <a:t>‹#›</a:t>
            </a:fld>
            <a:endParaRPr lang="en-US" dirty="0">
              <a:latin typeface="Helvetica Now Text" panose="020B0504030202020204" pitchFamily="34" charset="77"/>
            </a:endParaRPr>
          </a:p>
        </p:txBody>
      </p:sp>
    </p:spTree>
    <p:extLst>
      <p:ext uri="{BB962C8B-B14F-4D97-AF65-F5344CB8AC3E}">
        <p14:creationId xmlns:p14="http://schemas.microsoft.com/office/powerpoint/2010/main" val="4164445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ow Text" panose="020B0504030202020204"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ow Text" panose="020B0504030202020204" pitchFamily="34" charset="77"/>
              </a:defRPr>
            </a:lvl1pPr>
          </a:lstStyle>
          <a:p>
            <a:fld id="{0D568466-4539-DC4C-B8CF-6DA02BCC2F07}" type="datetimeFigureOut">
              <a:rPr lang="en-US" smtClean="0"/>
              <a:pPr/>
              <a:t>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ow Text" panose="020B050403020202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ow Text" panose="020B0504030202020204" pitchFamily="34" charset="77"/>
              </a:defRPr>
            </a:lvl1pPr>
          </a:lstStyle>
          <a:p>
            <a:fld id="{9818D516-D9B0-5644-8DA5-11AD9A36529E}" type="slidenum">
              <a:rPr lang="en-US" smtClean="0"/>
              <a:pPr/>
              <a:t>‹#›</a:t>
            </a:fld>
            <a:endParaRPr lang="en-US" dirty="0"/>
          </a:p>
        </p:txBody>
      </p:sp>
    </p:spTree>
    <p:extLst>
      <p:ext uri="{BB962C8B-B14F-4D97-AF65-F5344CB8AC3E}">
        <p14:creationId xmlns:p14="http://schemas.microsoft.com/office/powerpoint/2010/main" val="270639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ow Text" panose="020B0504030202020204" pitchFamily="34" charset="77"/>
        <a:ea typeface="+mn-ea"/>
        <a:cs typeface="+mn-cs"/>
      </a:defRPr>
    </a:lvl1pPr>
    <a:lvl2pPr marL="457200" algn="l" defTabSz="914400" rtl="0" eaLnBrk="1" latinLnBrk="0" hangingPunct="1">
      <a:defRPr sz="1200" b="0" i="0" kern="1200">
        <a:solidFill>
          <a:schemeClr val="tx1"/>
        </a:solidFill>
        <a:latin typeface="Helvetica Now Text" panose="020B0504030202020204" pitchFamily="34" charset="77"/>
        <a:ea typeface="+mn-ea"/>
        <a:cs typeface="+mn-cs"/>
      </a:defRPr>
    </a:lvl2pPr>
    <a:lvl3pPr marL="914400" algn="l" defTabSz="914400" rtl="0" eaLnBrk="1" latinLnBrk="0" hangingPunct="1">
      <a:defRPr sz="1200" b="0" i="0" kern="1200">
        <a:solidFill>
          <a:schemeClr val="tx1"/>
        </a:solidFill>
        <a:latin typeface="Helvetica Now Text" panose="020B0504030202020204" pitchFamily="34" charset="77"/>
        <a:ea typeface="+mn-ea"/>
        <a:cs typeface="+mn-cs"/>
      </a:defRPr>
    </a:lvl3pPr>
    <a:lvl4pPr marL="1371600" algn="l" defTabSz="914400" rtl="0" eaLnBrk="1" latinLnBrk="0" hangingPunct="1">
      <a:defRPr sz="1200" b="0" i="0" kern="1200">
        <a:solidFill>
          <a:schemeClr val="tx1"/>
        </a:solidFill>
        <a:latin typeface="Helvetica Now Text" panose="020B0504030202020204" pitchFamily="34" charset="77"/>
        <a:ea typeface="+mn-ea"/>
        <a:cs typeface="+mn-cs"/>
      </a:defRPr>
    </a:lvl4pPr>
    <a:lvl5pPr marL="1828800" algn="l" defTabSz="914400" rtl="0" eaLnBrk="1" latinLnBrk="0" hangingPunct="1">
      <a:defRPr sz="1200" b="0" i="0" kern="1200">
        <a:solidFill>
          <a:schemeClr val="tx1"/>
        </a:solidFill>
        <a:latin typeface="Helvetica Now Text" panose="020B050403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s.mawhood@unison.co.uk"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events/223365612076612/?active_tab=discuss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nison.org.uk/content/uploads/2020/11/Digital-Organising-for-LGBT-Equality-Guide-2020-FINAL.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lga-europe.org/rainbow-europ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b="1" dirty="0"/>
              <a:t>NOTE TO PRESENTERS</a:t>
            </a:r>
          </a:p>
          <a:p>
            <a:pPr eaLnBrk="1" hangingPunct="1">
              <a:spcBef>
                <a:spcPct val="0"/>
              </a:spcBef>
            </a:pPr>
            <a:endParaRPr lang="en-GB" altLang="en-US" dirty="0"/>
          </a:p>
          <a:p>
            <a:pPr eaLnBrk="1" hangingPunct="1">
              <a:spcBef>
                <a:spcPct val="0"/>
              </a:spcBef>
            </a:pPr>
            <a:r>
              <a:rPr lang="en-GB" altLang="en-US" dirty="0"/>
              <a:t>The notes pages of these slides should include enough information for any activist to show this presentation.</a:t>
            </a:r>
          </a:p>
          <a:p>
            <a:pPr eaLnBrk="1" hangingPunct="1">
              <a:spcBef>
                <a:spcPct val="0"/>
              </a:spcBef>
            </a:pPr>
            <a:endParaRPr lang="en-GB" altLang="en-US" dirty="0"/>
          </a:p>
          <a:p>
            <a:pPr eaLnBrk="1" hangingPunct="1">
              <a:spcBef>
                <a:spcPct val="0"/>
              </a:spcBef>
            </a:pPr>
            <a:r>
              <a:rPr lang="en-GB" altLang="en-US" dirty="0"/>
              <a:t>Where there is text on the slides, you should read that out before telling people what is on the notes page.  This doesn’t apply where the slides are pictures of old publications.  For them, the notes should be enough.</a:t>
            </a:r>
          </a:p>
          <a:p>
            <a:pPr eaLnBrk="1" hangingPunct="1">
              <a:spcBef>
                <a:spcPct val="0"/>
              </a:spcBef>
            </a:pPr>
            <a:endParaRPr lang="en-GB" altLang="en-US" dirty="0"/>
          </a:p>
          <a:p>
            <a:pPr eaLnBrk="1" hangingPunct="1">
              <a:spcBef>
                <a:spcPct val="0"/>
              </a:spcBef>
            </a:pPr>
            <a:r>
              <a:rPr lang="en-GB" altLang="en-US" dirty="0"/>
              <a:t>It is quite a long presentation, so you may want to select some of the slides, according to your audience.</a:t>
            </a:r>
          </a:p>
          <a:p>
            <a:pPr eaLnBrk="1" hangingPunct="1">
              <a:spcBef>
                <a:spcPct val="0"/>
              </a:spcBef>
            </a:pPr>
            <a:endParaRPr lang="en-GB" altLang="en-US" dirty="0"/>
          </a:p>
          <a:p>
            <a:pPr eaLnBrk="1" hangingPunct="1">
              <a:spcBef>
                <a:spcPct val="0"/>
              </a:spcBef>
            </a:pPr>
            <a:r>
              <a:rPr lang="en-GB" altLang="en-US" dirty="0"/>
              <a:t>If you have questions about any of the information, please email Mitchell Coe </a:t>
            </a:r>
            <a:r>
              <a:rPr lang="en-GB" altLang="en-US" u="sng" dirty="0" err="1"/>
              <a:t>m.coe@unison.co.uk</a:t>
            </a:r>
            <a:r>
              <a:rPr lang="en-GB" altLang="en-US" u="sng" dirty="0"/>
              <a:t> </a:t>
            </a:r>
            <a:r>
              <a:rPr lang="en-GB" altLang="en-US" dirty="0"/>
              <a:t>or Susan </a:t>
            </a:r>
            <a:r>
              <a:rPr lang="en-GB" altLang="en-US" dirty="0" err="1"/>
              <a:t>Mawhood</a:t>
            </a:r>
            <a:r>
              <a:rPr lang="en-GB" altLang="en-US" dirty="0"/>
              <a:t> </a:t>
            </a:r>
            <a:r>
              <a:rPr lang="en-GB" altLang="en-US" dirty="0">
                <a:hlinkClick r:id="rId3"/>
              </a:rPr>
              <a:t>s.mawhood@unison.co.uk</a:t>
            </a:r>
            <a:r>
              <a:rPr lang="en-GB" altLang="en-US" dirty="0"/>
              <a:t>, UNISON LGBT+ equality officers, who will make every effort to clarify!</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a:t>
            </a:fld>
            <a:endParaRPr lang="en-US" dirty="0"/>
          </a:p>
        </p:txBody>
      </p:sp>
    </p:spTree>
    <p:extLst>
      <p:ext uri="{BB962C8B-B14F-4D97-AF65-F5344CB8AC3E}">
        <p14:creationId xmlns:p14="http://schemas.microsoft.com/office/powerpoint/2010/main" val="29550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The lesbian and gay group re-submitted the rule amendment to 2005 national delegate conference</a:t>
            </a:r>
          </a:p>
          <a:p>
            <a:pPr eaLnBrk="1" hangingPunct="1">
              <a:spcBef>
                <a:spcPct val="0"/>
              </a:spcBef>
            </a:pPr>
            <a:endParaRPr lang="en-GB" altLang="en-US" dirty="0"/>
          </a:p>
          <a:p>
            <a:pPr eaLnBrk="1" hangingPunct="1">
              <a:spcBef>
                <a:spcPct val="0"/>
              </a:spcBef>
            </a:pPr>
            <a:r>
              <a:rPr lang="en-GB" altLang="en-US" dirty="0"/>
              <a:t>But this time they asked the NEC, regional councils, other self-organised groups and branches to also submit it</a:t>
            </a:r>
          </a:p>
          <a:p>
            <a:pPr eaLnBrk="1" hangingPunct="1">
              <a:spcBef>
                <a:spcPct val="0"/>
              </a:spcBef>
            </a:pPr>
            <a:endParaRPr lang="en-GB" altLang="en-US" dirty="0"/>
          </a:p>
          <a:p>
            <a:pPr eaLnBrk="1" hangingPunct="1">
              <a:spcBef>
                <a:spcPct val="0"/>
              </a:spcBef>
            </a:pPr>
            <a:r>
              <a:rPr lang="en-GB" altLang="en-US" dirty="0"/>
              <a:t>It was a very moving debate and a resounding vote for change.</a:t>
            </a:r>
          </a:p>
          <a:p>
            <a:pPr eaLnBrk="1" hangingPunct="1">
              <a:spcBef>
                <a:spcPct val="0"/>
              </a:spcBef>
            </a:pPr>
            <a:endParaRPr lang="en-GB" altLang="en-US" dirty="0"/>
          </a:p>
          <a:p>
            <a:pPr eaLnBrk="1" hangingPunct="1">
              <a:spcBef>
                <a:spcPct val="0"/>
              </a:spcBef>
            </a:pPr>
            <a:r>
              <a:rPr lang="en-GB" altLang="en-US" dirty="0"/>
              <a:t>For </a:t>
            </a:r>
            <a:r>
              <a:rPr lang="en-GB" altLang="en-US" dirty="0" err="1"/>
              <a:t>Phillippa</a:t>
            </a:r>
            <a:r>
              <a:rPr lang="en-GB" altLang="en-US" dirty="0"/>
              <a:t> </a:t>
            </a:r>
            <a:r>
              <a:rPr lang="en-GB" altLang="en-US" dirty="0" err="1"/>
              <a:t>Scrafton</a:t>
            </a:r>
            <a:r>
              <a:rPr lang="en-GB" altLang="en-US" dirty="0"/>
              <a:t>, pictured here, it was hugely significant. </a:t>
            </a:r>
          </a:p>
          <a:p>
            <a:pPr eaLnBrk="1" hangingPunct="1">
              <a:spcBef>
                <a:spcPct val="0"/>
              </a:spcBef>
            </a:pPr>
            <a:r>
              <a:rPr lang="en-GB" altLang="en-US" dirty="0"/>
              <a:t>She said ‘For me, its impact has resonated for a decade.  It allowed me to find my voice to challenge transphobia and biphobia in the workplace and to develop as an equalities campaigner and as a person.</a:t>
            </a:r>
          </a:p>
          <a:p>
            <a:pPr eaLnBrk="1" hangingPunct="1">
              <a:spcBef>
                <a:spcPct val="0"/>
              </a:spcBef>
            </a:pPr>
            <a:endParaRPr lang="en-GB" altLang="en-US" dirty="0"/>
          </a:p>
          <a:p>
            <a:pPr eaLnBrk="1" hangingPunct="1">
              <a:spcBef>
                <a:spcPct val="0"/>
              </a:spcBef>
            </a:pPr>
            <a:r>
              <a:rPr lang="en-GB" altLang="en-US" dirty="0"/>
              <a:t>I credit my career in Darlington Borough Council to the support I received from members of UNISON’s LGBT self-organised group and staff during my transition.</a:t>
            </a:r>
          </a:p>
          <a:p>
            <a:pPr eaLnBrk="1" hangingPunct="1">
              <a:spcBef>
                <a:spcPct val="0"/>
              </a:spcBef>
            </a:pPr>
            <a:endParaRPr lang="en-GB" altLang="en-US" dirty="0"/>
          </a:p>
          <a:p>
            <a:pPr eaLnBrk="1" hangingPunct="1">
              <a:spcBef>
                <a:spcPct val="0"/>
              </a:spcBef>
            </a:pPr>
            <a:r>
              <a:rPr lang="en-GB" altLang="en-US" dirty="0"/>
              <a:t>The impact of the decision is the reason I’m here today!’.</a:t>
            </a:r>
          </a:p>
          <a:p>
            <a:pPr eaLnBrk="1" hangingPunct="1">
              <a:spcBef>
                <a:spcPct val="0"/>
              </a:spcBef>
            </a:pPr>
            <a:endParaRPr lang="en-GB" altLang="en-US" dirty="0"/>
          </a:p>
          <a:p>
            <a:pPr eaLnBrk="1" hangingPunct="1">
              <a:spcBef>
                <a:spcPct val="0"/>
              </a:spcBef>
            </a:pPr>
            <a:r>
              <a:rPr lang="en-GB" altLang="en-US" dirty="0" err="1"/>
              <a:t>Phillippa</a:t>
            </a:r>
            <a:r>
              <a:rPr lang="en-GB" altLang="en-US" dirty="0"/>
              <a:t> went on to become the national LGBT committee’s first out trans chairperson.</a:t>
            </a:r>
          </a:p>
          <a:p>
            <a:pPr eaLnBrk="1" hangingPunct="1">
              <a:spcBef>
                <a:spcPct val="0"/>
              </a:spcBef>
            </a:pPr>
            <a:endParaRPr lang="en-GB" altLang="en-US" dirty="0"/>
          </a:p>
          <a:p>
            <a:pPr marL="0" marR="0" lvl="0" indent="0" algn="l" defTabSz="914400" rtl="0" eaLnBrk="0" fontAlgn="base" latinLnBrk="0" hangingPunct="0">
              <a:lnSpc>
                <a:spcPct val="107000"/>
              </a:lnSpc>
              <a:spcBef>
                <a:spcPct val="3000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2013, </a:t>
            </a:r>
            <a:r>
              <a:rPr kumimoji="0" lang="en-GB" sz="12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Phillippa</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Scrafton</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was elected as the national LGBT committee’s first out trans chairperson (two years later, she was the cover star of </a:t>
            </a:r>
            <a:r>
              <a:rPr kumimoji="0" lang="en-GB" sz="12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 </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magazine, which went out to every one of the union’s then 1.3 million members) and Maureen Le </a:t>
            </a:r>
            <a:r>
              <a:rPr kumimoji="0" lang="en-GB" sz="12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Marinel</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became the union’s first out gay president.</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UNISON has taken a number of actions to encourage LGBT members to become shop stewards or branch officers. These include piloting a branch LGBT officer training course piloted in 2013 attended by over 30 activists, and run again at national level in LGBT History Month in 2014 and has been rolled out to the regions.</a:t>
            </a:r>
          </a:p>
          <a:p>
            <a:pPr marL="0" marR="0" lvl="0" indent="0" algn="l" defTabSz="914400" rtl="0" eaLnBrk="0" fontAlgn="base" latinLnBrk="0" hangingPunct="0">
              <a:lnSpc>
                <a:spcPct val="107000"/>
              </a:lnSpc>
              <a:spcBef>
                <a:spcPct val="30000"/>
              </a:spcBef>
              <a:spcAft>
                <a:spcPts val="800"/>
              </a:spcAft>
              <a:buClrTx/>
              <a:buSzTx/>
              <a:buFontTx/>
              <a:buNone/>
              <a:tabLst/>
              <a:defRPr/>
            </a:pPr>
            <a:endPar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3000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Around </a:t>
            </a:r>
            <a:r>
              <a:rPr kumimoji="0" lang="en-GB" sz="12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300 </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LGBT branch officers have been through the training. </a:t>
            </a:r>
            <a:endPar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10</a:t>
            </a:fld>
            <a:endParaRPr lang="en-US" dirty="0"/>
          </a:p>
        </p:txBody>
      </p:sp>
    </p:spTree>
    <p:extLst>
      <p:ext uri="{BB962C8B-B14F-4D97-AF65-F5344CB8AC3E}">
        <p14:creationId xmlns:p14="http://schemas.microsoft.com/office/powerpoint/2010/main" val="410857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We’ve worked hard to make sure that change was not just the addition of two letters to our name.</a:t>
            </a:r>
          </a:p>
          <a:p>
            <a:pPr eaLnBrk="1" hangingPunct="1">
              <a:spcBef>
                <a:spcPct val="0"/>
              </a:spcBef>
            </a:pPr>
            <a:endParaRPr lang="en-GB" altLang="en-US" dirty="0"/>
          </a:p>
          <a:p>
            <a:pPr eaLnBrk="1" hangingPunct="1">
              <a:spcBef>
                <a:spcPct val="0"/>
              </a:spcBef>
            </a:pPr>
            <a:r>
              <a:rPr lang="en-GB" altLang="en-US" dirty="0"/>
              <a:t>Bi and trans members are centrally involved in all parts of our work and bi and trans equality issues are part of all our negotiating, campaigning and organising.</a:t>
            </a:r>
          </a:p>
          <a:p>
            <a:pPr eaLnBrk="1" hangingPunct="1">
              <a:spcBef>
                <a:spcPct val="0"/>
              </a:spcBef>
            </a:pPr>
            <a:endParaRPr lang="en-GB" altLang="en-US" dirty="0"/>
          </a:p>
          <a:p>
            <a:pPr eaLnBrk="1" hangingPunct="1">
              <a:spcBef>
                <a:spcPct val="0"/>
              </a:spcBef>
            </a:pPr>
            <a:r>
              <a:rPr lang="en-GB" altLang="en-US" dirty="0"/>
              <a:t>Bi and trans members continue to meet as national networks and are well represented on the national committee.</a:t>
            </a:r>
          </a:p>
          <a:p>
            <a:pPr eaLnBrk="1" hangingPunct="1">
              <a:spcBef>
                <a:spcPct val="0"/>
              </a:spcBef>
            </a:pPr>
            <a:endParaRPr lang="en-GB" altLang="en-US" dirty="0"/>
          </a:p>
          <a:p>
            <a:pPr eaLnBrk="1" hangingPunct="1">
              <a:spcBef>
                <a:spcPct val="0"/>
              </a:spcBef>
            </a:pPr>
            <a:r>
              <a:rPr lang="en-GB" altLang="en-US" dirty="0"/>
              <a:t>UNISON was proud to receive the </a:t>
            </a:r>
            <a:r>
              <a:rPr lang="en-GB" altLang="en-US" dirty="0" err="1"/>
              <a:t>BiCon</a:t>
            </a:r>
            <a:r>
              <a:rPr lang="en-GB" altLang="en-US" dirty="0"/>
              <a:t> award for Bi inclusion in 2013 – the flame held by Sarah Shahid, second on the left in this photo.</a:t>
            </a:r>
          </a:p>
          <a:p>
            <a:pPr eaLnBrk="1" hangingPunct="1">
              <a:spcBef>
                <a:spcPct val="0"/>
              </a:spcBef>
            </a:pPr>
            <a:endParaRPr lang="en-GB" altLang="en-US" dirty="0"/>
          </a:p>
          <a:p>
            <a:pPr marL="0" marR="0" lvl="0" indent="0" algn="l" defTabSz="914400" rtl="0" eaLnBrk="0" fontAlgn="base" latinLnBrk="0" hangingPunct="0">
              <a:lnSpc>
                <a:spcPct val="107000"/>
              </a:lnSpc>
              <a:spcBef>
                <a:spcPct val="3000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UNISON’s 2014 LGBT conference charged the national LGBT committee with moving forward on introducing fields for sexual orientation and gender identity/gender history on UNISON’s membership database, the RMS, ensuring the security of sensitive personal information.</a:t>
            </a:r>
            <a:endParaRPr kumimoji="0" lang="en-GB"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11</a:t>
            </a:fld>
            <a:endParaRPr lang="en-US" dirty="0"/>
          </a:p>
        </p:txBody>
      </p:sp>
    </p:spTree>
    <p:extLst>
      <p:ext uri="{BB962C8B-B14F-4D97-AF65-F5344CB8AC3E}">
        <p14:creationId xmlns:p14="http://schemas.microsoft.com/office/powerpoint/2010/main" val="2603105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Neue Helvetica W01"/>
              </a:rPr>
              <a:t>The lesbian and gay self-organised group had agreed the previous year that it should be replaced by an LGBT group, but this needed a rule change at NDC.</a:t>
            </a:r>
          </a:p>
          <a:p>
            <a:endParaRPr lang="en-GB" b="0" i="0" dirty="0">
              <a:solidFill>
                <a:srgbClr val="333333"/>
              </a:solidFill>
              <a:effectLst/>
              <a:latin typeface="Neue Helvetica W01"/>
            </a:endParaRPr>
          </a:p>
          <a:p>
            <a:pPr algn="l"/>
            <a:r>
              <a:rPr lang="en-GB" b="0" i="0" dirty="0">
                <a:solidFill>
                  <a:srgbClr val="333333"/>
                </a:solidFill>
                <a:effectLst/>
                <a:latin typeface="Neue Helvetica W01"/>
              </a:rPr>
              <a:t>UNISON’s LGBT group works to improve the workplace experience of members transitioning by collecting best-practice examples of how managers can support transitioning employees.</a:t>
            </a:r>
          </a:p>
          <a:p>
            <a:pPr algn="l"/>
            <a:r>
              <a:rPr lang="en-GB" b="0" i="0" dirty="0">
                <a:solidFill>
                  <a:srgbClr val="333333"/>
                </a:solidFill>
                <a:effectLst/>
                <a:latin typeface="Neue Helvetica W01"/>
              </a:rPr>
              <a:t>They pass this, together with legal information and practical advice, to LGBT and equality reps and stewards across the country.</a:t>
            </a:r>
          </a:p>
          <a:p>
            <a:endParaRPr lang="en-GB" dirty="0"/>
          </a:p>
          <a:p>
            <a:r>
              <a:rPr lang="en-GB" sz="1200" dirty="0">
                <a:effectLst/>
                <a:latin typeface="Calibri" panose="020F0502020204030204" pitchFamily="34" charset="0"/>
                <a:ea typeface="Calibri" panose="020F0502020204030204" pitchFamily="34" charset="0"/>
                <a:cs typeface="Times New Roman" panose="02020603050405020304" pitchFamily="18" charset="0"/>
              </a:rPr>
              <a:t>Radical proposals from first UK parliamentary trans equality inquiry During the autumn of 2015, the House of Commons Women and Equalities Committee carried out an inquiry into transgender equality. UNISON, the TUC and most trans organisations submitted evidence, as did many individual trans people. Its report, published on 14 January 2016, was remarkable in its recommendations and contains much that UNISON welcomes. You can read it on the committee website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parliament.uk</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womenandequalities</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12</a:t>
            </a:fld>
            <a:endParaRPr lang="en-US" dirty="0"/>
          </a:p>
        </p:txBody>
      </p:sp>
    </p:spTree>
    <p:extLst>
      <p:ext uri="{BB962C8B-B14F-4D97-AF65-F5344CB8AC3E}">
        <p14:creationId xmlns:p14="http://schemas.microsoft.com/office/powerpoint/2010/main" val="948416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For a number of years, the UK topped ILGA-Europe’s annual index of European countries. Not in 2016. Now Malta proudly leads the way, with Belgium following and the UK trailing more than 6 points behind. The index ranks the 49 European countries based on how the laws and policies of each country impact on the lives of LGBTI people. It’s not that UK laws and policies have worsened. It’s that other countries have moved ahead. When the 2004 Gender Recognition Act was passed, it was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groundbreaking</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You only needed a diagnosis of gender dysphoria (amongst other requirements). You did not need surgery or other medical treatment. But now in Malta, Ireland, Argentina, Denmark and Colombia, legal gender recognition has been completely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depathologised</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 taken out of the hands of the medical profession. It is now a process of self-declaration, making the UK model look outdated, bureaucratic and undignified.</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2016 ILGA maps were out of date straight away Every year for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IDAHoBiT</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ILGA produces world maps showing where sexual orientation is criminalised and where it is protected. ILGA is an LGBTI organisation, but the world maps only show laws on sexual orientation. To produce a map on LGB AND trans laws would be impossibly complex (never mind trying to include intersex issues), because the picture is often very different. For example, Belgium is second best in Europe on LGB rights but way down the index of trans rights produced by Transgender Europe. This year, the very day the world maps showing where homosexuality is criminalised were published, the parliament in the Seychelles voted for decriminalisation. That’s the sort of out of date we like! The global ILGA LGB maps are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ilga.org</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More detailed info on Europe is at rainbow-</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europe.org</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Map and index of trans rights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tgeu.org</a:t>
            </a:r>
            <a:endParaRPr lang="en-GB"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13</a:t>
            </a:fld>
            <a:endParaRPr lang="en-US" dirty="0"/>
          </a:p>
        </p:txBody>
      </p:sp>
    </p:spTree>
    <p:extLst>
      <p:ext uri="{BB962C8B-B14F-4D97-AF65-F5344CB8AC3E}">
        <p14:creationId xmlns:p14="http://schemas.microsoft.com/office/powerpoint/2010/main" val="364724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Launch of the ‘Our vision for LGBT Equality’ factsheet </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14</a:t>
            </a:fld>
            <a:endParaRPr lang="en-US" dirty="0"/>
          </a:p>
        </p:txBody>
      </p:sp>
    </p:spTree>
    <p:extLst>
      <p:ext uri="{BB962C8B-B14F-4D97-AF65-F5344CB8AC3E}">
        <p14:creationId xmlns:p14="http://schemas.microsoft.com/office/powerpoint/2010/main" val="2659816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GB" dirty="0"/>
              <a:t>In 2017, UNISON’s young members forum submitted a motion to LGBT conference highlighting that many people, particularly young people, identify their sexual orientation and gender identity in many different ways beyond a binary definition.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Young members acknowledged that the LGBT group used umbrella definitions of Bi and Trans, but that many people did not know this, and felt that the LGBT group did not include them.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Young members expressed a preference to see the LGBT SOG move to organise on an LGBT+ basis, demonstrating an inclusiveness beyond that defined by its current name.</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As instructed in the motion, the national LGBT committee consulted on adding the plus in the early part of 2018.  Regional and branch LGBT groups and individual members were encouraged to respond to the consultation.</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78% of respondents agreed it was time to add the plus (against 17% who didn’t want any change)</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Comments received included:</a:t>
            </a:r>
          </a:p>
          <a:p>
            <a:pPr eaLnBrk="1" fontAlgn="auto" hangingPunct="1">
              <a:spcBef>
                <a:spcPts val="0"/>
              </a:spcBef>
              <a:spcAft>
                <a:spcPts val="0"/>
              </a:spcAft>
              <a:buFont typeface="Arial" pitchFamily="34" charset="0"/>
              <a:buChar char="•"/>
              <a:defRPr/>
            </a:pPr>
            <a:r>
              <a:rPr lang="en-GB" dirty="0"/>
              <a:t>A welcome move to bring us up to date</a:t>
            </a:r>
          </a:p>
          <a:p>
            <a:pPr eaLnBrk="1" fontAlgn="auto" hangingPunct="1">
              <a:spcBef>
                <a:spcPts val="0"/>
              </a:spcBef>
              <a:spcAft>
                <a:spcPts val="0"/>
              </a:spcAft>
              <a:buFont typeface="Arial" pitchFamily="34" charset="0"/>
              <a:buChar char="•"/>
              <a:defRPr/>
            </a:pPr>
            <a:r>
              <a:rPr lang="en-GB" dirty="0"/>
              <a:t>I like the proposed new name, I feel it does bring more inclusiveness to people</a:t>
            </a:r>
          </a:p>
          <a:p>
            <a:pPr eaLnBrk="1" fontAlgn="auto" hangingPunct="1">
              <a:spcBef>
                <a:spcPts val="0"/>
              </a:spcBef>
              <a:spcAft>
                <a:spcPts val="0"/>
              </a:spcAft>
              <a:buFont typeface="Arial" pitchFamily="34" charset="0"/>
              <a:buChar char="•"/>
              <a:defRPr/>
            </a:pPr>
            <a:r>
              <a:rPr lang="en-GB" dirty="0"/>
              <a:t>Its time for this change so that we are truly reflective of our membership and our potential members</a:t>
            </a:r>
          </a:p>
          <a:p>
            <a:pPr eaLnBrk="1" fontAlgn="auto" hangingPunct="1">
              <a:spcBef>
                <a:spcPts val="0"/>
              </a:spcBef>
              <a:spcAft>
                <a:spcPts val="0"/>
              </a:spcAft>
              <a:buFont typeface="Arial" pitchFamily="34" charset="0"/>
              <a:buChar char="•"/>
              <a:defRPr/>
            </a:pPr>
            <a:r>
              <a:rPr lang="en-GB" dirty="0"/>
              <a:t>By changing to LGBT+, we are sending a strong signal to show we are completely inclusive. More and more people are self-defining under the + group these da</a:t>
            </a:r>
            <a:r>
              <a:rPr lang="en-GB" i="1" dirty="0"/>
              <a:t>ys</a:t>
            </a:r>
          </a:p>
          <a:p>
            <a:pPr eaLnBrk="1" fontAlgn="auto" hangingPunct="1">
              <a:spcBef>
                <a:spcPts val="0"/>
              </a:spcBef>
              <a:spcAft>
                <a:spcPts val="0"/>
              </a:spcAft>
              <a:buFont typeface="Arial" pitchFamily="34" charset="0"/>
              <a:buChar char="•"/>
              <a:defRPr/>
            </a:pPr>
            <a:r>
              <a:rPr lang="en-GB" dirty="0"/>
              <a:t>It's more inclusive than the current name. I identify as Trans, Bi, Queer, Questioning, &amp; recognise that the + covers these too</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15</a:t>
            </a:fld>
            <a:endParaRPr lang="en-US" dirty="0"/>
          </a:p>
        </p:txBody>
      </p:sp>
    </p:spTree>
    <p:extLst>
      <p:ext uri="{BB962C8B-B14F-4D97-AF65-F5344CB8AC3E}">
        <p14:creationId xmlns:p14="http://schemas.microsoft.com/office/powerpoint/2010/main" val="2100746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In the lead up to conference the national committee:</a:t>
            </a:r>
          </a:p>
          <a:p>
            <a:pPr eaLnBrk="1" hangingPunct="1">
              <a:spcBef>
                <a:spcPct val="0"/>
              </a:spcBef>
            </a:pPr>
            <a:endParaRPr lang="en-GB" altLang="en-US" dirty="0"/>
          </a:p>
          <a:p>
            <a:pPr eaLnBrk="1" hangingPunct="1">
              <a:spcBef>
                <a:spcPct val="0"/>
              </a:spcBef>
              <a:buFontTx/>
              <a:buChar char="•"/>
            </a:pPr>
            <a:r>
              <a:rPr lang="en-GB" altLang="en-US" dirty="0"/>
              <a:t>Produced and presented in as many forums as possible a presentation explaining why we wanted to add the plus</a:t>
            </a:r>
          </a:p>
          <a:p>
            <a:pPr eaLnBrk="1" hangingPunct="1">
              <a:spcBef>
                <a:spcPct val="0"/>
              </a:spcBef>
              <a:buFontTx/>
              <a:buChar char="•"/>
            </a:pPr>
            <a:r>
              <a:rPr lang="en-GB" altLang="en-US" dirty="0"/>
              <a:t>Produced and circulated a fact sheet explaining why we wanted to add the plus</a:t>
            </a:r>
          </a:p>
          <a:p>
            <a:pPr eaLnBrk="1" hangingPunct="1">
              <a:spcBef>
                <a:spcPct val="0"/>
              </a:spcBef>
              <a:buFontTx/>
              <a:buChar char="•"/>
            </a:pPr>
            <a:r>
              <a:rPr lang="en-GB" altLang="en-US" dirty="0"/>
              <a:t>Drafted and submitted motions to branch meetings asking branches to request that their regions prioritised the LGBT rule amendment and to mandate their delegates to vote for rule amendment</a:t>
            </a:r>
          </a:p>
          <a:p>
            <a:pPr eaLnBrk="1" hangingPunct="1">
              <a:spcBef>
                <a:spcPct val="0"/>
              </a:spcBef>
              <a:buFontTx/>
              <a:buChar char="•"/>
            </a:pPr>
            <a:r>
              <a:rPr lang="en-GB" altLang="en-US" dirty="0"/>
              <a:t>Drafted and submitted motions to regional councils / committees requesting that the LGBT rule amendment was prioritised</a:t>
            </a:r>
          </a:p>
          <a:p>
            <a:pPr eaLnBrk="1" hangingPunct="1">
              <a:spcBef>
                <a:spcPct val="0"/>
              </a:spcBef>
              <a:buFontTx/>
              <a:buChar char="•"/>
            </a:pPr>
            <a:r>
              <a:rPr lang="en-GB" altLang="en-US" dirty="0"/>
              <a:t>Produced stickers, badges, fliers and t-shirts for national delegate conference</a:t>
            </a:r>
          </a:p>
          <a:p>
            <a:pPr eaLnBrk="1" hangingPunct="1">
              <a:spcBef>
                <a:spcPct val="0"/>
              </a:spcBef>
            </a:pPr>
            <a:endParaRPr lang="en-GB" altLang="en-US" dirty="0"/>
          </a:p>
          <a:p>
            <a:pPr eaLnBrk="1" hangingPunct="1">
              <a:spcBef>
                <a:spcPct val="0"/>
              </a:spcBef>
            </a:pPr>
            <a:r>
              <a:rPr lang="en-GB" altLang="en-US" dirty="0"/>
              <a:t>We are very proud to say that we don’t think there was a delegate, visitor or NEC member at NDC who didn’t know how much we wanted that plus</a:t>
            </a:r>
          </a:p>
          <a:p>
            <a:pPr eaLnBrk="1" hangingPunct="1">
              <a:spcBef>
                <a:spcPct val="0"/>
              </a:spcBef>
            </a:pPr>
            <a:endParaRPr lang="en-GB" altLang="en-US" dirty="0"/>
          </a:p>
          <a:p>
            <a:pPr eaLnBrk="1" hangingPunct="1">
              <a:spcBef>
                <a:spcPct val="0"/>
              </a:spcBef>
            </a:pPr>
            <a:r>
              <a:rPr lang="en-GB" altLang="en-US" dirty="0"/>
              <a:t>And yes, there were tears of happiness, relief and joy once both the motion and the rule amendment were carried unanimously.  Oh and a few sore heads the next morning from celebrations that went on late in the night! </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17</a:t>
            </a:fld>
            <a:endParaRPr lang="en-US" dirty="0"/>
          </a:p>
        </p:txBody>
      </p:sp>
    </p:spTree>
    <p:extLst>
      <p:ext uri="{BB962C8B-B14F-4D97-AF65-F5344CB8AC3E}">
        <p14:creationId xmlns:p14="http://schemas.microsoft.com/office/powerpoint/2010/main" val="2242440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ヒラギノ角ゴ Pro W3" pitchFamily="26" charset="-128"/>
              </a:rPr>
              <a:t>Power &amp; privilege in Pride movements Globally, the LGBT+ rights movement is seen to prioritise issues that mainly affect white Western populations. For instance, high profile campaigns for same-sex marriage have galvanised more mainstream support than protests against violence inflicted on trans women of colour. When we look at our own power and privilege it helps us to better understand global workers’ right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GB" sz="1200" b="0" i="0" u="none" strike="noStrike" kern="0" cap="none" spc="0" normalizeH="0" baseline="0" noProof="0" dirty="0">
              <a:ln>
                <a:noFill/>
              </a:ln>
              <a:solidFill>
                <a:srgbClr val="000000"/>
              </a:solidFill>
              <a:effectLst/>
              <a:uLnTx/>
              <a:uFillTx/>
              <a:latin typeface="Arial"/>
              <a:ea typeface="ヒラギノ角ゴ Pro W3" pitchFamily="26"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GB" sz="1800" dirty="0"/>
              <a:t>UNISON has worked with Labour Behind the Label to help activists planning Pride events become even more informed and discerning buyers, so that we can promote pride in procurement, as well as in our workplaces, in our communities and around the world</a:t>
            </a:r>
            <a:endParaRPr kumimoji="0" lang="en-US" sz="1200" b="0" i="0" u="none" strike="noStrike" kern="0" cap="none" spc="0" normalizeH="0" baseline="0" noProof="0" dirty="0">
              <a:ln>
                <a:noFill/>
              </a:ln>
              <a:solidFill>
                <a:srgbClr val="000000"/>
              </a:solidFill>
              <a:effectLst/>
              <a:uLnTx/>
              <a:uFillTx/>
              <a:latin typeface="Arial"/>
              <a:ea typeface="ヒラギノ角ゴ Pro W3" pitchFamily="26" charset="-128"/>
            </a:endParaRP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18</a:t>
            </a:fld>
            <a:endParaRPr lang="en-US" dirty="0"/>
          </a:p>
        </p:txBody>
      </p:sp>
    </p:spTree>
    <p:extLst>
      <p:ext uri="{BB962C8B-B14F-4D97-AF65-F5344CB8AC3E}">
        <p14:creationId xmlns:p14="http://schemas.microsoft.com/office/powerpoint/2010/main" val="2800738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During 2020 the national LGBT+ committee pushed ahead with as much of its work programme as possible and continued to meet online.</a:t>
            </a:r>
          </a:p>
          <a:p>
            <a:r>
              <a:rPr lang="en-GB" altLang="en-US" dirty="0"/>
              <a:t>In July we organised our first virtual Pride is still a Protest event with contributions and photographs from previous Prides supplied by regional UNISON LGBT+ groups across the UK, and showcasing the numerous resources UNISON has produced to support branches and members.</a:t>
            </a:r>
          </a:p>
          <a:p>
            <a:r>
              <a:rPr lang="en-GB" altLang="en-US" dirty="0"/>
              <a:t>The event can still be viewed here:  </a:t>
            </a:r>
          </a:p>
          <a:p>
            <a:r>
              <a:rPr lang="en-GB" altLang="en-US" u="sng" dirty="0">
                <a:hlinkClick r:id="rId3"/>
              </a:rPr>
              <a:t>https://www.facebook.com/events/223365612076612/?active_tab=discussion</a:t>
            </a:r>
            <a:r>
              <a:rPr lang="en-GB" altLang="en-US" dirty="0"/>
              <a:t> </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19</a:t>
            </a:fld>
            <a:endParaRPr lang="en-US" dirty="0"/>
          </a:p>
        </p:txBody>
      </p:sp>
    </p:spTree>
    <p:extLst>
      <p:ext uri="{BB962C8B-B14F-4D97-AF65-F5344CB8AC3E}">
        <p14:creationId xmlns:p14="http://schemas.microsoft.com/office/powerpoint/2010/main" val="4176785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 July and September network webinars were held for Bi+, Trans, Disabled LGBT+ and Black LGBT+ members in place of the usual annual meetings.</a:t>
            </a:r>
          </a:p>
          <a:p>
            <a:endParaRPr lang="en-GB" altLang="en-US" dirty="0"/>
          </a:p>
          <a:p>
            <a:r>
              <a:rPr lang="en-GB" altLang="en-US" dirty="0"/>
              <a:t>The national LGBT+ committee produced new resources for members which are available on the national website LGBT+ members page, including a brand new Digital Organising Guide: </a:t>
            </a:r>
            <a:r>
              <a:rPr lang="en-GB" altLang="en-US" dirty="0">
                <a:hlinkClick r:id="rId3"/>
              </a:rPr>
              <a:t>https://www.unison.org.uk/content/uploads/2020/11/Digital-Organising-for-LGBT-Equality-Guide-2020-FINAL.pdf</a:t>
            </a:r>
            <a:endParaRPr lang="en-GB" altLang="en-US" dirty="0"/>
          </a:p>
          <a:p>
            <a:endParaRPr lang="en-GB" altLang="en-US" dirty="0"/>
          </a:p>
          <a:p>
            <a:r>
              <a:rPr lang="en-GB" altLang="en-US" dirty="0"/>
              <a:t>In November, in place of the annual LGBT+ conference, a series of webinars and online workshops were held for members – LGBT+ Live! which were well attended and covered a broad range of topics:</a:t>
            </a:r>
          </a:p>
          <a:p>
            <a:r>
              <a:rPr lang="en-GB" altLang="en-US" dirty="0"/>
              <a:t>UNISON campaigns – No Going Back to Normal!</a:t>
            </a:r>
          </a:p>
          <a:p>
            <a:r>
              <a:rPr lang="en-GB" altLang="en-US" dirty="0"/>
              <a:t>The Effect of C19 on LGBT+ People</a:t>
            </a:r>
          </a:p>
          <a:p>
            <a:r>
              <a:rPr lang="en-GB" altLang="en-US" dirty="0"/>
              <a:t>Digital Organising for LGBT+ Equality</a:t>
            </a:r>
          </a:p>
          <a:p>
            <a:r>
              <a:rPr lang="en-GB" altLang="en-US" dirty="0"/>
              <a:t>Hotspots and Not Spots for LGBT+ travel in Europe</a:t>
            </a:r>
          </a:p>
          <a:p>
            <a:r>
              <a:rPr lang="en-GB" altLang="en-US" dirty="0"/>
              <a:t>Trans Ally workshop</a:t>
            </a:r>
          </a:p>
          <a:p>
            <a:r>
              <a:rPr lang="en-GB" altLang="en-US" dirty="0"/>
              <a:t>Pride in Procurement (ethical procurement) </a:t>
            </a:r>
          </a:p>
          <a:p>
            <a:r>
              <a:rPr lang="en-GB" altLang="en-US" dirty="0"/>
              <a:t>And included a closing plenary session and online social activities.</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20</a:t>
            </a:fld>
            <a:endParaRPr lang="en-US" dirty="0"/>
          </a:p>
        </p:txBody>
      </p:sp>
    </p:spTree>
    <p:extLst>
      <p:ext uri="{BB962C8B-B14F-4D97-AF65-F5344CB8AC3E}">
        <p14:creationId xmlns:p14="http://schemas.microsoft.com/office/powerpoint/2010/main" val="99728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b="1" dirty="0"/>
              <a:t>This is where our story starts. Lets think about what it was like to be LGBT+ in the early 70s:</a:t>
            </a:r>
          </a:p>
          <a:p>
            <a:pPr eaLnBrk="1" hangingPunct="1">
              <a:spcBef>
                <a:spcPct val="0"/>
              </a:spcBef>
              <a:buFontTx/>
              <a:buChar char="•"/>
            </a:pPr>
            <a:endParaRPr lang="en-GB" altLang="en-US" dirty="0"/>
          </a:p>
          <a:p>
            <a:pPr eaLnBrk="1" hangingPunct="1">
              <a:spcBef>
                <a:spcPct val="0"/>
              </a:spcBef>
              <a:buFontTx/>
              <a:buChar char="•"/>
            </a:pPr>
            <a:r>
              <a:rPr lang="en-GB" altLang="en-US" dirty="0"/>
              <a:t>  No positive equality rights for LGB or T workers or service users – you could be sacked or refused services, perfectly lawfully</a:t>
            </a:r>
          </a:p>
          <a:p>
            <a:pPr eaLnBrk="1" hangingPunct="1">
              <a:spcBef>
                <a:spcPct val="0"/>
              </a:spcBef>
              <a:buFontTx/>
              <a:buChar char="•"/>
            </a:pPr>
            <a:r>
              <a:rPr lang="en-GB" altLang="en-US" dirty="0"/>
              <a:t>  No equal age of consent anywhere in the UK</a:t>
            </a:r>
          </a:p>
          <a:p>
            <a:pPr eaLnBrk="1" hangingPunct="1">
              <a:spcBef>
                <a:spcPct val="0"/>
              </a:spcBef>
              <a:buFontTx/>
              <a:buChar char="•"/>
            </a:pPr>
            <a:r>
              <a:rPr lang="en-GB" altLang="en-US" dirty="0"/>
              <a:t>  Male homosexuality only partially decriminalised in England and Wales since 1967</a:t>
            </a:r>
          </a:p>
          <a:p>
            <a:pPr eaLnBrk="1" hangingPunct="1">
              <a:spcBef>
                <a:spcPct val="0"/>
              </a:spcBef>
              <a:buFontTx/>
              <a:buChar char="•"/>
            </a:pPr>
            <a:r>
              <a:rPr lang="en-GB" altLang="en-US" dirty="0"/>
              <a:t>  Still completely criminalised in Scotland, Northern Ireland and Isle of Man</a:t>
            </a:r>
          </a:p>
          <a:p>
            <a:pPr eaLnBrk="1" hangingPunct="1">
              <a:spcBef>
                <a:spcPct val="0"/>
              </a:spcBef>
              <a:buFontTx/>
              <a:buChar char="•"/>
            </a:pPr>
            <a:r>
              <a:rPr lang="en-GB" altLang="en-US" dirty="0"/>
              <a:t>  North Western Committee for Homosexual Law Reform, formed in 60s to campaign for decriminalisation, changed its name to the Campaign for Homosexual Equality (CHE) in </a:t>
            </a:r>
            <a:r>
              <a:rPr lang="en-GB" altLang="en-US" b="1" dirty="0"/>
              <a:t>1971</a:t>
            </a:r>
          </a:p>
          <a:p>
            <a:pPr eaLnBrk="1" hangingPunct="1">
              <a:spcBef>
                <a:spcPct val="0"/>
              </a:spcBef>
            </a:pPr>
            <a:endParaRPr lang="en-GB" altLang="en-US" dirty="0"/>
          </a:p>
          <a:p>
            <a:pPr eaLnBrk="1" hangingPunct="1">
              <a:spcBef>
                <a:spcPct val="0"/>
              </a:spcBef>
            </a:pPr>
            <a:r>
              <a:rPr lang="en-GB" altLang="en-US" b="1" dirty="0"/>
              <a:t>1974</a:t>
            </a:r>
          </a:p>
          <a:p>
            <a:pPr eaLnBrk="1" hangingPunct="1">
              <a:spcBef>
                <a:spcPct val="0"/>
              </a:spcBef>
              <a:buFontTx/>
              <a:buChar char="•"/>
            </a:pPr>
            <a:r>
              <a:rPr lang="en-GB" altLang="en-US" dirty="0"/>
              <a:t>  In 1974, CHE called a conference to look at workplace rights for lesbians and gay men</a:t>
            </a:r>
          </a:p>
          <a:p>
            <a:pPr eaLnBrk="1" hangingPunct="1">
              <a:spcBef>
                <a:spcPct val="0"/>
              </a:spcBef>
              <a:buFontTx/>
              <a:buChar char="•"/>
            </a:pPr>
            <a:r>
              <a:rPr lang="en-GB" altLang="en-US" dirty="0"/>
              <a:t>  Howard Hyman, member of NALGO Nottingham Health branch,  was at the conference</a:t>
            </a:r>
          </a:p>
          <a:p>
            <a:pPr eaLnBrk="1" hangingPunct="1">
              <a:spcBef>
                <a:spcPct val="0"/>
              </a:spcBef>
              <a:buFontTx/>
              <a:buChar char="•"/>
            </a:pPr>
            <a:r>
              <a:rPr lang="en-GB" altLang="en-US" dirty="0"/>
              <a:t>  NALGO was the National and Local Government Officers Association</a:t>
            </a:r>
          </a:p>
          <a:p>
            <a:pPr eaLnBrk="1" hangingPunct="1">
              <a:spcBef>
                <a:spcPct val="0"/>
              </a:spcBef>
              <a:buFontTx/>
              <a:buChar char="•"/>
            </a:pPr>
            <a:r>
              <a:rPr lang="en-GB" altLang="en-US" dirty="0"/>
              <a:t>  NALGO and sister unions COHSE (Confederation of Health Service Employees) and NUPE (National Union of Public Employees) were the three unions that came together in 1993 to form UNISON</a:t>
            </a:r>
          </a:p>
          <a:p>
            <a:pPr eaLnBrk="1" hangingPunct="1">
              <a:spcBef>
                <a:spcPct val="0"/>
              </a:spcBef>
              <a:buFontTx/>
              <a:buChar char="•"/>
            </a:pPr>
            <a:r>
              <a:rPr lang="en-GB" altLang="en-US" dirty="0"/>
              <a:t>  Following the CHE conference, Howard wrote to the NALGO’s magazine, Public Service,  suggesting a NALGO gay group</a:t>
            </a:r>
          </a:p>
          <a:p>
            <a:pPr eaLnBrk="1" hangingPunct="1">
              <a:spcBef>
                <a:spcPct val="0"/>
              </a:spcBef>
            </a:pPr>
            <a:r>
              <a:rPr lang="en-GB" altLang="en-US" dirty="0"/>
              <a:t>   He said ‘I can’t believe I am the only one...’ That text says: ‘The NALGO Gay Group is for all homosexuals, bisexuals, transvestites, transsexuals or any other </a:t>
            </a:r>
            <a:r>
              <a:rPr lang="en-GB" altLang="en-US" dirty="0" err="1"/>
              <a:t>sexuals</a:t>
            </a:r>
            <a:r>
              <a:rPr lang="en-GB" altLang="en-US" dirty="0"/>
              <a:t> who do not fit into this society’s accepted standards of sexuality (it is   </a:t>
            </a:r>
          </a:p>
          <a:p>
            <a:pPr eaLnBrk="1" hangingPunct="1">
              <a:spcBef>
                <a:spcPct val="0"/>
              </a:spcBef>
            </a:pPr>
            <a:r>
              <a:rPr lang="en-GB" altLang="en-US" dirty="0"/>
              <a:t>   not for child molesters or rapists etc) and who belong to NALGO.’</a:t>
            </a:r>
          </a:p>
          <a:p>
            <a:pPr eaLnBrk="1" hangingPunct="1">
              <a:spcBef>
                <a:spcPct val="0"/>
              </a:spcBef>
              <a:buFontTx/>
              <a:buChar char="•"/>
            </a:pPr>
            <a:r>
              <a:rPr lang="en-GB" altLang="en-US" dirty="0"/>
              <a:t>  For next couple of issues, Public Service’s letters page became a pitched battle between those who clearly saw lesbian and gay rights as workers rights and those who saw homosexuality as a sin, a crime, a disease ... Or all three.</a:t>
            </a:r>
          </a:p>
          <a:p>
            <a:pPr eaLnBrk="1" hangingPunct="1">
              <a:spcBef>
                <a:spcPct val="0"/>
              </a:spcBef>
              <a:buFontTx/>
              <a:buChar char="•"/>
            </a:pPr>
            <a:r>
              <a:rPr lang="en-GB" altLang="en-US" dirty="0"/>
              <a:t>  This publicity built a firm base of members across the country, who started meeting and organising</a:t>
            </a:r>
          </a:p>
          <a:p>
            <a:pPr marL="0" marR="0" lvl="0" indent="0" algn="l" defTabSz="914400" rtl="0" eaLnBrk="1" fontAlgn="base" latinLnBrk="0" hangingPunct="1">
              <a:lnSpc>
                <a:spcPct val="100000"/>
              </a:lnSpc>
              <a:spcBef>
                <a:spcPct val="0"/>
              </a:spcBef>
              <a:spcAft>
                <a:spcPct val="0"/>
              </a:spcAft>
              <a:buClrTx/>
              <a:buSzTx/>
              <a:buFontTx/>
              <a:buChar char="•"/>
              <a:tabLst/>
              <a:defRPr/>
            </a:pPr>
            <a:r>
              <a:rPr lang="en-GB" altLang="en-US" dirty="0"/>
              <a:t>  First </a:t>
            </a:r>
            <a:r>
              <a:rPr lang="en-GB" altLang="en-US" dirty="0" err="1"/>
              <a:t>Nalgay</a:t>
            </a:r>
            <a:r>
              <a:rPr lang="en-GB" altLang="en-US" dirty="0"/>
              <a:t> newsletter, published by Howard Hyman in October 1974. ‘It exists to show the union just how many homosexuals there actually are in the union and works to try to change attitudes within the work situation.  It will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en-US" dirty="0"/>
              <a:t>   support those who may be victimised in any way due to their sexual orientation and bring pressure to bear within NALGO.’</a:t>
            </a:r>
          </a:p>
          <a:p>
            <a:pPr eaLnBrk="1" hangingPunct="1">
              <a:spcBef>
                <a:spcPct val="0"/>
              </a:spcBef>
            </a:pPr>
            <a:endParaRPr lang="en-GB" altLang="en-US" dirty="0"/>
          </a:p>
          <a:p>
            <a:pPr eaLnBrk="1" hangingPunct="1">
              <a:spcBef>
                <a:spcPct val="0"/>
              </a:spcBef>
            </a:pPr>
            <a:r>
              <a:rPr lang="en-GB" altLang="en-US" dirty="0"/>
              <a:t>Howard remained an important part of the group in its early years</a:t>
            </a:r>
          </a:p>
          <a:p>
            <a:pPr eaLnBrk="1" hangingPunct="1">
              <a:spcBef>
                <a:spcPct val="0"/>
              </a:spcBef>
            </a:pPr>
            <a:endParaRPr lang="en-GB" altLang="en-US" b="1" dirty="0"/>
          </a:p>
          <a:p>
            <a:pPr eaLnBrk="1" hangingPunct="1">
              <a:spcBef>
                <a:spcPct val="0"/>
              </a:spcBef>
            </a:pPr>
            <a:r>
              <a:rPr lang="en-GB" altLang="en-US" b="1" dirty="0"/>
              <a:t>1975</a:t>
            </a:r>
          </a:p>
          <a:p>
            <a:pPr eaLnBrk="1" hangingPunct="1">
              <a:spcBef>
                <a:spcPct val="0"/>
              </a:spcBef>
            </a:pPr>
            <a:r>
              <a:rPr lang="en-GB" altLang="en-US" dirty="0"/>
              <a:t>Issues started being taken up at different levels in the union </a:t>
            </a:r>
            <a:r>
              <a:rPr lang="en-GB" altLang="en-US" dirty="0" err="1"/>
              <a:t>eg</a:t>
            </a:r>
            <a:endParaRPr lang="en-GB" altLang="en-US" dirty="0"/>
          </a:p>
          <a:p>
            <a:pPr eaLnBrk="1" hangingPunct="1">
              <a:spcBef>
                <a:spcPct val="0"/>
              </a:spcBef>
            </a:pPr>
            <a:endParaRPr lang="en-GB" altLang="en-US" dirty="0"/>
          </a:p>
          <a:p>
            <a:pPr eaLnBrk="1" hangingPunct="1">
              <a:spcBef>
                <a:spcPct val="0"/>
              </a:spcBef>
              <a:buFontTx/>
              <a:buChar char="•"/>
            </a:pPr>
            <a:r>
              <a:rPr lang="en-GB" altLang="en-US" dirty="0"/>
              <a:t> In 1975, NALGO member and social worker Ian Davies was sacked by London Borough of Tower Hamlets because he was gay,  or in the words of the employer ‘jeopardy to the community’.</a:t>
            </a:r>
          </a:p>
          <a:p>
            <a:pPr eaLnBrk="1" hangingPunct="1">
              <a:spcBef>
                <a:spcPct val="0"/>
              </a:spcBef>
              <a:buFontTx/>
              <a:buChar char="•"/>
            </a:pPr>
            <a:r>
              <a:rPr lang="en-GB" altLang="en-US" dirty="0"/>
              <a:t>  An industrial tribunal found he had been unfairly dismissed, based on the circumstances of the case, but the Council ignored this</a:t>
            </a:r>
          </a:p>
          <a:p>
            <a:pPr eaLnBrk="1" hangingPunct="1">
              <a:spcBef>
                <a:spcPct val="0"/>
              </a:spcBef>
              <a:buFontTx/>
              <a:buChar char="•"/>
            </a:pPr>
            <a:r>
              <a:rPr lang="en-GB" altLang="en-US" dirty="0"/>
              <a:t>  His immediate colleagues walked straight out on strike, the branch recommended it become an official dispute and two weeks later, the NALGO exec backed the recommendation – the first official strike over the sacking of a gay worker</a:t>
            </a:r>
          </a:p>
          <a:p>
            <a:pPr eaLnBrk="1" hangingPunct="1">
              <a:spcBef>
                <a:spcPct val="0"/>
              </a:spcBef>
            </a:pPr>
            <a:endParaRPr lang="en-GB" altLang="en-US" b="1" dirty="0"/>
          </a:p>
          <a:p>
            <a:pPr eaLnBrk="1" hangingPunct="1">
              <a:spcBef>
                <a:spcPct val="0"/>
              </a:spcBef>
            </a:pPr>
            <a:r>
              <a:rPr lang="en-GB" altLang="en-US" b="1" dirty="0"/>
              <a:t>1976</a:t>
            </a:r>
          </a:p>
          <a:p>
            <a:pPr eaLnBrk="1" hangingPunct="1">
              <a:spcBef>
                <a:spcPct val="0"/>
              </a:spcBef>
              <a:buFontTx/>
              <a:buChar char="•"/>
            </a:pPr>
            <a:r>
              <a:rPr lang="en-GB" altLang="en-US" dirty="0"/>
              <a:t>  Individual cases were quickly translated into national policy</a:t>
            </a:r>
          </a:p>
          <a:p>
            <a:pPr eaLnBrk="1" hangingPunct="1">
              <a:spcBef>
                <a:spcPct val="0"/>
              </a:spcBef>
              <a:buFontTx/>
              <a:buChar char="•"/>
            </a:pPr>
            <a:r>
              <a:rPr lang="en-GB" altLang="en-US" dirty="0"/>
              <a:t>  Action from members of the lesbian and gay group led to a successful motion at the 1976 Annual Conference:</a:t>
            </a:r>
          </a:p>
          <a:p>
            <a:pPr eaLnBrk="1" hangingPunct="1">
              <a:spcBef>
                <a:spcPct val="0"/>
              </a:spcBef>
            </a:pPr>
            <a:r>
              <a:rPr lang="en-GB" altLang="en-US" dirty="0"/>
              <a:t> “This conference instructs all NALGO negotiators to add ‘sexual orientation’ to the non-discrimination clause in all collective agreements.  In addition it calls upon the National Executive Council to propose the appropriate addition to the TUC model clause [on equal opportunities in employment].”</a:t>
            </a:r>
          </a:p>
          <a:p>
            <a:pPr eaLnBrk="1" hangingPunct="1">
              <a:spcBef>
                <a:spcPct val="0"/>
              </a:spcBef>
              <a:buFontTx/>
              <a:buChar char="•"/>
            </a:pPr>
            <a:r>
              <a:rPr lang="en-GB" altLang="en-US" dirty="0"/>
              <a:t>  The text was agreed first at a meeting of lesbian and gay members in London, then sent out to friendly branches</a:t>
            </a:r>
          </a:p>
          <a:p>
            <a:pPr eaLnBrk="1" hangingPunct="1">
              <a:spcBef>
                <a:spcPct val="0"/>
              </a:spcBef>
              <a:buFontTx/>
              <a:buChar char="•"/>
            </a:pPr>
            <a:r>
              <a:rPr lang="en-GB" altLang="en-US" dirty="0"/>
              <a:t>  Camden branch adopted it as its own policy then submitted it to the whole union conference, where it was agreed</a:t>
            </a:r>
          </a:p>
          <a:p>
            <a:pPr eaLnBrk="1" hangingPunct="1">
              <a:spcBef>
                <a:spcPct val="0"/>
              </a:spcBef>
              <a:buFontTx/>
              <a:buChar char="•"/>
            </a:pPr>
            <a:r>
              <a:rPr lang="en-GB" altLang="en-US" dirty="0"/>
              <a:t>  However, it took many years for this negotiating aim to be achieved in full - many employers refused to act until forced to by change in law</a:t>
            </a:r>
          </a:p>
          <a:p>
            <a:pPr eaLnBrk="1" hangingPunct="1">
              <a:spcBef>
                <a:spcPct val="0"/>
              </a:spcBef>
              <a:buFontTx/>
              <a:buChar char="•"/>
            </a:pPr>
            <a:r>
              <a:rPr lang="en-GB" altLang="en-US" dirty="0"/>
              <a:t>  In one negotiating body, a Tory councillor talked about the dangers office boys would run if the proposal was accepted by employers</a:t>
            </a:r>
          </a:p>
          <a:p>
            <a:pPr eaLnBrk="1" hangingPunct="1">
              <a:spcBef>
                <a:spcPct val="0"/>
              </a:spcBef>
            </a:pPr>
            <a:endParaRPr lang="en-GB" altLang="en-US" b="0" dirty="0"/>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2</a:t>
            </a:fld>
            <a:endParaRPr lang="en-US" dirty="0"/>
          </a:p>
        </p:txBody>
      </p:sp>
    </p:spTree>
    <p:extLst>
      <p:ext uri="{BB962C8B-B14F-4D97-AF65-F5344CB8AC3E}">
        <p14:creationId xmlns:p14="http://schemas.microsoft.com/office/powerpoint/2010/main" val="1969367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 Equality Campaign was launched in July 2022. </a:t>
            </a:r>
          </a:p>
          <a:p>
            <a:endParaRPr lang="en-US" dirty="0"/>
          </a:p>
          <a:p>
            <a:r>
              <a:rPr lang="en-US" dirty="0"/>
              <a:t>As part of this campaign, we launched the trans ally campaign. As of Jan 2024, we have trained over 3000 UNISON members on how to be a trans ally at work. We have also grown the trans, non-binary and gender diverse network to over 450 members across the UK and we are seeing more activism across UNISON. </a:t>
            </a:r>
          </a:p>
        </p:txBody>
      </p:sp>
      <p:sp>
        <p:nvSpPr>
          <p:cNvPr id="4" name="Slide Number Placeholder 3"/>
          <p:cNvSpPr>
            <a:spLocks noGrp="1"/>
          </p:cNvSpPr>
          <p:nvPr>
            <p:ph type="sldNum" sz="quarter" idx="5"/>
          </p:nvPr>
        </p:nvSpPr>
        <p:spPr/>
        <p:txBody>
          <a:bodyPr/>
          <a:lstStyle/>
          <a:p>
            <a:fld id="{9818D516-D9B0-5644-8DA5-11AD9A36529E}" type="slidenum">
              <a:rPr lang="en-US" smtClean="0"/>
              <a:pPr/>
              <a:t>21</a:t>
            </a:fld>
            <a:endParaRPr lang="en-US" dirty="0"/>
          </a:p>
        </p:txBody>
      </p:sp>
    </p:spTree>
    <p:extLst>
      <p:ext uri="{BB962C8B-B14F-4D97-AF65-F5344CB8AC3E}">
        <p14:creationId xmlns:p14="http://schemas.microsoft.com/office/powerpoint/2010/main" val="1225093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D5156"/>
                </a:solidFill>
                <a:effectLst/>
                <a:latin typeface="arial" panose="020B0604020202020204" pitchFamily="34" charset="0"/>
              </a:rPr>
              <a:t>ILGA Europe covers the geographical region of Europe and Central Asia.  IE works for  LGBTI people's safety, equality and freedom. In collaboration with and on behalf of over 700 LGBTI member organisations across </a:t>
            </a:r>
            <a:r>
              <a:rPr lang="en-GB" b="1" i="0" dirty="0">
                <a:solidFill>
                  <a:srgbClr val="5F6368"/>
                </a:solidFill>
                <a:effectLst/>
                <a:latin typeface="arial" panose="020B0604020202020204" pitchFamily="34" charset="0"/>
              </a:rPr>
              <a:t>Europe</a:t>
            </a:r>
            <a:r>
              <a:rPr lang="en-GB" b="0" i="0" dirty="0">
                <a:solidFill>
                  <a:srgbClr val="4D5156"/>
                </a:solidFill>
                <a:effectLst/>
                <a:latin typeface="arial" panose="020B0604020202020204" pitchFamily="34" charset="0"/>
              </a:rPr>
              <a:t> and Central  Asia.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Rainbow Europe brings together both the legal index of LGBTI equality based on IE’s Rainbow Europe Map and an overview of the social climate for LGBTI people in each country based on the Annual Review of the Human Rights Situation of Lesbian, Gay, Bisexual, Trans and Intersex People.</a:t>
            </a:r>
          </a:p>
          <a:p>
            <a:endParaRPr lang="en-US" dirty="0"/>
          </a:p>
          <a:p>
            <a:pPr algn="l" fontAlgn="base">
              <a:buFont typeface="Arial" panose="020B0604020202020204" pitchFamily="34" charset="0"/>
              <a:buChar char="•"/>
            </a:pPr>
            <a:r>
              <a:rPr lang="en-GB" b="0" i="0" dirty="0">
                <a:solidFill>
                  <a:srgbClr val="000000"/>
                </a:solidFill>
                <a:effectLst/>
                <a:latin typeface="AvenirLTStd"/>
              </a:rPr>
              <a:t>Despite intense anti-LGBTI attacks in several countries, equality is still advancing across Europe.</a:t>
            </a:r>
          </a:p>
          <a:p>
            <a:endParaRPr lang="en-GB" dirty="0"/>
          </a:p>
          <a:p>
            <a:pPr algn="l" fontAlgn="base">
              <a:buFont typeface="Arial" panose="020B0604020202020204" pitchFamily="34" charset="0"/>
              <a:buChar char="•"/>
            </a:pPr>
            <a:r>
              <a:rPr lang="en-GB" b="0" i="0" dirty="0">
                <a:solidFill>
                  <a:srgbClr val="000000"/>
                </a:solidFill>
                <a:effectLst/>
                <a:latin typeface="AvenirLTStd"/>
              </a:rPr>
              <a:t>While the public discourse is becoming more polarised and violent, particularly against trans people, political determination to advance LGBTI rights is paying off. The largest gains on the map are for countries that introduced legal gender recognition using a self-determination model. Over the past 12 months bans on intersex genital mutilation (IGM) are also bringing countries up in the ranking.</a:t>
            </a:r>
          </a:p>
          <a:p>
            <a:endParaRPr lang="en-GB" dirty="0"/>
          </a:p>
          <a:p>
            <a:pPr algn="l" fontAlgn="base"/>
            <a:r>
              <a:rPr lang="en-GB" b="0" i="0" dirty="0">
                <a:solidFill>
                  <a:srgbClr val="000000"/>
                </a:solidFill>
                <a:effectLst/>
                <a:latin typeface="AvenirLTStd"/>
              </a:rPr>
              <a:t>Rainbow Europe – ILGA-Europe’s annual benchmarking tool – comprises the Rainbow Map and Index and national recommendations. ILGA-Europe have produced the Rainbow Map and Index </a:t>
            </a:r>
            <a:r>
              <a:rPr lang="en-GB" b="0" i="0" u="sng" dirty="0">
                <a:solidFill>
                  <a:srgbClr val="000000"/>
                </a:solidFill>
                <a:effectLst/>
                <a:latin typeface="AvenirLTStd"/>
                <a:hlinkClick r:id="rId3"/>
              </a:rPr>
              <a:t>since 2009</a:t>
            </a:r>
            <a:r>
              <a:rPr lang="en-GB" b="0" i="0" dirty="0">
                <a:solidFill>
                  <a:srgbClr val="000000"/>
                </a:solidFill>
                <a:effectLst/>
                <a:latin typeface="AvenirLTStd"/>
              </a:rPr>
              <a:t>, using it to illustrate the legal and policy situation of LGBTI people in Europe.</a:t>
            </a:r>
          </a:p>
          <a:p>
            <a:pPr algn="l" fontAlgn="base"/>
            <a:r>
              <a:rPr lang="en-GB" b="0" i="0" dirty="0">
                <a:solidFill>
                  <a:srgbClr val="000000"/>
                </a:solidFill>
                <a:effectLst/>
                <a:latin typeface="AvenirLTStd"/>
              </a:rPr>
              <a:t>The Rainbow Map and Index ranks 49 European countries on their respective legal and policy practices for LGBTI people, from 0-100%.</a:t>
            </a:r>
          </a:p>
          <a:p>
            <a:pPr algn="l" fontAlgn="base"/>
            <a:endParaRPr lang="en-GB" b="0" i="0" dirty="0">
              <a:solidFill>
                <a:srgbClr val="000000"/>
              </a:solidFill>
              <a:effectLst/>
              <a:latin typeface="AvenirLTStd"/>
            </a:endParaRPr>
          </a:p>
          <a:p>
            <a:pPr algn="l" fontAlgn="base"/>
            <a:r>
              <a:rPr lang="en-GB" b="0" i="0" dirty="0">
                <a:solidFill>
                  <a:srgbClr val="000000"/>
                </a:solidFill>
                <a:effectLst/>
                <a:latin typeface="AvenirLTStd"/>
              </a:rPr>
              <a:t>The UK has slipped in 2023 to 17</a:t>
            </a:r>
            <a:r>
              <a:rPr lang="en-GB" b="0" i="0" baseline="30000" dirty="0">
                <a:solidFill>
                  <a:srgbClr val="000000"/>
                </a:solidFill>
                <a:effectLst/>
                <a:latin typeface="AvenirLTStd"/>
              </a:rPr>
              <a:t>th</a:t>
            </a:r>
            <a:r>
              <a:rPr lang="en-GB" b="0" i="0" dirty="0">
                <a:solidFill>
                  <a:srgbClr val="000000"/>
                </a:solidFill>
                <a:effectLst/>
                <a:latin typeface="AvenirLTStd"/>
              </a:rPr>
              <a:t> among 49 </a:t>
            </a:r>
            <a:r>
              <a:rPr lang="en-GB" b="0" i="0" dirty="0" err="1">
                <a:solidFill>
                  <a:srgbClr val="000000"/>
                </a:solidFill>
                <a:effectLst/>
                <a:latin typeface="AvenirLTStd"/>
              </a:rPr>
              <a:t>europaen</a:t>
            </a:r>
            <a:r>
              <a:rPr lang="en-GB" b="0" i="0" dirty="0">
                <a:solidFill>
                  <a:srgbClr val="000000"/>
                </a:solidFill>
                <a:effectLst/>
                <a:latin typeface="AvenirLTStd"/>
              </a:rPr>
              <a:t> countries 😥</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22</a:t>
            </a:fld>
            <a:endParaRPr lang="en-US" dirty="0"/>
          </a:p>
        </p:txBody>
      </p:sp>
    </p:spTree>
    <p:extLst>
      <p:ext uri="{BB962C8B-B14F-4D97-AF65-F5344CB8AC3E}">
        <p14:creationId xmlns:p14="http://schemas.microsoft.com/office/powerpoint/2010/main" val="4093313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a:p>
            <a:pPr eaLnBrk="1" hangingPunct="1">
              <a:spcBef>
                <a:spcPct val="0"/>
              </a:spcBef>
            </a:pPr>
            <a:r>
              <a:rPr lang="en-US" altLang="en-US" dirty="0"/>
              <a:t>Following on the successful UNISON years of the disabled worker and the Black worker it it now our turn to highlight and champion</a:t>
            </a:r>
            <a:r>
              <a:rPr lang="en-US" altLang="en-US" baseline="0" dirty="0"/>
              <a:t> our lives during the year of the LGBT+ worker.  </a:t>
            </a:r>
          </a:p>
          <a:p>
            <a:pPr eaLnBrk="1" hangingPunct="1">
              <a:spcBef>
                <a:spcPct val="0"/>
              </a:spcBef>
            </a:pPr>
            <a:endParaRPr lang="en-US" altLang="en-US" baseline="0" dirty="0"/>
          </a:p>
          <a:p>
            <a:pPr eaLnBrk="1" hangingPunct="1">
              <a:spcBef>
                <a:spcPct val="0"/>
              </a:spcBef>
            </a:pPr>
            <a:r>
              <a:rPr lang="en-US" altLang="en-US" baseline="0" dirty="0"/>
              <a:t>W</a:t>
            </a:r>
            <a:r>
              <a:rPr lang="en-US" altLang="en-US" dirty="0"/>
              <a:t>e have the resources to back our campaigns.  Contact you branch or your region and specifically ask for the LGBT+ bargaining and campaigning</a:t>
            </a:r>
            <a:r>
              <a:rPr lang="en-US" altLang="en-US" baseline="0" dirty="0"/>
              <a:t> materials.  </a:t>
            </a:r>
          </a:p>
          <a:p>
            <a:pPr eaLnBrk="1" hangingPunct="1">
              <a:spcBef>
                <a:spcPct val="0"/>
              </a:spcBef>
            </a:pPr>
            <a:endParaRPr lang="en-US" altLang="en-US" baseline="0" dirty="0"/>
          </a:p>
          <a:p>
            <a:pPr eaLnBrk="1" hangingPunct="1">
              <a:spcBef>
                <a:spcPct val="0"/>
              </a:spcBef>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Our story is still very much alive. </a:t>
            </a:r>
            <a:endParaRPr lang="en-US" altLang="en-US" dirty="0"/>
          </a:p>
          <a:p>
            <a:pPr eaLnBrk="1" hangingPunct="1">
              <a:spcBef>
                <a:spcPct val="0"/>
              </a:spcBef>
            </a:pPr>
            <a:endParaRPr lang="en-US" altLang="en-US" dirty="0"/>
          </a:p>
          <a:p>
            <a:pPr eaLnBrk="1" hangingPunct="1">
              <a:spcBef>
                <a:spcPct val="0"/>
              </a:spcBef>
            </a:pPr>
            <a:r>
              <a:rPr lang="en-US" altLang="en-US" dirty="0"/>
              <a:t>There is still much to be done for LGBT+ equality</a:t>
            </a:r>
          </a:p>
          <a:p>
            <a:pPr eaLnBrk="1" hangingPunct="1">
              <a:spcBef>
                <a:spcPct val="0"/>
              </a:spcBef>
            </a:pPr>
            <a:endParaRPr lang="en-US" altLang="en-US" dirty="0"/>
          </a:p>
          <a:p>
            <a:pPr eaLnBrk="1" hangingPunct="1">
              <a:spcBef>
                <a:spcPct val="0"/>
              </a:spcBef>
            </a:pPr>
            <a:r>
              <a:rPr lang="en-US" altLang="en-US" dirty="0"/>
              <a:t>We look forward to the telling of the next chapter …</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23</a:t>
            </a:fld>
            <a:endParaRPr lang="en-US" dirty="0"/>
          </a:p>
        </p:txBody>
      </p:sp>
    </p:spTree>
    <p:extLst>
      <p:ext uri="{BB962C8B-B14F-4D97-AF65-F5344CB8AC3E}">
        <p14:creationId xmlns:p14="http://schemas.microsoft.com/office/powerpoint/2010/main" val="378439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NALGO’s sister unions COHSE and NUPE were also early adopters of lesbian and gay rights,  defending members facing discrimination and campaigning on lesbian and gay equality issues, including the many campaigns for legal reform that followed over the next decades</a:t>
            </a:r>
          </a:p>
          <a:p>
            <a:pPr eaLnBrk="1" hangingPunct="1">
              <a:spcBef>
                <a:spcPct val="0"/>
              </a:spcBef>
            </a:pPr>
            <a:endParaRPr lang="en-GB" altLang="en-US" dirty="0"/>
          </a:p>
          <a:p>
            <a:pPr eaLnBrk="1" hangingPunct="1">
              <a:buFontTx/>
              <a:buChar char="•"/>
            </a:pPr>
            <a:r>
              <a:rPr lang="en-GB" altLang="en-US" sz="1200" dirty="0">
                <a:ea typeface="ヒラギノ角ゴ Pro W3"/>
                <a:cs typeface="ヒラギノ角ゴ Pro W3"/>
              </a:rPr>
              <a:t> Jamie Dunbar – COHSE - hospital porter </a:t>
            </a:r>
          </a:p>
          <a:p>
            <a:pPr eaLnBrk="1" hangingPunct="1"/>
            <a:r>
              <a:rPr lang="en-GB" altLang="en-US" sz="1200" dirty="0">
                <a:ea typeface="ヒラギノ角ゴ Pro W3"/>
                <a:cs typeface="ヒラギノ角ゴ Pro W3"/>
              </a:rPr>
              <a:t>   sacked for wearing a gay pride badge</a:t>
            </a:r>
          </a:p>
          <a:p>
            <a:pPr eaLnBrk="1" hangingPunct="1"/>
            <a:endParaRPr lang="en-GB" altLang="en-US" sz="1200" dirty="0">
              <a:ea typeface="ヒラギノ角ゴ Pro W3"/>
              <a:cs typeface="ヒラギノ角ゴ Pro W3"/>
            </a:endParaRPr>
          </a:p>
          <a:p>
            <a:pPr eaLnBrk="1" hangingPunct="1">
              <a:buFontTx/>
              <a:buChar char="•"/>
            </a:pPr>
            <a:r>
              <a:rPr lang="en-GB" altLang="en-US" sz="1200" dirty="0">
                <a:ea typeface="ヒラギノ角ゴ Pro W3"/>
                <a:cs typeface="ヒラギノ角ゴ Pro W3"/>
              </a:rPr>
              <a:t> COHSE was the first union to issue advice</a:t>
            </a:r>
          </a:p>
          <a:p>
            <a:pPr eaLnBrk="1" hangingPunct="1"/>
            <a:r>
              <a:rPr lang="en-GB" altLang="en-US" sz="1200" dirty="0">
                <a:ea typeface="ヒラギノ角ゴ Pro W3"/>
                <a:cs typeface="ヒラギノ角ゴ Pro W3"/>
              </a:rPr>
              <a:t>   on HIV in the workplace – facts not myths</a:t>
            </a:r>
          </a:p>
          <a:p>
            <a:pPr eaLnBrk="1" hangingPunct="1"/>
            <a:endParaRPr lang="en-GB" altLang="en-US" sz="1200" dirty="0">
              <a:ea typeface="ヒラギノ角ゴ Pro W3"/>
              <a:cs typeface="ヒラギノ角ゴ Pro W3"/>
            </a:endParaRPr>
          </a:p>
          <a:p>
            <a:pPr eaLnBrk="1" hangingPunct="1">
              <a:buFontTx/>
              <a:buChar char="•"/>
            </a:pPr>
            <a:r>
              <a:rPr lang="en-GB" altLang="en-US" sz="1200" dirty="0">
                <a:ea typeface="ヒラギノ角ゴ Pro W3"/>
                <a:cs typeface="ヒラギノ角ゴ Pro W3"/>
              </a:rPr>
              <a:t> Susan Shell – NUPE – care worker</a:t>
            </a:r>
          </a:p>
          <a:p>
            <a:pPr eaLnBrk="1" hangingPunct="1"/>
            <a:r>
              <a:rPr lang="en-GB" altLang="en-US" sz="1200" dirty="0">
                <a:ea typeface="ヒラギノ角ゴ Pro W3"/>
                <a:cs typeface="ヒラギノ角ゴ Pro W3"/>
              </a:rPr>
              <a:t>   sacked when she came out to a colleague</a:t>
            </a:r>
          </a:p>
          <a:p>
            <a:pPr eaLnBrk="1" hangingPunct="1">
              <a:spcBef>
                <a:spcPct val="0"/>
              </a:spcBef>
            </a:pPr>
            <a:endParaRPr lang="en-GB" altLang="en-US" dirty="0"/>
          </a:p>
          <a:p>
            <a:pPr eaLnBrk="1" hangingPunct="1">
              <a:spcBef>
                <a:spcPct val="0"/>
              </a:spcBef>
              <a:buFontTx/>
              <a:buChar char="•"/>
            </a:pPr>
            <a:r>
              <a:rPr lang="en-GB" altLang="en-US" dirty="0"/>
              <a:t> By early 1980s,  lesbian and gay meetings were well established and flourishing in NALGO </a:t>
            </a:r>
          </a:p>
          <a:p>
            <a:pPr eaLnBrk="1" hangingPunct="1">
              <a:spcBef>
                <a:spcPct val="0"/>
              </a:spcBef>
              <a:buFontTx/>
              <a:buChar char="•"/>
            </a:pPr>
            <a:r>
              <a:rPr lang="en-GB" altLang="en-US" dirty="0"/>
              <a:t>  So when NALGO took its annual conference to Douglas on the Isle of Man in 1983, they were well placed to mobilise protests</a:t>
            </a:r>
          </a:p>
          <a:p>
            <a:pPr eaLnBrk="1" hangingPunct="1">
              <a:spcBef>
                <a:spcPct val="0"/>
              </a:spcBef>
              <a:buFontTx/>
              <a:buChar char="•"/>
            </a:pPr>
            <a:r>
              <a:rPr lang="en-GB" altLang="en-US" dirty="0"/>
              <a:t>  Male homosexuality was still completely criminalised in the Isle of Man at that time</a:t>
            </a:r>
          </a:p>
          <a:p>
            <a:pPr eaLnBrk="1" hangingPunct="1">
              <a:spcBef>
                <a:spcPct val="0"/>
              </a:spcBef>
              <a:buFontTx/>
              <a:buChar char="•"/>
            </a:pPr>
            <a:r>
              <a:rPr lang="en-GB" altLang="en-US" dirty="0"/>
              <a:t>  Jackie Lewis from Lambeth branch remembers:</a:t>
            </a:r>
          </a:p>
          <a:p>
            <a:pPr eaLnBrk="1" hangingPunct="1">
              <a:spcBef>
                <a:spcPct val="0"/>
              </a:spcBef>
            </a:pPr>
            <a:endParaRPr lang="en-GB" altLang="en-US" dirty="0"/>
          </a:p>
          <a:p>
            <a:pPr eaLnBrk="1" hangingPunct="1">
              <a:spcBef>
                <a:spcPct val="0"/>
              </a:spcBef>
            </a:pPr>
            <a:r>
              <a:rPr lang="en-GB" altLang="en-US" dirty="0"/>
              <a:t>“ We distributed hundreds of leaflets and collected signatures on a petition to the Manx government.  Many delegates wore our badges and stickers with slogans such as ‘GAY OK’ and ‘Glad to be gay in Douglas’.  Lesbian and gay pride helium balloons were dotted around the conference hall.  Around 200 delegates attended the national equal opportunities committee  (known as NEOC) fringe meeting on gay rights.  Then on Thursday lunchtime, about 300 delegates carrying banners and those balloons, marched along the promenade, through the main shopping centre to the government building to deliver the petition.</a:t>
            </a:r>
          </a:p>
          <a:p>
            <a:pPr eaLnBrk="1" hangingPunct="1">
              <a:spcBef>
                <a:spcPct val="0"/>
              </a:spcBef>
            </a:pPr>
            <a:endParaRPr lang="en-GB" altLang="en-US" dirty="0"/>
          </a:p>
          <a:p>
            <a:pPr eaLnBrk="1" hangingPunct="1">
              <a:spcBef>
                <a:spcPct val="0"/>
              </a:spcBef>
            </a:pPr>
            <a:r>
              <a:rPr lang="en-GB" altLang="en-US" dirty="0"/>
              <a:t>This photo of conference delegates on the protest march includes two future presidents of the union.</a:t>
            </a:r>
          </a:p>
          <a:p>
            <a:pPr eaLnBrk="1" hangingPunct="1">
              <a:spcBef>
                <a:spcPct val="0"/>
              </a:spcBef>
            </a:pPr>
            <a:endParaRPr lang="en-GB" altLang="en-US" dirty="0"/>
          </a:p>
          <a:p>
            <a:pPr eaLnBrk="1" hangingPunct="1">
              <a:spcBef>
                <a:spcPct val="0"/>
              </a:spcBef>
            </a:pPr>
            <a:r>
              <a:rPr lang="en-GB" altLang="en-US" dirty="0"/>
              <a:t>On the far right facing us in the dark glasses is Rita Donaghy (now Baroness Donaghy!).</a:t>
            </a:r>
          </a:p>
          <a:p>
            <a:pPr eaLnBrk="1" hangingPunct="1">
              <a:spcBef>
                <a:spcPct val="0"/>
              </a:spcBef>
            </a:pPr>
            <a:endParaRPr lang="en-GB" altLang="en-US" dirty="0"/>
          </a:p>
          <a:p>
            <a:pPr eaLnBrk="1" hangingPunct="1">
              <a:spcBef>
                <a:spcPct val="0"/>
              </a:spcBef>
            </a:pPr>
            <a:r>
              <a:rPr lang="en-GB" altLang="en-US" dirty="0"/>
              <a:t>Rita was a great ally of lesbian and gay rights from the start.  She was NALGO president 1989-90.  She went on to be TUC president and then eventually chair of ACAS.  </a:t>
            </a:r>
          </a:p>
          <a:p>
            <a:pPr eaLnBrk="1" hangingPunct="1">
              <a:spcBef>
                <a:spcPct val="0"/>
              </a:spcBef>
            </a:pPr>
            <a:endParaRPr lang="en-GB" altLang="en-US" dirty="0"/>
          </a:p>
          <a:p>
            <a:pPr eaLnBrk="1" hangingPunct="1">
              <a:spcBef>
                <a:spcPct val="0"/>
              </a:spcBef>
            </a:pPr>
            <a:r>
              <a:rPr lang="en-GB" altLang="en-US" dirty="0"/>
              <a:t>Her CBE was for services to employment relations.</a:t>
            </a:r>
          </a:p>
          <a:p>
            <a:pPr eaLnBrk="1" hangingPunct="1">
              <a:spcBef>
                <a:spcPct val="0"/>
              </a:spcBef>
            </a:pPr>
            <a:endParaRPr lang="en-GB" altLang="en-US" dirty="0"/>
          </a:p>
          <a:p>
            <a:pPr eaLnBrk="1" hangingPunct="1">
              <a:spcBef>
                <a:spcPct val="0"/>
              </a:spcBef>
            </a:pPr>
            <a:r>
              <a:rPr lang="en-GB" altLang="en-US" dirty="0"/>
              <a:t>The guy facing us next to Rita with the brolly in his hand is Mike </a:t>
            </a:r>
            <a:r>
              <a:rPr lang="en-GB" altLang="en-US" dirty="0" err="1"/>
              <a:t>Blick</a:t>
            </a:r>
            <a:endParaRPr lang="en-GB" altLang="en-US" dirty="0"/>
          </a:p>
          <a:p>
            <a:pPr eaLnBrk="1" hangingPunct="1">
              <a:spcBef>
                <a:spcPct val="0"/>
              </a:spcBef>
            </a:pPr>
            <a:endParaRPr lang="en-GB" altLang="en-US" dirty="0"/>
          </a:p>
          <a:p>
            <a:pPr eaLnBrk="1" hangingPunct="1">
              <a:spcBef>
                <a:spcPct val="0"/>
              </a:spcBef>
            </a:pPr>
            <a:r>
              <a:rPr lang="en-GB" altLang="en-US" dirty="0"/>
              <a:t>It was Mike who had drafted that 1976 motion on lesbian and gay rights that became NALGO policy later that year.</a:t>
            </a:r>
          </a:p>
          <a:p>
            <a:pPr eaLnBrk="1" hangingPunct="1">
              <a:spcBef>
                <a:spcPct val="0"/>
              </a:spcBef>
            </a:pPr>
            <a:endParaRPr lang="en-GB" altLang="en-US" dirty="0"/>
          </a:p>
          <a:p>
            <a:pPr eaLnBrk="1" hangingPunct="1">
              <a:spcBef>
                <a:spcPct val="0"/>
              </a:spcBef>
            </a:pPr>
            <a:r>
              <a:rPr lang="en-GB" altLang="en-US" dirty="0"/>
              <a:t>He became NALGO president in 1991, so far as we know, the first out gay trade union president in the UK.</a:t>
            </a:r>
          </a:p>
          <a:p>
            <a:pPr eaLnBrk="1" hangingPunct="1">
              <a:spcBef>
                <a:spcPct val="0"/>
              </a:spcBef>
            </a:pPr>
            <a:r>
              <a:rPr lang="en-GB" altLang="en-US" dirty="0"/>
              <a:t>Jackie continues:</a:t>
            </a:r>
          </a:p>
          <a:p>
            <a:pPr eaLnBrk="1" hangingPunct="1">
              <a:spcBef>
                <a:spcPct val="0"/>
              </a:spcBef>
            </a:pPr>
            <a:endParaRPr lang="en-GB" altLang="en-US" dirty="0"/>
          </a:p>
          <a:p>
            <a:pPr eaLnBrk="1" hangingPunct="1">
              <a:spcBef>
                <a:spcPct val="0"/>
              </a:spcBef>
            </a:pPr>
            <a:r>
              <a:rPr lang="en-GB" altLang="en-US" dirty="0"/>
              <a:t>“although the large majority had never been on a gay rights march before, they took immediately to chants such as:</a:t>
            </a:r>
          </a:p>
          <a:p>
            <a:pPr eaLnBrk="1" hangingPunct="1">
              <a:spcBef>
                <a:spcPct val="0"/>
              </a:spcBef>
            </a:pPr>
            <a:r>
              <a:rPr lang="en-GB" altLang="en-US" dirty="0"/>
              <a:t>Give us a G, give us an A ...  What have you got? GAY!</a:t>
            </a:r>
          </a:p>
          <a:p>
            <a:pPr eaLnBrk="1" hangingPunct="1">
              <a:spcBef>
                <a:spcPct val="0"/>
              </a:spcBef>
            </a:pPr>
            <a:r>
              <a:rPr lang="en-GB" altLang="en-US" dirty="0"/>
              <a:t>2-4-6-8   Is that copper really straight?</a:t>
            </a:r>
          </a:p>
          <a:p>
            <a:pPr eaLnBrk="1" hangingPunct="1">
              <a:spcBef>
                <a:spcPct val="0"/>
              </a:spcBef>
            </a:pPr>
            <a:r>
              <a:rPr lang="en-GB" altLang="en-US" dirty="0"/>
              <a:t>What do we want? Law reform.  When do we want it?  NOW!</a:t>
            </a:r>
          </a:p>
          <a:p>
            <a:pPr eaLnBrk="1" hangingPunct="1">
              <a:spcBef>
                <a:spcPct val="0"/>
              </a:spcBef>
            </a:pPr>
            <a:endParaRPr lang="en-GB" altLang="en-US" dirty="0"/>
          </a:p>
          <a:p>
            <a:pPr eaLnBrk="1" hangingPunct="1">
              <a:spcBef>
                <a:spcPct val="0"/>
              </a:spcBef>
            </a:pPr>
            <a:r>
              <a:rPr lang="en-GB" altLang="en-US" dirty="0"/>
              <a:t>Neither NALGO nor the Isle of Man had ever seen anything quite like it.</a:t>
            </a:r>
          </a:p>
          <a:p>
            <a:pPr eaLnBrk="1" hangingPunct="1">
              <a:spcBef>
                <a:spcPct val="0"/>
              </a:spcBef>
            </a:pPr>
            <a:endParaRPr lang="en-GB" altLang="en-US" dirty="0"/>
          </a:p>
          <a:p>
            <a:pPr eaLnBrk="1" hangingPunct="1">
              <a:spcBef>
                <a:spcPct val="0"/>
              </a:spcBef>
            </a:pPr>
            <a:r>
              <a:rPr lang="en-GB" altLang="en-US" dirty="0"/>
              <a:t>The conference decided that afternoon that it would not return to Douglas until the law changed.  This attracted considerable press attention – and was followed by similar decisions from other unions, including COHSE.”</a:t>
            </a:r>
          </a:p>
          <a:p>
            <a:pPr eaLnBrk="1" hangingPunct="1">
              <a:spcBef>
                <a:spcPct val="0"/>
              </a:spcBef>
            </a:pPr>
            <a:endParaRPr lang="en-GB" altLang="en-US" dirty="0"/>
          </a:p>
          <a:p>
            <a:pPr eaLnBrk="1" hangingPunct="1">
              <a:spcBef>
                <a:spcPct val="0"/>
              </a:spcBef>
            </a:pPr>
            <a:r>
              <a:rPr lang="en-GB" altLang="en-US" b="1" dirty="0"/>
              <a:t>October 1983</a:t>
            </a:r>
          </a:p>
          <a:p>
            <a:pPr eaLnBrk="1" hangingPunct="1">
              <a:buFontTx/>
              <a:buChar char="•"/>
            </a:pPr>
            <a:r>
              <a:rPr lang="en-GB" altLang="en-US" dirty="0">
                <a:ea typeface="ヒラギノ角ゴ Pro W3"/>
                <a:cs typeface="ヒラギノ角ゴ Pro W3"/>
              </a:rPr>
              <a:t> </a:t>
            </a:r>
            <a:r>
              <a:rPr lang="en-GB" altLang="en-US" sz="1200" dirty="0">
                <a:ea typeface="ヒラギノ角ゴ Pro W3"/>
                <a:cs typeface="ヒラギノ角ゴ Pro W3"/>
              </a:rPr>
              <a:t>First national trade union lesbian and gay conference</a:t>
            </a:r>
          </a:p>
          <a:p>
            <a:pPr eaLnBrk="1" hangingPunct="1">
              <a:buFontTx/>
              <a:buChar char="•"/>
            </a:pPr>
            <a:endParaRPr lang="en-GB" altLang="en-US" sz="1200" dirty="0">
              <a:ea typeface="ヒラギノ角ゴ Pro W3"/>
              <a:cs typeface="ヒラギノ角ゴ Pro W3"/>
            </a:endParaRPr>
          </a:p>
          <a:p>
            <a:pPr eaLnBrk="1" hangingPunct="1">
              <a:buFontTx/>
              <a:buChar char="•"/>
            </a:pPr>
            <a:r>
              <a:rPr lang="en-GB" altLang="en-US" sz="1200" dirty="0">
                <a:ea typeface="ヒラギノ角ゴ Pro W3"/>
                <a:cs typeface="ヒラギノ角ゴ Pro W3"/>
              </a:rPr>
              <a:t> Organised by NALGO Met L+G group, endorsed by NEOC</a:t>
            </a:r>
          </a:p>
          <a:p>
            <a:pPr eaLnBrk="1" hangingPunct="1">
              <a:spcBef>
                <a:spcPct val="0"/>
              </a:spcBef>
            </a:pPr>
            <a:endParaRPr lang="en-GB" altLang="en-US" b="1" dirty="0"/>
          </a:p>
          <a:p>
            <a:pPr eaLnBrk="1" hangingPunct="1">
              <a:spcBef>
                <a:spcPct val="0"/>
              </a:spcBef>
              <a:buFontTx/>
              <a:buChar char="•"/>
            </a:pPr>
            <a:r>
              <a:rPr lang="en-GB" altLang="en-US" dirty="0"/>
              <a:t> The impetus from the Douglas conference led to the first officially endorsed lesbian and gay conference in a UK union, which took place in Camden, London</a:t>
            </a:r>
          </a:p>
          <a:p>
            <a:pPr eaLnBrk="1" hangingPunct="1">
              <a:spcBef>
                <a:spcPct val="0"/>
              </a:spcBef>
              <a:buFontTx/>
              <a:buChar char="•"/>
            </a:pPr>
            <a:endParaRPr lang="en-GB" altLang="en-US" dirty="0"/>
          </a:p>
          <a:p>
            <a:pPr eaLnBrk="1" hangingPunct="1">
              <a:spcBef>
                <a:spcPct val="0"/>
              </a:spcBef>
              <a:buFontTx/>
              <a:buChar char="•"/>
            </a:pPr>
            <a:r>
              <a:rPr lang="en-GB" altLang="en-US" dirty="0"/>
              <a:t>  Attended by 70 lesbian and gay NALGO members, it planned the way forward</a:t>
            </a:r>
          </a:p>
          <a:p>
            <a:pPr eaLnBrk="1" hangingPunct="1">
              <a:spcBef>
                <a:spcPct val="0"/>
              </a:spcBef>
              <a:buFontTx/>
              <a:buChar char="•"/>
            </a:pPr>
            <a:endParaRPr lang="en-GB" altLang="en-US" dirty="0"/>
          </a:p>
          <a:p>
            <a:pPr eaLnBrk="1" hangingPunct="1">
              <a:spcBef>
                <a:spcPct val="0"/>
              </a:spcBef>
              <a:buFontTx/>
              <a:buChar char="•"/>
            </a:pPr>
            <a:r>
              <a:rPr lang="en-GB" altLang="en-US" dirty="0"/>
              <a:t>  One slight hitch nearly stopped the whole event</a:t>
            </a:r>
          </a:p>
          <a:p>
            <a:pPr eaLnBrk="1" hangingPunct="1">
              <a:spcBef>
                <a:spcPct val="0"/>
              </a:spcBef>
            </a:pPr>
            <a:endParaRPr lang="en-GB" altLang="en-US" dirty="0"/>
          </a:p>
          <a:p>
            <a:pPr eaLnBrk="1" hangingPunct="1">
              <a:spcBef>
                <a:spcPct val="0"/>
              </a:spcBef>
              <a:buFontTx/>
              <a:buChar char="•"/>
            </a:pPr>
            <a:r>
              <a:rPr lang="en-GB" altLang="en-US" dirty="0"/>
              <a:t>  Camden Council’s insurers, the Sun Alliance, refused to insure the premises for the weekend, saying they were ‘not in the habit of insuring brothels’!</a:t>
            </a:r>
          </a:p>
          <a:p>
            <a:pPr eaLnBrk="1" hangingPunct="1">
              <a:spcBef>
                <a:spcPct val="0"/>
              </a:spcBef>
            </a:pPr>
            <a:endParaRPr lang="en-GB" altLang="en-US" dirty="0"/>
          </a:p>
          <a:p>
            <a:pPr eaLnBrk="1" hangingPunct="1">
              <a:spcBef>
                <a:spcPct val="0"/>
              </a:spcBef>
              <a:buFontTx/>
              <a:buChar char="•"/>
            </a:pPr>
            <a:r>
              <a:rPr lang="en-GB" altLang="en-US" dirty="0"/>
              <a:t>  But NALGO’s own insurance brokers stepped in and all was well</a:t>
            </a:r>
          </a:p>
          <a:p>
            <a:pPr eaLnBrk="1" hangingPunct="1">
              <a:spcBef>
                <a:spcPct val="0"/>
              </a:spcBef>
            </a:pPr>
            <a:r>
              <a:rPr lang="en-GB" altLang="en-US" dirty="0"/>
              <a:t>An example in the lesbian and gay rights organising pack at the time showed how the union put its policies to action, working in alliance with lesbian and gay  community groups.</a:t>
            </a:r>
          </a:p>
          <a:p>
            <a:pPr eaLnBrk="1" hangingPunct="1">
              <a:spcBef>
                <a:spcPct val="0"/>
              </a:spcBef>
            </a:pPr>
            <a:endParaRPr lang="en-GB" altLang="en-US" dirty="0"/>
          </a:p>
          <a:p>
            <a:pPr eaLnBrk="1" hangingPunct="1">
              <a:spcBef>
                <a:spcPct val="0"/>
              </a:spcBef>
            </a:pPr>
            <a:r>
              <a:rPr lang="en-GB" altLang="en-US" dirty="0"/>
              <a:t>In July 1984, the unions negotiated an anti-discrimination agreement with Rugby Borough Council which included sexual orientation, alongside other grounds.</a:t>
            </a:r>
          </a:p>
          <a:p>
            <a:pPr eaLnBrk="1" hangingPunct="1">
              <a:spcBef>
                <a:spcPct val="0"/>
              </a:spcBef>
            </a:pPr>
            <a:endParaRPr lang="en-GB" altLang="en-US" dirty="0"/>
          </a:p>
          <a:p>
            <a:pPr eaLnBrk="1" hangingPunct="1">
              <a:spcBef>
                <a:spcPct val="0"/>
              </a:spcBef>
            </a:pPr>
            <a:r>
              <a:rPr lang="en-GB" altLang="en-US" dirty="0"/>
              <a:t>That September,  ten councillors called for the deletion of sexual orientation, a proposal as carried with 20 in favour, 19 against and 6 abstentions.  The mover of the motion argued the agreement suggested Rugby Council ‘positively welcomed child molesters and perverts’.  The leader of the council went on TV and radio and spoke to the national press, making appalling anti-gay statements.</a:t>
            </a:r>
          </a:p>
          <a:p>
            <a:pPr eaLnBrk="1" hangingPunct="1">
              <a:spcBef>
                <a:spcPct val="0"/>
              </a:spcBef>
            </a:pPr>
            <a:endParaRPr lang="en-GB" altLang="en-US" dirty="0"/>
          </a:p>
          <a:p>
            <a:pPr eaLnBrk="1" hangingPunct="1">
              <a:spcBef>
                <a:spcPct val="0"/>
              </a:spcBef>
            </a:pPr>
            <a:r>
              <a:rPr lang="en-GB" altLang="en-US" dirty="0"/>
              <a:t>NALGO issued public statements in protest at national, district and branch level and NALGO banners led a thousand strong protest march, along with the Gay Youth Movement, Campaign for Homosexual Equality and Gay Switchboard.  But the council didn’t want to lose face and held its position.</a:t>
            </a:r>
          </a:p>
          <a:p>
            <a:pPr eaLnBrk="1" hangingPunct="1">
              <a:spcBef>
                <a:spcPct val="0"/>
              </a:spcBef>
            </a:pPr>
            <a:endParaRPr lang="en-GB" altLang="en-US" dirty="0"/>
          </a:p>
          <a:p>
            <a:pPr eaLnBrk="1" hangingPunct="1">
              <a:spcBef>
                <a:spcPct val="0"/>
              </a:spcBef>
            </a:pPr>
            <a:r>
              <a:rPr lang="en-GB" altLang="en-US" dirty="0"/>
              <a:t>Finally,  after negotiations by NALGO with key councillors, a new sexual orientation anti-discrimination clause was agreed in February 1985.</a:t>
            </a:r>
          </a:p>
          <a:p>
            <a:pPr eaLnBrk="1" hangingPunct="1">
              <a:spcBef>
                <a:spcPct val="0"/>
              </a:spcBef>
              <a:buFontTx/>
              <a:buChar char="•"/>
            </a:pPr>
            <a:endParaRPr lang="en-GB" altLang="en-US" dirty="0"/>
          </a:p>
          <a:p>
            <a:pPr eaLnBrk="1" hangingPunct="1">
              <a:spcBef>
                <a:spcPct val="0"/>
              </a:spcBef>
            </a:pPr>
            <a:endParaRPr lang="en-GB" altLang="en-US" b="1" dirty="0"/>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3</a:t>
            </a:fld>
            <a:endParaRPr lang="en-US" dirty="0"/>
          </a:p>
        </p:txBody>
      </p:sp>
    </p:spTree>
    <p:extLst>
      <p:ext uri="{BB962C8B-B14F-4D97-AF65-F5344CB8AC3E}">
        <p14:creationId xmlns:p14="http://schemas.microsoft.com/office/powerpoint/2010/main" val="36508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GB" altLang="en-US" dirty="0">
                <a:ea typeface="ヒラギノ角ゴ Pro W3"/>
                <a:cs typeface="ヒラギノ角ゴ Pro W3"/>
              </a:rPr>
              <a:t> </a:t>
            </a:r>
            <a:r>
              <a:rPr lang="en-GB" altLang="en-US" sz="1200" dirty="0">
                <a:ea typeface="ヒラギノ角ゴ Pro W3"/>
                <a:cs typeface="ヒラギノ角ゴ Pro W3"/>
              </a:rPr>
              <a:t>So unions began to support lesbian and gay workers</a:t>
            </a:r>
          </a:p>
          <a:p>
            <a:pPr eaLnBrk="1" hangingPunct="1">
              <a:buFontTx/>
              <a:buChar char="•"/>
            </a:pPr>
            <a:r>
              <a:rPr lang="en-GB" altLang="en-US" sz="1200" dirty="0">
                <a:ea typeface="ヒラギノ角ゴ Pro W3"/>
                <a:cs typeface="ヒラギノ角ゴ Pro W3"/>
              </a:rPr>
              <a:t> And some lesbians and gay men did a great deal to support striking union members</a:t>
            </a:r>
          </a:p>
          <a:p>
            <a:pPr eaLnBrk="1" hangingPunct="1">
              <a:spcBef>
                <a:spcPct val="0"/>
              </a:spcBef>
            </a:pPr>
            <a:r>
              <a:rPr lang="en-GB" altLang="en-US" dirty="0"/>
              <a:t>See item 7 of what it says here was a hastily sketched Lesbians and Gays Support the Miners (LGSM) meeting agenda from 1984:</a:t>
            </a:r>
          </a:p>
          <a:p>
            <a:pPr eaLnBrk="1" hangingPunct="1">
              <a:spcBef>
                <a:spcPct val="0"/>
              </a:spcBef>
            </a:pPr>
            <a:endParaRPr lang="en-GB" altLang="en-US" dirty="0"/>
          </a:p>
          <a:p>
            <a:pPr eaLnBrk="1" hangingPunct="1">
              <a:spcBef>
                <a:spcPct val="0"/>
              </a:spcBef>
            </a:pPr>
            <a:r>
              <a:rPr lang="en-GB" altLang="en-US" dirty="0"/>
              <a:t>Lambeth NALGO</a:t>
            </a:r>
          </a:p>
          <a:p>
            <a:pPr eaLnBrk="1" hangingPunct="1">
              <a:spcBef>
                <a:spcPct val="0"/>
              </a:spcBef>
            </a:pPr>
            <a:endParaRPr lang="en-GB" altLang="en-US" dirty="0"/>
          </a:p>
          <a:p>
            <a:pPr eaLnBrk="1" hangingPunct="1">
              <a:spcBef>
                <a:spcPct val="0"/>
              </a:spcBef>
            </a:pPr>
            <a:r>
              <a:rPr lang="en-GB" altLang="en-US" dirty="0"/>
              <a:t>We were pleased to see this in a tweet from LGSM, which was reconvened to mark the thirtieth anniversary of the 1984-85 strike and continues to fight for workers’ and trade union rights</a:t>
            </a:r>
          </a:p>
          <a:p>
            <a:pPr eaLnBrk="1" hangingPunct="1">
              <a:spcBef>
                <a:spcPct val="0"/>
              </a:spcBef>
            </a:pPr>
            <a:endParaRPr lang="en-GB" altLang="en-US" dirty="0"/>
          </a:p>
          <a:p>
            <a:pPr eaLnBrk="1" hangingPunct="1">
              <a:spcBef>
                <a:spcPct val="0"/>
              </a:spcBef>
            </a:pPr>
            <a:endParaRPr lang="en-GB" altLang="en-US" dirty="0"/>
          </a:p>
          <a:p>
            <a:pPr eaLnBrk="1" hangingPunct="1">
              <a:spcBef>
                <a:spcPct val="0"/>
              </a:spcBef>
            </a:pPr>
            <a:r>
              <a:rPr lang="en-GB" altLang="en-US" dirty="0"/>
              <a:t>This story of Lesbians and Gays Support the Miners, set up during the  year-long 1984 -85 miners strike,  has now been well told and brought to the fore by the film Pride and now by the book </a:t>
            </a:r>
            <a:r>
              <a:rPr lang="en-GB" altLang="en-US" b="1" dirty="0"/>
              <a:t>Pride: The Unlikely Story of the True Heroes of the Miner's Strike</a:t>
            </a:r>
            <a:r>
              <a:rPr lang="en-GB" altLang="en-US" dirty="0"/>
              <a:t>, published in 2017 by John Blake</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4</a:t>
            </a:fld>
            <a:endParaRPr lang="en-US" dirty="0"/>
          </a:p>
        </p:txBody>
      </p:sp>
    </p:spTree>
    <p:extLst>
      <p:ext uri="{BB962C8B-B14F-4D97-AF65-F5344CB8AC3E}">
        <p14:creationId xmlns:p14="http://schemas.microsoft.com/office/powerpoint/2010/main" val="344082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NALGO,  COHSE and NUPE also played a big part in getting lesbian and gay rights adopted by the TUC, the umbrella body for British trade unions, along with crucial support from the NUM.</a:t>
            </a:r>
          </a:p>
          <a:p>
            <a:pPr eaLnBrk="1" hangingPunct="1">
              <a:spcBef>
                <a:spcPct val="0"/>
              </a:spcBef>
            </a:pPr>
            <a:endParaRPr lang="en-GB" altLang="en-US" dirty="0"/>
          </a:p>
          <a:p>
            <a:pPr eaLnBrk="1" hangingPunct="1">
              <a:spcBef>
                <a:spcPct val="0"/>
              </a:spcBef>
            </a:pPr>
            <a:r>
              <a:rPr lang="en-GB" altLang="en-US" dirty="0"/>
              <a:t>Activist Chris </a:t>
            </a:r>
            <a:r>
              <a:rPr lang="en-GB" altLang="en-US" dirty="0" err="1"/>
              <a:t>Creegan</a:t>
            </a:r>
            <a:r>
              <a:rPr lang="en-GB" altLang="en-US" dirty="0"/>
              <a:t> recalls:</a:t>
            </a:r>
          </a:p>
          <a:p>
            <a:pPr eaLnBrk="1" hangingPunct="1">
              <a:spcBef>
                <a:spcPct val="0"/>
              </a:spcBef>
            </a:pPr>
            <a:endParaRPr lang="en-GB" altLang="en-US" dirty="0"/>
          </a:p>
          <a:p>
            <a:pPr eaLnBrk="1" hangingPunct="1">
              <a:spcBef>
                <a:spcPct val="0"/>
              </a:spcBef>
            </a:pPr>
            <a:r>
              <a:rPr lang="en-GB" altLang="en-US" dirty="0"/>
              <a:t>“It was September 1985. We had persuaded my union, NALGO, to second a motion on gay rights at the TUC conference in Blackpool. I was co-chair of NALGO’s fledging national lesbian and gay committee back then. </a:t>
            </a:r>
          </a:p>
          <a:p>
            <a:pPr eaLnBrk="1" hangingPunct="1">
              <a:spcBef>
                <a:spcPct val="0"/>
              </a:spcBef>
            </a:pPr>
            <a:r>
              <a:rPr lang="en-GB" altLang="en-US" dirty="0"/>
              <a:t>We weren’t part of the union’s official structures but we were knocking on the door and had raised some funds to organise a fringe meeting to galvanise support for the motion. Six people came.</a:t>
            </a:r>
          </a:p>
          <a:p>
            <a:pPr eaLnBrk="1" hangingPunct="1">
              <a:spcBef>
                <a:spcPct val="0"/>
              </a:spcBef>
            </a:pPr>
            <a:r>
              <a:rPr lang="en-GB" altLang="en-US" dirty="0"/>
              <a:t>Such was the draw of a gay event at a mainstream union conference in those days. </a:t>
            </a:r>
          </a:p>
          <a:p>
            <a:pPr eaLnBrk="1" hangingPunct="1">
              <a:spcBef>
                <a:spcPct val="0"/>
              </a:spcBef>
            </a:pPr>
            <a:endParaRPr lang="en-GB" altLang="en-US" dirty="0"/>
          </a:p>
          <a:p>
            <a:pPr eaLnBrk="1" hangingPunct="1">
              <a:spcBef>
                <a:spcPct val="0"/>
              </a:spcBef>
            </a:pPr>
            <a:r>
              <a:rPr lang="en-GB" altLang="en-US" dirty="0"/>
              <a:t>No matter, though, because the next day the motion was carried. And with the support of the mighty NUM itself in solidarity for all the work that LGSM had done. For the first time, the TUC had a comprehensive policy on gay rights.”</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5</a:t>
            </a:fld>
            <a:endParaRPr lang="en-US" dirty="0"/>
          </a:p>
        </p:txBody>
      </p:sp>
    </p:spTree>
    <p:extLst>
      <p:ext uri="{BB962C8B-B14F-4D97-AF65-F5344CB8AC3E}">
        <p14:creationId xmlns:p14="http://schemas.microsoft.com/office/powerpoint/2010/main" val="3877269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The lesbian and gay movement was growing in visibility and confidence, in metropolitan areas at least.  Through union and community organising, increasing numbers of local authorities and other public sector employers agreed lesbian and gay equality policies and supported lesbian and gay community groups.  Some councils even appointed lesbian and gay equality officers.</a:t>
            </a:r>
          </a:p>
          <a:p>
            <a:pPr eaLnBrk="1" hangingPunct="1">
              <a:spcBef>
                <a:spcPct val="0"/>
              </a:spcBef>
            </a:pPr>
            <a:endParaRPr lang="en-GB" altLang="en-US" dirty="0"/>
          </a:p>
          <a:p>
            <a:pPr eaLnBrk="1" hangingPunct="1">
              <a:spcBef>
                <a:spcPct val="0"/>
              </a:spcBef>
            </a:pPr>
            <a:r>
              <a:rPr lang="en-GB" altLang="en-US" dirty="0"/>
              <a:t>This was too much for the Tory government under Margaret Thatcher. They saw this as a moral outrage and a threat to the family that must be legislated against</a:t>
            </a:r>
          </a:p>
          <a:p>
            <a:pPr eaLnBrk="1" hangingPunct="1">
              <a:spcBef>
                <a:spcPct val="0"/>
              </a:spcBef>
            </a:pPr>
            <a:endParaRPr lang="en-GB" altLang="en-US" dirty="0"/>
          </a:p>
          <a:p>
            <a:pPr eaLnBrk="1" hangingPunct="1">
              <a:spcBef>
                <a:spcPct val="0"/>
              </a:spcBef>
            </a:pPr>
            <a:r>
              <a:rPr lang="en-GB" altLang="en-US" dirty="0"/>
              <a:t>Section 28 said a local authority "shall not intentionally promote homosexuality or publish material with the intention of promoting homosexuality" or "promote the teaching in any maintained school of the acceptability of homosexuality as a pretended family relationship".</a:t>
            </a:r>
          </a:p>
          <a:p>
            <a:pPr eaLnBrk="1" hangingPunct="1">
              <a:spcBef>
                <a:spcPct val="0"/>
              </a:spcBef>
            </a:pPr>
            <a:endParaRPr lang="en-GB" altLang="en-US" dirty="0"/>
          </a:p>
          <a:p>
            <a:pPr eaLnBrk="1" hangingPunct="1">
              <a:spcBef>
                <a:spcPct val="0"/>
              </a:spcBef>
            </a:pPr>
            <a:r>
              <a:rPr lang="en-GB" altLang="en-US" dirty="0"/>
              <a:t>The lesbian and gay community and its supporters were outraged and mobilised as never before.  One of the most famous protests was the night before Section 28 came into effect, when a group of lesbians abseiled into the House of Lords and invaded the live BBC Six </a:t>
            </a:r>
            <a:r>
              <a:rPr lang="en-GB" altLang="en-US" dirty="0" err="1"/>
              <a:t>O'Clock</a:t>
            </a:r>
            <a:r>
              <a:rPr lang="en-GB" altLang="en-US" dirty="0"/>
              <a:t> News,</a:t>
            </a:r>
            <a:r>
              <a:rPr lang="en-GB" altLang="en-US" baseline="30000" dirty="0"/>
              <a:t> </a:t>
            </a:r>
            <a:r>
              <a:rPr lang="en-GB" altLang="en-US" dirty="0"/>
              <a:t> with one woman chaining herself to newsreader Sue Lawley’s desk.  You can see some great clips on </a:t>
            </a:r>
            <a:r>
              <a:rPr lang="en-GB" altLang="en-US" dirty="0" err="1"/>
              <a:t>Youtube</a:t>
            </a:r>
            <a:r>
              <a:rPr lang="en-GB" altLang="en-US" dirty="0"/>
              <a:t>!</a:t>
            </a:r>
          </a:p>
          <a:p>
            <a:pPr eaLnBrk="1" hangingPunct="1">
              <a:spcBef>
                <a:spcPct val="0"/>
              </a:spcBef>
            </a:pPr>
            <a:endParaRPr lang="en-GB" altLang="en-US" dirty="0"/>
          </a:p>
          <a:p>
            <a:pPr eaLnBrk="1" hangingPunct="1">
              <a:spcBef>
                <a:spcPct val="0"/>
              </a:spcBef>
            </a:pPr>
            <a:r>
              <a:rPr lang="en-GB" altLang="en-US" dirty="0"/>
              <a:t>Section 28 of the Local Government Act 1988 (Section 2A in Scotland) sought to ban the ‘promotion of homosexuality’ and ‘pretend families’ by local authorities</a:t>
            </a:r>
          </a:p>
          <a:p>
            <a:pPr eaLnBrk="1" hangingPunct="1">
              <a:spcBef>
                <a:spcPct val="0"/>
              </a:spcBef>
            </a:pPr>
            <a:endParaRPr lang="en-GB" altLang="en-US" dirty="0"/>
          </a:p>
          <a:p>
            <a:pPr eaLnBrk="1" hangingPunct="1">
              <a:spcBef>
                <a:spcPct val="0"/>
              </a:spcBef>
            </a:pPr>
            <a:r>
              <a:rPr lang="en-GB" altLang="en-US" dirty="0"/>
              <a:t>The unions were at the forefront of the fight against its introduction and then the fight against its use and for its repeal</a:t>
            </a:r>
          </a:p>
          <a:p>
            <a:pPr eaLnBrk="1" hangingPunct="1">
              <a:spcBef>
                <a:spcPct val="0"/>
              </a:spcBef>
            </a:pPr>
            <a:endParaRPr lang="en-GB" altLang="en-US" dirty="0"/>
          </a:p>
          <a:p>
            <a:pPr eaLnBrk="1" fontAlgn="auto" hangingPunct="1">
              <a:spcBef>
                <a:spcPts val="0"/>
              </a:spcBef>
              <a:spcAft>
                <a:spcPts val="0"/>
              </a:spcAft>
              <a:defRPr/>
            </a:pPr>
            <a:r>
              <a:rPr lang="en-GB" dirty="0"/>
              <a:t>The Section was always a legal nonsense: it was never clear what ‘promote homosexuality’ actually meant.</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But it had a serious chilling and censoring effect, and gave great confidence to those opposed to lesbian and gay equality.</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Our unions pledged to run active campaigns against Section 28, seeking agreements with employers to guarantee no discrimination against lesbian and gay staff and for local authorities to reaffirm their commitment to lesbian and gay rights.  The unions pledged to defend any members victimised for refusing to implement Section 28 and defend services to lesbians and gay men and the jobs of members providing those services.</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There were a number of successful campaigns by NALGO to demand local authorities reverse their withdrawal of support for services.  One reversed a threat to the Skelmersdale ‘1 in 10’ lesbian and gay  youth group.  Another successfully challenged the Newcastle City Council legal officer instruction that  information on lesbian and gay books, organisations and pubs be removed from an information pack for young people.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Alongside these local campaigns, we continued to campaign and lobby for its repeal. </a:t>
            </a:r>
          </a:p>
          <a:p>
            <a:pPr eaLnBrk="1" fontAlgn="auto" hangingPunct="1">
              <a:spcBef>
                <a:spcPts val="0"/>
              </a:spcBef>
              <a:spcAft>
                <a:spcPts val="0"/>
              </a:spcAft>
              <a:defRPr/>
            </a:pPr>
            <a:endParaRPr lang="en-GB" dirty="0"/>
          </a:p>
          <a:p>
            <a:pPr eaLnBrk="1" fontAlgn="auto" hangingPunct="1">
              <a:spcBef>
                <a:spcPts val="0"/>
              </a:spcBef>
              <a:spcAft>
                <a:spcPts val="0"/>
              </a:spcAft>
              <a:defRPr/>
            </a:pPr>
            <a:r>
              <a:rPr lang="en-GB" dirty="0"/>
              <a:t>Section 28 was finally repealed under Labour in 2000 in Scotland and in 2003 in England and Wales.</a:t>
            </a:r>
          </a:p>
          <a:p>
            <a:pPr eaLnBrk="1" hangingPunct="1">
              <a:spcBef>
                <a:spcPct val="0"/>
              </a:spcBef>
            </a:pPr>
            <a:endParaRPr lang="en-GB" altLang="en-US" dirty="0"/>
          </a:p>
          <a:p>
            <a:pPr eaLnBrk="1" hangingPunct="1">
              <a:spcBef>
                <a:spcPct val="0"/>
              </a:spcBef>
            </a:pPr>
            <a:endParaRPr lang="en-GB" altLang="en-US" dirty="0"/>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6</a:t>
            </a:fld>
            <a:endParaRPr lang="en-US" dirty="0"/>
          </a:p>
        </p:txBody>
      </p:sp>
    </p:spTree>
    <p:extLst>
      <p:ext uri="{BB962C8B-B14F-4D97-AF65-F5344CB8AC3E}">
        <p14:creationId xmlns:p14="http://schemas.microsoft.com/office/powerpoint/2010/main" val="206607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We just felt the need to include this photo of the Out in NALGO stall from Pride 1990.</a:t>
            </a:r>
          </a:p>
          <a:p>
            <a:pPr eaLnBrk="1" hangingPunct="1">
              <a:spcBef>
                <a:spcPct val="0"/>
              </a:spcBef>
              <a:buFontTx/>
              <a:buChar char="•"/>
            </a:pPr>
            <a:r>
              <a:rPr lang="en-GB" altLang="en-US" dirty="0"/>
              <a:t> The union group ran many successful campaigns, and supported many others, led by its activists</a:t>
            </a:r>
          </a:p>
          <a:p>
            <a:pPr eaLnBrk="1" hangingPunct="1">
              <a:spcBef>
                <a:spcPct val="0"/>
              </a:spcBef>
              <a:buFontTx/>
              <a:buChar char="•"/>
            </a:pPr>
            <a:r>
              <a:rPr lang="en-GB" altLang="en-US" dirty="0"/>
              <a:t>  Two such activists were Ted Brown and </a:t>
            </a:r>
            <a:r>
              <a:rPr lang="en-GB" altLang="en-US" dirty="0" err="1"/>
              <a:t>Dirg</a:t>
            </a:r>
            <a:r>
              <a:rPr lang="en-GB" altLang="en-US" dirty="0"/>
              <a:t> </a:t>
            </a:r>
            <a:r>
              <a:rPr lang="en-GB" altLang="en-US" dirty="0" err="1"/>
              <a:t>Aaab</a:t>
            </a:r>
            <a:r>
              <a:rPr lang="en-GB" altLang="en-US" dirty="0"/>
              <a:t> Richards, Black caucus reps on the NALGO’s national lesbian and gay steering committee</a:t>
            </a:r>
          </a:p>
          <a:p>
            <a:pPr eaLnBrk="1" hangingPunct="1">
              <a:spcBef>
                <a:spcPct val="0"/>
              </a:spcBef>
              <a:buFontTx/>
              <a:buChar char="•"/>
            </a:pPr>
            <a:r>
              <a:rPr lang="en-GB" altLang="en-US" dirty="0"/>
              <a:t>  The Voice newspaper had published a series of homophobic articles, attacking and ridiculing Black lesbians and gay men</a:t>
            </a:r>
          </a:p>
          <a:p>
            <a:pPr eaLnBrk="1" hangingPunct="1">
              <a:spcBef>
                <a:spcPct val="0"/>
              </a:spcBef>
              <a:buFontTx/>
              <a:buChar char="•"/>
            </a:pPr>
            <a:r>
              <a:rPr lang="en-GB" altLang="en-US" dirty="0"/>
              <a:t>  This included an unsympathetic article about Justin Fashanu, pictured above</a:t>
            </a:r>
          </a:p>
          <a:p>
            <a:pPr eaLnBrk="1" hangingPunct="1">
              <a:spcBef>
                <a:spcPct val="0"/>
              </a:spcBef>
              <a:buFontTx/>
              <a:buChar char="•"/>
            </a:pPr>
            <a:r>
              <a:rPr lang="en-GB" altLang="en-US" dirty="0"/>
              <a:t>  At the time – and for many years since –  Justin was the only out professional football player</a:t>
            </a:r>
          </a:p>
          <a:p>
            <a:pPr eaLnBrk="1" hangingPunct="1">
              <a:spcBef>
                <a:spcPct val="0"/>
              </a:spcBef>
              <a:buFontTx/>
              <a:buChar char="•"/>
            </a:pPr>
            <a:r>
              <a:rPr lang="en-GB" altLang="en-US" dirty="0"/>
              <a:t>  The Voice had a large appointments section and adverts were an important part of its income, largely from ‘equal opportunities’ employers such as local authorities at voluntary organisations</a:t>
            </a:r>
          </a:p>
          <a:p>
            <a:pPr eaLnBrk="1" hangingPunct="1">
              <a:spcBef>
                <a:spcPct val="0"/>
              </a:spcBef>
              <a:buFontTx/>
              <a:buChar char="•"/>
            </a:pPr>
            <a:r>
              <a:rPr lang="en-GB" altLang="en-US" dirty="0"/>
              <a:t>  Ted and </a:t>
            </a:r>
            <a:r>
              <a:rPr lang="en-GB" altLang="en-US" dirty="0" err="1"/>
              <a:t>Dirg</a:t>
            </a:r>
            <a:r>
              <a:rPr lang="en-GB" altLang="en-US" dirty="0"/>
              <a:t> set up Black Lesbians and Gays Against Media Homophobia and – among  many other campaigns - organised a boycott of  The Voice</a:t>
            </a:r>
          </a:p>
          <a:p>
            <a:pPr eaLnBrk="1" hangingPunct="1">
              <a:spcBef>
                <a:spcPct val="0"/>
              </a:spcBef>
              <a:buFontTx/>
              <a:buChar char="•"/>
            </a:pPr>
            <a:r>
              <a:rPr lang="en-GB" altLang="en-US" dirty="0"/>
              <a:t>  Eventually, following a meeting between these campaigners, representatives of NALGO and directors of The Voice, </a:t>
            </a:r>
          </a:p>
          <a:p>
            <a:pPr eaLnBrk="1" hangingPunct="1">
              <a:spcBef>
                <a:spcPct val="0"/>
              </a:spcBef>
              <a:buFontTx/>
              <a:buChar char="•"/>
            </a:pPr>
            <a:r>
              <a:rPr lang="en-GB" altLang="en-US" dirty="0"/>
              <a:t>  The paper printed a full page ‘right of reply’ by Black lesbians and gay men, a more balanced interview with Justin Fashanu, and amended their own equal opportunities policy to protect lesbian and gay staff at The Voice</a:t>
            </a:r>
          </a:p>
          <a:p>
            <a:pPr eaLnBrk="1" hangingPunct="1">
              <a:spcBef>
                <a:spcPct val="0"/>
              </a:spcBef>
              <a:buFontTx/>
              <a:buChar char="•"/>
            </a:pPr>
            <a:r>
              <a:rPr lang="en-GB" altLang="en-US" dirty="0"/>
              <a:t>  So the boycott was lifted in September 1991</a:t>
            </a:r>
          </a:p>
          <a:p>
            <a:pPr eaLnBrk="1" hangingPunct="1">
              <a:spcBef>
                <a:spcPct val="0"/>
              </a:spcBef>
            </a:pPr>
            <a:endParaRPr lang="en-GB" altLang="en-US" dirty="0"/>
          </a:p>
          <a:p>
            <a:pPr eaLnBrk="1" hangingPunct="1">
              <a:spcBef>
                <a:spcPct val="0"/>
              </a:spcBef>
            </a:pPr>
            <a:endParaRPr lang="en-GB" altLang="en-US" dirty="0"/>
          </a:p>
          <a:p>
            <a:pPr eaLnBrk="1" hangingPunct="1">
              <a:spcBef>
                <a:spcPct val="0"/>
              </a:spcBef>
              <a:buFontTx/>
              <a:buChar char="•"/>
            </a:pPr>
            <a:r>
              <a:rPr lang="en-GB" altLang="en-US" dirty="0"/>
              <a:t> In  June 1993, COHSE, NALGO and NUPE merged to form UNISON</a:t>
            </a:r>
          </a:p>
          <a:p>
            <a:pPr eaLnBrk="1" hangingPunct="1">
              <a:spcBef>
                <a:spcPct val="0"/>
              </a:spcBef>
              <a:buFontTx/>
              <a:buChar char="•"/>
            </a:pPr>
            <a:r>
              <a:rPr lang="en-GB" altLang="en-US" dirty="0"/>
              <a:t>  The lesbian and gay organising established in the former partner unions was enshrined in UNISON’s rules from the start</a:t>
            </a:r>
          </a:p>
          <a:p>
            <a:pPr eaLnBrk="1" hangingPunct="1">
              <a:spcBef>
                <a:spcPct val="0"/>
              </a:spcBef>
              <a:buFontTx/>
              <a:buChar char="•"/>
            </a:pPr>
            <a:r>
              <a:rPr lang="en-GB" altLang="en-US" dirty="0"/>
              <a:t>  The first issue of Out in UNISON swiftly followed in January 1994</a:t>
            </a:r>
          </a:p>
          <a:p>
            <a:pPr eaLnBrk="1" hangingPunct="1">
              <a:spcBef>
                <a:spcPct val="0"/>
              </a:spcBef>
              <a:buFontTx/>
              <a:buChar char="•"/>
            </a:pPr>
            <a:r>
              <a:rPr lang="en-GB" altLang="en-US" dirty="0"/>
              <a:t>  The lead article called for equalisation of the age of consent (which was not finally won till 1998)</a:t>
            </a:r>
          </a:p>
          <a:p>
            <a:pPr eaLnBrk="1" hangingPunct="1">
              <a:spcBef>
                <a:spcPct val="0"/>
              </a:spcBef>
              <a:buFontTx/>
              <a:buChar char="•"/>
            </a:pPr>
            <a:r>
              <a:rPr lang="en-GB" altLang="en-US" dirty="0"/>
              <a:t>  Other articles were on training for trade unionists on lesbian and gay workplace issues, how to get involved in the lesbian and gay group, and news from Northern Ireland</a:t>
            </a:r>
          </a:p>
          <a:p>
            <a:pPr eaLnBrk="1" hangingPunct="1">
              <a:spcBef>
                <a:spcPct val="0"/>
              </a:spcBef>
            </a:pPr>
            <a:r>
              <a:rPr lang="en-GB" altLang="en-US" dirty="0"/>
              <a:t>UNISON enshrined the best of the traditions of the three partner unions</a:t>
            </a:r>
          </a:p>
          <a:p>
            <a:pPr eaLnBrk="1" hangingPunct="1">
              <a:spcBef>
                <a:spcPct val="0"/>
              </a:spcBef>
            </a:pPr>
            <a:endParaRPr lang="en-GB" altLang="en-US" dirty="0"/>
          </a:p>
          <a:p>
            <a:pPr eaLnBrk="1" hangingPunct="1">
              <a:spcBef>
                <a:spcPct val="0"/>
              </a:spcBef>
            </a:pPr>
            <a:r>
              <a:rPr lang="en-GB" altLang="en-US" dirty="0"/>
              <a:t>This included a rule book commitment to fair representation in all UNISON structures and activities</a:t>
            </a:r>
          </a:p>
          <a:p>
            <a:pPr eaLnBrk="1" hangingPunct="1">
              <a:spcBef>
                <a:spcPct val="0"/>
              </a:spcBef>
            </a:pPr>
            <a:endParaRPr lang="en-GB" altLang="en-US" dirty="0"/>
          </a:p>
          <a:p>
            <a:pPr eaLnBrk="1" hangingPunct="1">
              <a:spcBef>
                <a:spcPct val="0"/>
              </a:spcBef>
            </a:pPr>
            <a:r>
              <a:rPr lang="en-GB" altLang="en-US" dirty="0"/>
              <a:t>So not only did lesbians and gay men have the right to organise at national, regional and branch level</a:t>
            </a:r>
          </a:p>
          <a:p>
            <a:pPr eaLnBrk="1" hangingPunct="1">
              <a:spcBef>
                <a:spcPct val="0"/>
              </a:spcBef>
            </a:pPr>
            <a:endParaRPr lang="en-GB" altLang="en-US" dirty="0"/>
          </a:p>
          <a:p>
            <a:pPr eaLnBrk="1" hangingPunct="1">
              <a:spcBef>
                <a:spcPct val="0"/>
              </a:spcBef>
            </a:pPr>
            <a:r>
              <a:rPr lang="en-GB" altLang="en-US" dirty="0"/>
              <a:t>We also had the duty to make sure our group was fully inclusive of the diversity of lesbian and gay members.</a:t>
            </a:r>
          </a:p>
          <a:p>
            <a:pPr eaLnBrk="1" hangingPunct="1">
              <a:spcBef>
                <a:spcPct val="0"/>
              </a:spcBef>
            </a:pPr>
            <a:endParaRPr lang="en-GB" altLang="en-US" dirty="0"/>
          </a:p>
          <a:p>
            <a:pPr eaLnBrk="1" hangingPunct="1">
              <a:spcBef>
                <a:spcPct val="0"/>
              </a:spcBef>
            </a:pPr>
            <a:r>
              <a:rPr lang="en-GB" altLang="en-US" dirty="0"/>
              <a:t>From the start,  the UNISON lesbian and gay committee had six reserved seats for Black lesbians and gay men and six for disabled lesbians  and gay men, elected at national network meetings of those groups.</a:t>
            </a:r>
          </a:p>
          <a:p>
            <a:pPr eaLnBrk="1" hangingPunct="1">
              <a:spcBef>
                <a:spcPct val="0"/>
              </a:spcBef>
            </a:pPr>
            <a:endParaRPr lang="en-GB" altLang="en-US" dirty="0"/>
          </a:p>
          <a:p>
            <a:pPr eaLnBrk="1" hangingPunct="1">
              <a:spcBef>
                <a:spcPct val="0"/>
              </a:spcBef>
            </a:pPr>
            <a:r>
              <a:rPr lang="en-GB" altLang="en-US" dirty="0"/>
              <a:t>The networks  had/have the right to submit motions to  the group’s national conference and issues they raise are taken up in all aspects of our work.</a:t>
            </a:r>
          </a:p>
          <a:p>
            <a:pPr eaLnBrk="1" hangingPunct="1">
              <a:spcBef>
                <a:spcPct val="0"/>
              </a:spcBef>
            </a:pPr>
            <a:endParaRPr lang="en-GB" altLang="en-US" dirty="0"/>
          </a:p>
          <a:p>
            <a:pPr eaLnBrk="1" hangingPunct="1">
              <a:spcBef>
                <a:spcPct val="0"/>
              </a:spcBef>
            </a:pPr>
            <a:r>
              <a:rPr lang="en-GB" altLang="en-US" dirty="0"/>
              <a:t>The caption reads ‘The public launch of LAGCAR ‘ and gives the names of those in the picture.</a:t>
            </a:r>
          </a:p>
          <a:p>
            <a:pPr eaLnBrk="1" hangingPunct="1">
              <a:spcBef>
                <a:spcPct val="0"/>
              </a:spcBef>
            </a:pPr>
            <a:endParaRPr lang="en-GB" altLang="en-US" dirty="0"/>
          </a:p>
          <a:p>
            <a:pPr eaLnBrk="1" hangingPunct="1">
              <a:spcBef>
                <a:spcPct val="0"/>
              </a:spcBef>
            </a:pPr>
            <a:r>
              <a:rPr lang="en-GB" altLang="en-US" dirty="0"/>
              <a:t>LAGCAR was the lesbian and gay coalition against racism, which UNISON helped found and supported for many years.  This launch event took place in UNISON HQ in September 1995.</a:t>
            </a:r>
          </a:p>
          <a:p>
            <a:pPr eaLnBrk="1" hangingPunct="1">
              <a:spcBef>
                <a:spcPct val="0"/>
              </a:spcBef>
            </a:pPr>
            <a:endParaRPr lang="en-GB" altLang="en-US" dirty="0"/>
          </a:p>
          <a:p>
            <a:pPr eaLnBrk="1" hangingPunct="1">
              <a:spcBef>
                <a:spcPct val="0"/>
              </a:spcBef>
            </a:pPr>
            <a:r>
              <a:rPr lang="en-GB" altLang="en-US" dirty="0"/>
              <a:t>On the left is UNISON’s first lesbian and gay officer </a:t>
            </a:r>
            <a:r>
              <a:rPr lang="en-GB" altLang="en-US" dirty="0" err="1"/>
              <a:t>Kursad</a:t>
            </a:r>
            <a:r>
              <a:rPr lang="en-GB" altLang="en-US" dirty="0"/>
              <a:t> </a:t>
            </a:r>
            <a:r>
              <a:rPr lang="en-GB" altLang="en-US" dirty="0" err="1"/>
              <a:t>Kahramanoglu</a:t>
            </a:r>
            <a:r>
              <a:rPr lang="en-GB" altLang="en-US" dirty="0"/>
              <a:t>.  Next to him is Angela Mason, who was at that time Executive Director of Stonewall.  Angela had been one of the early NALGO lesbian and gay activists and was on that 1983 march in Douglas, Isle of Man.</a:t>
            </a:r>
          </a:p>
          <a:p>
            <a:pPr eaLnBrk="1" hangingPunct="1">
              <a:spcBef>
                <a:spcPct val="0"/>
              </a:spcBef>
            </a:pPr>
            <a:endParaRPr lang="en-GB" altLang="en-US" dirty="0"/>
          </a:p>
          <a:p>
            <a:pPr eaLnBrk="1" hangingPunct="1">
              <a:spcBef>
                <a:spcPct val="0"/>
              </a:spcBef>
            </a:pPr>
            <a:r>
              <a:rPr lang="en-GB" altLang="en-US" dirty="0"/>
              <a:t>Next is national lesbian and gay committee member Darryl </a:t>
            </a:r>
            <a:r>
              <a:rPr lang="en-GB" altLang="en-US" dirty="0" err="1"/>
              <a:t>Telles</a:t>
            </a:r>
            <a:r>
              <a:rPr lang="en-GB" altLang="en-US" dirty="0"/>
              <a:t> .  Next to Darryl is Jenny Cook of the lesbian and gay (now LGBTQ)  disability rights group Regard.</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7</a:t>
            </a:fld>
            <a:endParaRPr lang="en-US" dirty="0"/>
          </a:p>
        </p:txBody>
      </p:sp>
    </p:spTree>
    <p:extLst>
      <p:ext uri="{BB962C8B-B14F-4D97-AF65-F5344CB8AC3E}">
        <p14:creationId xmlns:p14="http://schemas.microsoft.com/office/powerpoint/2010/main" val="31534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GB" altLang="en-US" dirty="0"/>
              <a:t>By this time, UNISON had been affiliated to ILGA – now the International lesbian, gay, bisexual, trans and intersex association – for a number of years</a:t>
            </a:r>
          </a:p>
          <a:p>
            <a:pPr eaLnBrk="1" hangingPunct="1">
              <a:spcBef>
                <a:spcPct val="0"/>
              </a:spcBef>
              <a:buFontTx/>
              <a:buChar char="•"/>
            </a:pPr>
            <a:r>
              <a:rPr lang="en-GB" altLang="en-US" dirty="0"/>
              <a:t>  UNISON was – and is - a supporting member</a:t>
            </a:r>
          </a:p>
          <a:p>
            <a:pPr eaLnBrk="1" hangingPunct="1">
              <a:spcBef>
                <a:spcPct val="0"/>
              </a:spcBef>
              <a:buFontTx/>
              <a:buChar char="•"/>
            </a:pPr>
            <a:r>
              <a:rPr lang="en-GB" altLang="en-US" dirty="0"/>
              <a:t>  UNISON’s lesbian and gay group was – and now LGBT+ group is – a full member, participating in ILGA’s campaigns,  meetings and democracy</a:t>
            </a:r>
          </a:p>
          <a:p>
            <a:pPr eaLnBrk="1" hangingPunct="1">
              <a:spcBef>
                <a:spcPct val="0"/>
              </a:spcBef>
              <a:buFontTx/>
              <a:buChar char="•"/>
            </a:pPr>
            <a:r>
              <a:rPr lang="en-GB" altLang="en-US" dirty="0"/>
              <a:t>  UNISON was founded with a strong internationalist perspective and is members of the global union bodies for public services (PSI) and education (EI)</a:t>
            </a:r>
          </a:p>
          <a:p>
            <a:pPr eaLnBrk="1" hangingPunct="1">
              <a:spcBef>
                <a:spcPct val="0"/>
              </a:spcBef>
              <a:buFontTx/>
              <a:buChar char="•"/>
            </a:pPr>
            <a:r>
              <a:rPr lang="en-GB" altLang="en-US" dirty="0"/>
              <a:t>  UNISON produced the first joint guidance on lesbian and gay workers rights for these global union bodies</a:t>
            </a:r>
          </a:p>
          <a:p>
            <a:pPr eaLnBrk="1" hangingPunct="1">
              <a:spcBef>
                <a:spcPct val="0"/>
              </a:spcBef>
              <a:buFontTx/>
              <a:buChar char="•"/>
            </a:pPr>
            <a:r>
              <a:rPr lang="en-GB" altLang="en-US" dirty="0"/>
              <a:t>  T</a:t>
            </a:r>
            <a:r>
              <a:rPr lang="en-GB" altLang="en-US" dirty="0">
                <a:highlight>
                  <a:srgbClr val="FFFF00"/>
                </a:highlight>
              </a:rPr>
              <a:t>his </a:t>
            </a:r>
            <a:r>
              <a:rPr lang="en-GB" altLang="en-US" dirty="0"/>
              <a:t>was launched at the ILGA conference in Johannesburg in 1999</a:t>
            </a:r>
          </a:p>
          <a:p>
            <a:pPr eaLnBrk="1" hangingPunct="1">
              <a:spcBef>
                <a:spcPct val="0"/>
              </a:spcBef>
              <a:buFontTx/>
              <a:buChar char="•"/>
            </a:pPr>
            <a:r>
              <a:rPr lang="en-GB" altLang="en-US" dirty="0"/>
              <a:t>  </a:t>
            </a:r>
            <a:r>
              <a:rPr lang="en-GB" altLang="en-US" b="1" i="1" dirty="0"/>
              <a:t>Me</a:t>
            </a:r>
            <a:r>
              <a:rPr lang="en-GB" altLang="en-US" b="1" i="1" dirty="0">
                <a:highlight>
                  <a:srgbClr val="FFFF00"/>
                </a:highlight>
              </a:rPr>
              <a:t>mbers of the then L&amp;G committee, of the then LGBT committee and now the LGBT+ committee have been on the </a:t>
            </a:r>
            <a:r>
              <a:rPr lang="en-GB" altLang="en-US" b="1" i="1" dirty="0" err="1">
                <a:highlight>
                  <a:srgbClr val="FFFF00"/>
                </a:highlight>
              </a:rPr>
              <a:t>Ilga</a:t>
            </a:r>
            <a:r>
              <a:rPr lang="en-GB" altLang="en-US" b="1" i="1" dirty="0">
                <a:highlight>
                  <a:srgbClr val="FFFF00"/>
                </a:highlight>
              </a:rPr>
              <a:t> World and </a:t>
            </a:r>
            <a:r>
              <a:rPr lang="en-GB" altLang="en-US" b="1" i="1" dirty="0" err="1">
                <a:highlight>
                  <a:srgbClr val="FFFF00"/>
                </a:highlight>
              </a:rPr>
              <a:t>Ilga</a:t>
            </a:r>
            <a:r>
              <a:rPr lang="en-GB" altLang="en-US" b="1" i="1" dirty="0">
                <a:highlight>
                  <a:srgbClr val="FFFF00"/>
                </a:highlight>
              </a:rPr>
              <a:t>  Europe Board or on the chairing pool (standing orders committees) since this time and have been instrumental in shaping the governance procedures and strategic direction of the movement.  </a:t>
            </a:r>
          </a:p>
          <a:p>
            <a:pPr eaLnBrk="1" hangingPunct="1">
              <a:spcBef>
                <a:spcPct val="0"/>
              </a:spcBef>
              <a:buFontTx/>
              <a:buChar char="•"/>
            </a:pPr>
            <a:r>
              <a:rPr lang="en-GB" altLang="en-US" dirty="0"/>
              <a:t>  UNISON produced an updated version for EI and PSI on LGBT workers rights in 2007</a:t>
            </a:r>
          </a:p>
          <a:p>
            <a:pPr eaLnBrk="1" hangingPunct="1"/>
            <a:r>
              <a:rPr lang="en-GB" altLang="en-US" dirty="0">
                <a:ea typeface="ヒラギノ角ゴ Pro W3"/>
                <a:cs typeface="ヒラギノ角ゴ Pro W3"/>
              </a:rPr>
              <a:t>Launch of EI/PSI guidelines</a:t>
            </a:r>
          </a:p>
          <a:p>
            <a:pPr eaLnBrk="1" hangingPunct="1"/>
            <a:r>
              <a:rPr lang="en-GB" altLang="en-US" i="1" dirty="0">
                <a:ea typeface="ヒラギノ角ゴ Pro W3"/>
                <a:cs typeface="ヒラギノ角ゴ Pro W3"/>
              </a:rPr>
              <a:t>Working for lesbian and gay members </a:t>
            </a:r>
          </a:p>
          <a:p>
            <a:pPr eaLnBrk="1" hangingPunct="1">
              <a:spcBef>
                <a:spcPct val="0"/>
              </a:spcBef>
              <a:buFontTx/>
              <a:buChar char="•"/>
            </a:pPr>
            <a:r>
              <a:rPr lang="en-GB" altLang="en-US" dirty="0"/>
              <a:t>  We have also worked with colleagues in a number of sister unions, supporting their developing LGBT groups, including Poland, Portugal, Slovenia and South Africa</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8</a:t>
            </a:fld>
            <a:endParaRPr lang="en-US" dirty="0"/>
          </a:p>
        </p:txBody>
      </p:sp>
    </p:spTree>
    <p:extLst>
      <p:ext uri="{BB962C8B-B14F-4D97-AF65-F5344CB8AC3E}">
        <p14:creationId xmlns:p14="http://schemas.microsoft.com/office/powerpoint/2010/main" val="24390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a:t>There was increasing discussion about the remit of the group as lesbian and gay – whether to stay lesbian and gay, become a lesbian, gay and bisexual group, or a lesbian, gay, bisexual and transgender group.</a:t>
            </a:r>
          </a:p>
          <a:p>
            <a:pPr eaLnBrk="1" hangingPunct="1">
              <a:spcBef>
                <a:spcPct val="0"/>
              </a:spcBef>
            </a:pPr>
            <a:endParaRPr lang="en-GB" altLang="en-US" dirty="0"/>
          </a:p>
          <a:p>
            <a:pPr eaLnBrk="1" hangingPunct="1">
              <a:spcBef>
                <a:spcPct val="0"/>
              </a:spcBef>
            </a:pPr>
            <a:r>
              <a:rPr lang="en-GB" altLang="en-US" dirty="0"/>
              <a:t>Some trans lesbian/gay members who were involved with the group had a big influence, including the first out trans member of the national committee, Eleanor Levy.  Eleanor was on the committee representing disabled lesbian and gay members.</a:t>
            </a:r>
          </a:p>
          <a:p>
            <a:pPr eaLnBrk="1" hangingPunct="1">
              <a:spcBef>
                <a:spcPct val="0"/>
              </a:spcBef>
            </a:pPr>
            <a:endParaRPr lang="en-GB" altLang="en-US" dirty="0"/>
          </a:p>
          <a:p>
            <a:pPr eaLnBrk="1" hangingPunct="1">
              <a:spcBef>
                <a:spcPct val="0"/>
              </a:spcBef>
            </a:pPr>
            <a:r>
              <a:rPr lang="en-GB" altLang="en-US" dirty="0"/>
              <a:t>There was a period of discussion and reflection within the group, leading to a resoundingly positive vote at lesbian and gay conference on a proposal from the national lesbian and gay committee.</a:t>
            </a:r>
          </a:p>
          <a:p>
            <a:pPr eaLnBrk="1" hangingPunct="1">
              <a:spcBef>
                <a:spcPct val="0"/>
              </a:spcBef>
            </a:pPr>
            <a:endParaRPr lang="en-GB" altLang="en-US" dirty="0"/>
          </a:p>
          <a:p>
            <a:pPr eaLnBrk="1" hangingPunct="1">
              <a:spcBef>
                <a:spcPct val="0"/>
              </a:spcBef>
            </a:pPr>
            <a:r>
              <a:rPr lang="en-GB" altLang="en-US" dirty="0"/>
              <a:t>It was agreed to submit a rule change to national delegate conference which replaced the lesbian and gay group with a lesbian, gay, bisexual and transgender group.</a:t>
            </a:r>
          </a:p>
          <a:p>
            <a:pPr eaLnBrk="1" hangingPunct="1">
              <a:spcBef>
                <a:spcPct val="0"/>
              </a:spcBef>
            </a:pPr>
            <a:endParaRPr lang="en-GB" altLang="en-US" dirty="0"/>
          </a:p>
          <a:p>
            <a:pPr eaLnBrk="1" hangingPunct="1">
              <a:spcBef>
                <a:spcPct val="0"/>
              </a:spcBef>
            </a:pPr>
            <a:r>
              <a:rPr lang="en-GB" altLang="en-US" dirty="0"/>
              <a:t>Rule changes need a two thirds majority of votes to pass and the lesbian and gay group had underestimated the need to explain to the rest of the union why it wanted this change.  Although it won a simple majority of votes in favour, it did not make the two thirds majority.</a:t>
            </a:r>
          </a:p>
          <a:p>
            <a:pPr eaLnBrk="1" hangingPunct="1">
              <a:spcBef>
                <a:spcPct val="0"/>
              </a:spcBef>
            </a:pPr>
            <a:endParaRPr lang="en-GB" altLang="en-US" dirty="0"/>
          </a:p>
          <a:p>
            <a:pPr eaLnBrk="1" hangingPunct="1">
              <a:spcBef>
                <a:spcPct val="0"/>
              </a:spcBef>
            </a:pPr>
            <a:r>
              <a:rPr lang="en-GB" altLang="en-US" dirty="0"/>
              <a:t>This was a moment of crushing disappointment followed by serious reflection and determination to do better next year. </a:t>
            </a:r>
          </a:p>
          <a:p>
            <a:endParaRPr lang="en-US" dirty="0"/>
          </a:p>
        </p:txBody>
      </p:sp>
      <p:sp>
        <p:nvSpPr>
          <p:cNvPr id="4" name="Slide Number Placeholder 3"/>
          <p:cNvSpPr>
            <a:spLocks noGrp="1"/>
          </p:cNvSpPr>
          <p:nvPr>
            <p:ph type="sldNum" sz="quarter" idx="5"/>
          </p:nvPr>
        </p:nvSpPr>
        <p:spPr/>
        <p:txBody>
          <a:bodyPr/>
          <a:lstStyle/>
          <a:p>
            <a:fld id="{9818D516-D9B0-5644-8DA5-11AD9A36529E}" type="slidenum">
              <a:rPr lang="en-US" smtClean="0"/>
              <a:pPr/>
              <a:t>9</a:t>
            </a:fld>
            <a:endParaRPr lang="en-US" dirty="0"/>
          </a:p>
        </p:txBody>
      </p:sp>
    </p:spTree>
    <p:extLst>
      <p:ext uri="{BB962C8B-B14F-4D97-AF65-F5344CB8AC3E}">
        <p14:creationId xmlns:p14="http://schemas.microsoft.com/office/powerpoint/2010/main" val="387722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3008-0F7A-F92A-CA51-FF4BBBAD990C}"/>
              </a:ext>
            </a:extLst>
          </p:cNvPr>
          <p:cNvSpPr>
            <a:spLocks noGrp="1"/>
          </p:cNvSpPr>
          <p:nvPr>
            <p:ph type="ctrTitle" hasCustomPrompt="1"/>
          </p:nvPr>
        </p:nvSpPr>
        <p:spPr>
          <a:xfrm>
            <a:off x="1524000" y="2952001"/>
            <a:ext cx="9144000" cy="1416800"/>
          </a:xfrm>
        </p:spPr>
        <p:txBody>
          <a:bodyPr vert="horz" lIns="91440" tIns="45720" rIns="91440" bIns="45720" rtlCol="0" anchor="t" anchorCtr="0">
            <a:noAutofit/>
          </a:bodyPr>
          <a:lstStyle>
            <a:lvl1pPr>
              <a:defRPr lang="en-US" sz="6000" b="1" dirty="0">
                <a:solidFill>
                  <a:schemeClr val="bg1"/>
                </a:solidFill>
                <a:latin typeface="Helvetica Now Display XBold" panose="020B0504030202020204" pitchFamily="34" charset="77"/>
              </a:defRPr>
            </a:lvl1pPr>
          </a:lstStyle>
          <a:p>
            <a:pPr lvl="0" algn="ctr"/>
            <a:r>
              <a:rPr lang="en-GB" dirty="0"/>
              <a:t>Master title style</a:t>
            </a:r>
            <a:endParaRPr lang="en-US" dirty="0"/>
          </a:p>
        </p:txBody>
      </p:sp>
      <p:sp>
        <p:nvSpPr>
          <p:cNvPr id="3" name="Subtitle 2">
            <a:extLst>
              <a:ext uri="{FF2B5EF4-FFF2-40B4-BE49-F238E27FC236}">
                <a16:creationId xmlns:a16="http://schemas.microsoft.com/office/drawing/2014/main" id="{38CE42FA-5B6A-C524-5ECD-7D74D7906A67}"/>
              </a:ext>
            </a:extLst>
          </p:cNvPr>
          <p:cNvSpPr>
            <a:spLocks noGrp="1"/>
          </p:cNvSpPr>
          <p:nvPr>
            <p:ph type="subTitle" idx="1"/>
          </p:nvPr>
        </p:nvSpPr>
        <p:spPr>
          <a:xfrm>
            <a:off x="1524000" y="4510800"/>
            <a:ext cx="9144000" cy="1655762"/>
          </a:xfrm>
        </p:spPr>
        <p:txBody>
          <a:bodyPr lIns="0" tIns="0" rIns="0" bIns="0">
            <a:normAutofit/>
          </a:bodyPr>
          <a:lstStyle>
            <a:lvl1pPr marL="0" indent="0" algn="ctr" defTabSz="914400" rtl="0" eaLnBrk="1" latinLnBrk="0" hangingPunct="1">
              <a:lnSpc>
                <a:spcPct val="110000"/>
              </a:lnSpc>
              <a:spcBef>
                <a:spcPts val="1000"/>
              </a:spcBef>
              <a:buFont typeface="Arial" panose="020B0604020202020204" pitchFamily="34" charset="0"/>
              <a:buNone/>
              <a:defRPr lang="en-US" sz="2400" kern="1200" dirty="0">
                <a:solidFill>
                  <a:schemeClr val="bg1"/>
                </a:solidFill>
                <a:latin typeface="Helvetica Now Display Medium" panose="020B0504030202020204" pitchFamily="34"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3541589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01CB-C521-537C-584E-C33E087A7C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30E37D-B04C-F3ED-CADF-B1CC55EA35A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847800-E726-C222-C206-01A244624623}"/>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5" name="Footer Placeholder 4">
            <a:extLst>
              <a:ext uri="{FF2B5EF4-FFF2-40B4-BE49-F238E27FC236}">
                <a16:creationId xmlns:a16="http://schemas.microsoft.com/office/drawing/2014/main" id="{E89C4EAF-B9E2-CEBF-BFD8-DB6A17167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765A7-A4FB-58DE-0DAF-27602F463208}"/>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864648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09938D-1464-1E87-AF1F-6C5EFD8A00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7822BD-ABCF-54FF-B293-75387CAEEC3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60E561-739B-6DE4-076B-BF13658705DC}"/>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5" name="Footer Placeholder 4">
            <a:extLst>
              <a:ext uri="{FF2B5EF4-FFF2-40B4-BE49-F238E27FC236}">
                <a16:creationId xmlns:a16="http://schemas.microsoft.com/office/drawing/2014/main" id="{8FF83DEB-2CA6-77A2-122E-55CDFFEB1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DE2F0-421A-2F59-6F59-EC32884EB43A}"/>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2390482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0AED6D-629C-BCB2-C96D-A92CE647E539}"/>
              </a:ext>
            </a:extLst>
          </p:cNvPr>
          <p:cNvSpPr/>
          <p:nvPr userDrawn="1"/>
        </p:nvSpPr>
        <p:spPr>
          <a:xfrm>
            <a:off x="622300" y="0"/>
            <a:ext cx="109347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latin typeface="Helvetica Now Text" panose="020B0504030202020204" pitchFamily="34" charset="77"/>
              </a:rPr>
              <a:t>  </a:t>
            </a:r>
          </a:p>
        </p:txBody>
      </p:sp>
      <p:sp>
        <p:nvSpPr>
          <p:cNvPr id="2" name="Title 1">
            <a:extLst>
              <a:ext uri="{FF2B5EF4-FFF2-40B4-BE49-F238E27FC236}">
                <a16:creationId xmlns:a16="http://schemas.microsoft.com/office/drawing/2014/main" id="{8BEF1205-8452-A5BD-A949-EC351FB9AFF9}"/>
              </a:ext>
            </a:extLst>
          </p:cNvPr>
          <p:cNvSpPr>
            <a:spLocks noGrp="1"/>
          </p:cNvSpPr>
          <p:nvPr>
            <p:ph type="title"/>
          </p:nvPr>
        </p:nvSpPr>
        <p:spPr>
          <a:xfrm>
            <a:off x="838200" y="1025525"/>
            <a:ext cx="5054600" cy="892175"/>
          </a:xfrm>
        </p:spPr>
        <p:txBody>
          <a:bodyPr anchor="t" anchorCtr="0">
            <a:normAutofit/>
          </a:bodyPr>
          <a:lstStyle>
            <a:lvl1pPr>
              <a:defRPr sz="2800" b="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78E34867-B8A9-5094-9AC6-11ABB7C4E7A2}"/>
              </a:ext>
            </a:extLst>
          </p:cNvPr>
          <p:cNvSpPr>
            <a:spLocks noGrp="1"/>
          </p:cNvSpPr>
          <p:nvPr>
            <p:ph idx="1"/>
          </p:nvPr>
        </p:nvSpPr>
        <p:spPr>
          <a:xfrm>
            <a:off x="838200" y="2806699"/>
            <a:ext cx="5040000" cy="3370263"/>
          </a:xfrm>
        </p:spPr>
        <p:txBody>
          <a:bodyPr>
            <a:normAutofit/>
          </a:bodyPr>
          <a:lstStyle>
            <a:lvl1pPr marL="0" indent="0">
              <a:buNone/>
              <a:defRPr lang="en-GB" sz="2400" b="0" i="0" kern="1200" dirty="0" smtClean="0">
                <a:solidFill>
                  <a:schemeClr val="tx1"/>
                </a:solidFill>
                <a:latin typeface="Helvetica Now Text" panose="020B0504030202020204" pitchFamily="34" charset="77"/>
                <a:ea typeface="+mn-ea"/>
                <a:cs typeface="+mn-cs"/>
              </a:defRPr>
            </a:lvl1pPr>
            <a:lvl2pPr marL="314325" indent="-303213">
              <a:tabLst/>
              <a:defRPr sz="2000"/>
            </a:lvl2pPr>
            <a:lvl3pPr marL="677863" indent="-301625">
              <a:tabLst/>
              <a:defRPr sz="1800"/>
            </a:lvl3pPr>
            <a:lvl4pPr marL="1068388" indent="-301625">
              <a:tabLst/>
              <a:defRPr sz="1600"/>
            </a:lvl4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8" name="Rectangle 7">
            <a:extLst>
              <a:ext uri="{FF2B5EF4-FFF2-40B4-BE49-F238E27FC236}">
                <a16:creationId xmlns:a16="http://schemas.microsoft.com/office/drawing/2014/main" id="{46F0FC4B-9023-DDD0-C526-6365D33605C4}"/>
              </a:ext>
            </a:extLst>
          </p:cNvPr>
          <p:cNvSpPr/>
          <p:nvPr userDrawn="1"/>
        </p:nvSpPr>
        <p:spPr>
          <a:xfrm>
            <a:off x="838200" y="825500"/>
            <a:ext cx="1727200" cy="76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498C718E-BFCE-B2C2-1CAB-256D3010D7EA}"/>
              </a:ext>
            </a:extLst>
          </p:cNvPr>
          <p:cNvSpPr>
            <a:spLocks noGrp="1"/>
          </p:cNvSpPr>
          <p:nvPr>
            <p:ph idx="10" hasCustomPrompt="1"/>
          </p:nvPr>
        </p:nvSpPr>
        <p:spPr>
          <a:xfrm>
            <a:off x="6197600" y="939799"/>
            <a:ext cx="5040000" cy="5237163"/>
          </a:xfrm>
        </p:spPr>
        <p:txBody>
          <a:bodyPr>
            <a:normAutofit/>
          </a:bodyPr>
          <a:lstStyle>
            <a:lvl1pPr marL="0" indent="0">
              <a:lnSpc>
                <a:spcPct val="150000"/>
              </a:lnSpc>
              <a:buNone/>
              <a:defRPr lang="en-GB" sz="1800" b="0" i="0" kern="1200" dirty="0" smtClean="0">
                <a:solidFill>
                  <a:schemeClr val="tx1"/>
                </a:solidFill>
                <a:latin typeface="Helvetica Now Text" panose="020B0504030202020204" pitchFamily="34" charset="77"/>
                <a:ea typeface="+mn-ea"/>
                <a:cs typeface="+mn-cs"/>
              </a:defRPr>
            </a:lvl1pPr>
            <a:lvl2pPr marL="314325" indent="-314325">
              <a:lnSpc>
                <a:spcPct val="150000"/>
              </a:lnSpc>
              <a:tabLst/>
              <a:defRPr sz="1800"/>
            </a:lvl2pPr>
            <a:lvl3pPr>
              <a:defRPr sz="1800"/>
            </a:lvl3pPr>
            <a:lvl4pPr>
              <a:defRPr sz="1800"/>
            </a:lvl4pPr>
          </a:lstStyle>
          <a:p>
            <a:pPr lvl="0"/>
            <a:r>
              <a:rPr lang="en-GB" dirty="0"/>
              <a:t>Third level</a:t>
            </a:r>
          </a:p>
          <a:p>
            <a:pPr lvl="1"/>
            <a:r>
              <a:rPr lang="en-GB" dirty="0"/>
              <a:t>Fourth level</a:t>
            </a:r>
          </a:p>
        </p:txBody>
      </p:sp>
    </p:spTree>
    <p:extLst>
      <p:ext uri="{BB962C8B-B14F-4D97-AF65-F5344CB8AC3E}">
        <p14:creationId xmlns:p14="http://schemas.microsoft.com/office/powerpoint/2010/main" val="270315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5D7D7B-5855-DF41-E37B-0FEE2542EBCB}"/>
              </a:ext>
            </a:extLst>
          </p:cNvPr>
          <p:cNvSpPr/>
          <p:nvPr userDrawn="1"/>
        </p:nvSpPr>
        <p:spPr>
          <a:xfrm>
            <a:off x="622300" y="0"/>
            <a:ext cx="109347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latin typeface="Helvetica Now Text" panose="020B0504030202020204" pitchFamily="34" charset="77"/>
              </a:rPr>
              <a:t>  ”</a:t>
            </a:r>
          </a:p>
        </p:txBody>
      </p:sp>
      <p:sp>
        <p:nvSpPr>
          <p:cNvPr id="8" name="Title 1">
            <a:extLst>
              <a:ext uri="{FF2B5EF4-FFF2-40B4-BE49-F238E27FC236}">
                <a16:creationId xmlns:a16="http://schemas.microsoft.com/office/drawing/2014/main" id="{1FF9DE60-B649-BD24-DF26-2F39E3AA3CD7}"/>
              </a:ext>
            </a:extLst>
          </p:cNvPr>
          <p:cNvSpPr>
            <a:spLocks noGrp="1"/>
          </p:cNvSpPr>
          <p:nvPr>
            <p:ph type="ctrTitle" hasCustomPrompt="1"/>
          </p:nvPr>
        </p:nvSpPr>
        <p:spPr>
          <a:xfrm>
            <a:off x="1524000" y="2952001"/>
            <a:ext cx="9144000" cy="1416800"/>
          </a:xfrm>
        </p:spPr>
        <p:txBody>
          <a:bodyPr vert="horz" lIns="91440" tIns="45720" rIns="91440" bIns="45720" rtlCol="0" anchor="t" anchorCtr="0">
            <a:noAutofit/>
          </a:bodyPr>
          <a:lstStyle>
            <a:lvl1pPr>
              <a:defRPr lang="en-US" sz="4800" b="1" dirty="0">
                <a:solidFill>
                  <a:schemeClr val="tx1"/>
                </a:solidFill>
                <a:latin typeface="Helvetica Now Display XBold" panose="020B0504030202020204" pitchFamily="34" charset="77"/>
              </a:defRPr>
            </a:lvl1pPr>
          </a:lstStyle>
          <a:p>
            <a:pPr lvl="0" algn="ctr"/>
            <a:r>
              <a:rPr lang="en-GB" dirty="0"/>
              <a:t>Master section style</a:t>
            </a:r>
            <a:endParaRPr lang="en-US" dirty="0"/>
          </a:p>
        </p:txBody>
      </p:sp>
      <p:sp>
        <p:nvSpPr>
          <p:cNvPr id="9" name="Subtitle 2">
            <a:extLst>
              <a:ext uri="{FF2B5EF4-FFF2-40B4-BE49-F238E27FC236}">
                <a16:creationId xmlns:a16="http://schemas.microsoft.com/office/drawing/2014/main" id="{72F408BF-A907-09F7-9B14-EA7983F97432}"/>
              </a:ext>
            </a:extLst>
          </p:cNvPr>
          <p:cNvSpPr>
            <a:spLocks noGrp="1"/>
          </p:cNvSpPr>
          <p:nvPr>
            <p:ph type="subTitle" idx="1"/>
          </p:nvPr>
        </p:nvSpPr>
        <p:spPr>
          <a:xfrm>
            <a:off x="1524000" y="4510800"/>
            <a:ext cx="9144000" cy="1655762"/>
          </a:xfrm>
        </p:spPr>
        <p:txBody>
          <a:bodyPr lIns="0" tIns="0" rIns="0" bIns="0">
            <a:normAutofit/>
          </a:bodyPr>
          <a:lstStyle>
            <a:lvl1pPr marL="0" indent="0" algn="ctr" defTabSz="914400" rtl="0" eaLnBrk="1" latinLnBrk="0" hangingPunct="1">
              <a:lnSpc>
                <a:spcPct val="110000"/>
              </a:lnSpc>
              <a:spcBef>
                <a:spcPts val="1000"/>
              </a:spcBef>
              <a:buFont typeface="Arial" panose="020B0604020202020204" pitchFamily="34" charset="0"/>
              <a:buNone/>
              <a:defRPr lang="en-US" sz="2400" kern="1200" dirty="0">
                <a:solidFill>
                  <a:schemeClr val="tx1"/>
                </a:solidFill>
                <a:latin typeface="Helvetica Now Display Medium" panose="020B0504030202020204" pitchFamily="34"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090178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8EDD0F-C505-E5F8-BFF3-313C636499A2}"/>
              </a:ext>
            </a:extLst>
          </p:cNvPr>
          <p:cNvSpPr/>
          <p:nvPr userDrawn="1"/>
        </p:nvSpPr>
        <p:spPr>
          <a:xfrm>
            <a:off x="622300" y="0"/>
            <a:ext cx="109347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latin typeface="Helvetica Now Text" panose="020B0504030202020204" pitchFamily="34" charset="77"/>
              </a:rPr>
              <a:t>  </a:t>
            </a:r>
          </a:p>
        </p:txBody>
      </p:sp>
      <p:sp>
        <p:nvSpPr>
          <p:cNvPr id="9" name="Title 1">
            <a:extLst>
              <a:ext uri="{FF2B5EF4-FFF2-40B4-BE49-F238E27FC236}">
                <a16:creationId xmlns:a16="http://schemas.microsoft.com/office/drawing/2014/main" id="{7AFD8363-FCB9-785E-E5E0-D1317D1A53BD}"/>
              </a:ext>
            </a:extLst>
          </p:cNvPr>
          <p:cNvSpPr>
            <a:spLocks noGrp="1"/>
          </p:cNvSpPr>
          <p:nvPr>
            <p:ph type="title"/>
          </p:nvPr>
        </p:nvSpPr>
        <p:spPr>
          <a:xfrm>
            <a:off x="838200" y="1025525"/>
            <a:ext cx="10399400" cy="892175"/>
          </a:xfrm>
        </p:spPr>
        <p:txBody>
          <a:bodyPr anchor="t" anchorCtr="0">
            <a:normAutofit/>
          </a:bodyPr>
          <a:lstStyle>
            <a:lvl1pPr algn="ctr">
              <a:defRPr sz="2800" b="0"/>
            </a:lvl1pPr>
          </a:lstStyle>
          <a:p>
            <a:r>
              <a:rPr lang="en-GB" dirty="0"/>
              <a:t>Click to edit Master title style</a:t>
            </a:r>
            <a:endParaRPr lang="en-US" dirty="0"/>
          </a:p>
        </p:txBody>
      </p:sp>
      <p:sp>
        <p:nvSpPr>
          <p:cNvPr id="10" name="Content Placeholder 2">
            <a:extLst>
              <a:ext uri="{FF2B5EF4-FFF2-40B4-BE49-F238E27FC236}">
                <a16:creationId xmlns:a16="http://schemas.microsoft.com/office/drawing/2014/main" id="{0BB8B17B-1B7E-9869-9788-76ACF3F9FCA4}"/>
              </a:ext>
            </a:extLst>
          </p:cNvPr>
          <p:cNvSpPr>
            <a:spLocks noGrp="1"/>
          </p:cNvSpPr>
          <p:nvPr>
            <p:ph idx="1"/>
          </p:nvPr>
        </p:nvSpPr>
        <p:spPr>
          <a:xfrm>
            <a:off x="838200" y="2041525"/>
            <a:ext cx="10399400" cy="1387475"/>
          </a:xfrm>
        </p:spPr>
        <p:txBody>
          <a:bodyPr>
            <a:normAutofit/>
          </a:bodyPr>
          <a:lstStyle>
            <a:lvl1pPr marL="0" indent="0" algn="ctr">
              <a:buNone/>
              <a:defRPr lang="en-GB" sz="2400" b="0" i="0" kern="1200" dirty="0" smtClean="0">
                <a:solidFill>
                  <a:schemeClr val="tx1"/>
                </a:solidFill>
                <a:latin typeface="Helvetica Now Text" panose="020B0504030202020204" pitchFamily="34" charset="77"/>
                <a:ea typeface="+mn-ea"/>
                <a:cs typeface="+mn-cs"/>
              </a:defRPr>
            </a:lvl1pPr>
            <a:lvl2pPr marL="314325" indent="-303213">
              <a:tabLst/>
              <a:defRPr sz="2000"/>
            </a:lvl2pPr>
            <a:lvl3pPr marL="677863" indent="-301625">
              <a:tabLst/>
              <a:defRPr sz="1800"/>
            </a:lvl3pPr>
            <a:lvl4pPr marL="1068388" indent="-301625">
              <a:tabLst/>
              <a:defRPr sz="1600"/>
            </a:lvl4pPr>
          </a:lstStyle>
          <a:p>
            <a:pPr lvl="0"/>
            <a:r>
              <a:rPr lang="en-GB" dirty="0"/>
              <a:t>Click to edit Master text styles</a:t>
            </a:r>
          </a:p>
        </p:txBody>
      </p:sp>
      <p:sp>
        <p:nvSpPr>
          <p:cNvPr id="11" name="Rectangle 10">
            <a:extLst>
              <a:ext uri="{FF2B5EF4-FFF2-40B4-BE49-F238E27FC236}">
                <a16:creationId xmlns:a16="http://schemas.microsoft.com/office/drawing/2014/main" id="{1DB05587-D4E6-5B7B-FC34-53F43494F6F7}"/>
              </a:ext>
            </a:extLst>
          </p:cNvPr>
          <p:cNvSpPr/>
          <p:nvPr userDrawn="1"/>
        </p:nvSpPr>
        <p:spPr>
          <a:xfrm>
            <a:off x="5232400" y="825500"/>
            <a:ext cx="1727200" cy="76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2F9C88F0-F215-74E0-F3AA-F46296AB5D20}"/>
              </a:ext>
            </a:extLst>
          </p:cNvPr>
          <p:cNvSpPr>
            <a:spLocks noGrp="1"/>
          </p:cNvSpPr>
          <p:nvPr>
            <p:ph idx="10" hasCustomPrompt="1"/>
          </p:nvPr>
        </p:nvSpPr>
        <p:spPr>
          <a:xfrm>
            <a:off x="838200" y="3429000"/>
            <a:ext cx="10399400" cy="2747962"/>
          </a:xfrm>
        </p:spPr>
        <p:txBody>
          <a:bodyPr>
            <a:normAutofit/>
          </a:bodyPr>
          <a:lstStyle>
            <a:lvl1pPr marL="0" indent="0" algn="ctr">
              <a:lnSpc>
                <a:spcPct val="150000"/>
              </a:lnSpc>
              <a:buNone/>
              <a:defRPr lang="en-GB" sz="1800" b="0" i="0" kern="1200" dirty="0" smtClean="0">
                <a:solidFill>
                  <a:schemeClr val="tx1"/>
                </a:solidFill>
                <a:latin typeface="Helvetica Now Text" panose="020B0504030202020204" pitchFamily="34" charset="77"/>
                <a:ea typeface="+mn-ea"/>
                <a:cs typeface="+mn-cs"/>
              </a:defRPr>
            </a:lvl1pPr>
            <a:lvl2pPr marL="314325" indent="-314325" algn="ctr">
              <a:lnSpc>
                <a:spcPct val="150000"/>
              </a:lnSpc>
              <a:tabLst/>
              <a:defRPr sz="1800"/>
            </a:lvl2pPr>
            <a:lvl3pPr>
              <a:defRPr sz="1800"/>
            </a:lvl3pPr>
            <a:lvl4pPr>
              <a:defRPr sz="1800"/>
            </a:lvl4pPr>
          </a:lstStyle>
          <a:p>
            <a:pPr lvl="0"/>
            <a:r>
              <a:rPr lang="en-GB" dirty="0"/>
              <a:t>Third level</a:t>
            </a:r>
          </a:p>
          <a:p>
            <a:pPr lvl="1"/>
            <a:r>
              <a:rPr lang="en-GB" dirty="0"/>
              <a:t>Fourth level</a:t>
            </a:r>
          </a:p>
        </p:txBody>
      </p:sp>
    </p:spTree>
    <p:extLst>
      <p:ext uri="{BB962C8B-B14F-4D97-AF65-F5344CB8AC3E}">
        <p14:creationId xmlns:p14="http://schemas.microsoft.com/office/powerpoint/2010/main" val="217915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483A-65C9-025A-E577-21B82FD7B79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77C146-2490-58D1-DD8E-9144312BC5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08316E-0EF8-82D3-B638-60226CDE723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C75723-3648-BD6A-7751-A92973D38B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A3E20EE-A90A-CC39-8166-01D05C19CC4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89CB92-5E2C-AF00-9F5C-91A5F788C38A}"/>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8" name="Footer Placeholder 7">
            <a:extLst>
              <a:ext uri="{FF2B5EF4-FFF2-40B4-BE49-F238E27FC236}">
                <a16:creationId xmlns:a16="http://schemas.microsoft.com/office/drawing/2014/main" id="{EA8E9E81-1F1C-65BF-8513-6169664964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460757-AC47-413D-6A04-967A92670BE6}"/>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314098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5BF3-5ED7-13B3-BD15-BE360B6632E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E28B25-28EB-875C-128E-57E041BF97F2}"/>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4" name="Footer Placeholder 3">
            <a:extLst>
              <a:ext uri="{FF2B5EF4-FFF2-40B4-BE49-F238E27FC236}">
                <a16:creationId xmlns:a16="http://schemas.microsoft.com/office/drawing/2014/main" id="{866D48CB-76CB-DD60-4C53-EF6A102A1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B4661-F489-0D5C-C3B8-1667E9F610F6}"/>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1026542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2988D-B015-D0BF-7D7F-D0A32E60AF47}"/>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3" name="Footer Placeholder 2">
            <a:extLst>
              <a:ext uri="{FF2B5EF4-FFF2-40B4-BE49-F238E27FC236}">
                <a16:creationId xmlns:a16="http://schemas.microsoft.com/office/drawing/2014/main" id="{E5E31E8E-2818-0301-8227-A2FA358107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C2476C-0855-913D-89F1-A0D597F4BA77}"/>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2397770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C6D6-924D-B344-B14D-6933B7384A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073867-6B7F-696E-EF3C-07044581B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BE71A65-126D-C1DF-FB9A-35DF0A82B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9CA71A-585B-BA2E-21FC-58D53E4D337A}"/>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6" name="Footer Placeholder 5">
            <a:extLst>
              <a:ext uri="{FF2B5EF4-FFF2-40B4-BE49-F238E27FC236}">
                <a16:creationId xmlns:a16="http://schemas.microsoft.com/office/drawing/2014/main" id="{91336C16-8B5A-F095-BCB4-FCB027272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F210D-CB8C-4D0A-7AB5-EABB605F86CC}"/>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283965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5705-9D4E-77EB-B90D-E31A366B2D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08D1924-3697-1B71-2F43-06E9F5762E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3AA15A-3FBC-3C9A-E926-E1A6A10B8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9CA806-552E-818F-7290-8C4CE9BC714C}"/>
              </a:ext>
            </a:extLst>
          </p:cNvPr>
          <p:cNvSpPr>
            <a:spLocks noGrp="1"/>
          </p:cNvSpPr>
          <p:nvPr>
            <p:ph type="dt" sz="half" idx="10"/>
          </p:nvPr>
        </p:nvSpPr>
        <p:spPr/>
        <p:txBody>
          <a:bodyPr/>
          <a:lstStyle/>
          <a:p>
            <a:fld id="{BE74F9FC-36A8-294B-8740-CA963D918B93}" type="datetimeFigureOut">
              <a:rPr lang="en-US" smtClean="0"/>
              <a:t>1/18/2024</a:t>
            </a:fld>
            <a:endParaRPr lang="en-US"/>
          </a:p>
        </p:txBody>
      </p:sp>
      <p:sp>
        <p:nvSpPr>
          <p:cNvPr id="6" name="Footer Placeholder 5">
            <a:extLst>
              <a:ext uri="{FF2B5EF4-FFF2-40B4-BE49-F238E27FC236}">
                <a16:creationId xmlns:a16="http://schemas.microsoft.com/office/drawing/2014/main" id="{BE3FD6FC-1F3B-165E-4E07-3B2E8F6C4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337A8-CC4C-83C8-7286-4DD535403A7A}"/>
              </a:ext>
            </a:extLst>
          </p:cNvPr>
          <p:cNvSpPr>
            <a:spLocks noGrp="1"/>
          </p:cNvSpPr>
          <p:nvPr>
            <p:ph type="sldNum" sz="quarter" idx="12"/>
          </p:nvPr>
        </p:nvSpPr>
        <p:spPr/>
        <p:txBody>
          <a:bodyPr/>
          <a:lstStyle/>
          <a:p>
            <a:fld id="{84EE0C98-E40A-8647-8D74-2D69788A0CED}" type="slidenum">
              <a:rPr lang="en-US" smtClean="0"/>
              <a:t>‹#›</a:t>
            </a:fld>
            <a:endParaRPr lang="en-US"/>
          </a:p>
        </p:txBody>
      </p:sp>
    </p:spTree>
    <p:extLst>
      <p:ext uri="{BB962C8B-B14F-4D97-AF65-F5344CB8AC3E}">
        <p14:creationId xmlns:p14="http://schemas.microsoft.com/office/powerpoint/2010/main" val="341142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EDBE65-20CE-D7F9-B7F6-52ECC4EC4960}"/>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029BBB0-F00E-9935-8F61-3CBE32B13CBF}"/>
              </a:ext>
            </a:extLst>
          </p:cNvPr>
          <p:cNvSpPr>
            <a:spLocks noGrp="1"/>
          </p:cNvSpPr>
          <p:nvPr>
            <p:ph type="body" idx="1"/>
          </p:nvPr>
        </p:nvSpPr>
        <p:spPr>
          <a:xfrm>
            <a:off x="838200" y="1825625"/>
            <a:ext cx="10515600" cy="4351338"/>
          </a:xfrm>
          <a:prstGeom prst="rect">
            <a:avLst/>
          </a:prstGeom>
        </p:spPr>
        <p:txBody>
          <a:bodyPr vert="horz" lIns="0" tIns="0" rIns="0" bIns="0" rtlCol="0" anchor="t" anchorCtr="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04D2C05-D0ED-7011-7E80-79C9C19D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ow Text" panose="020B0504030202020204" pitchFamily="34" charset="77"/>
              </a:defRPr>
            </a:lvl1pPr>
          </a:lstStyle>
          <a:p>
            <a:fld id="{BE74F9FC-36A8-294B-8740-CA963D918B93}" type="datetimeFigureOut">
              <a:rPr lang="en-US" smtClean="0"/>
              <a:pPr/>
              <a:t>1/18/2024</a:t>
            </a:fld>
            <a:endParaRPr lang="en-US" dirty="0"/>
          </a:p>
        </p:txBody>
      </p:sp>
      <p:sp>
        <p:nvSpPr>
          <p:cNvPr id="5" name="Footer Placeholder 4">
            <a:extLst>
              <a:ext uri="{FF2B5EF4-FFF2-40B4-BE49-F238E27FC236}">
                <a16:creationId xmlns:a16="http://schemas.microsoft.com/office/drawing/2014/main" id="{A3702982-0002-3401-407D-82C01206A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ow Text" panose="020B0504030202020204" pitchFamily="34" charset="77"/>
              </a:defRPr>
            </a:lvl1pPr>
          </a:lstStyle>
          <a:p>
            <a:endParaRPr lang="en-US" dirty="0"/>
          </a:p>
        </p:txBody>
      </p:sp>
      <p:sp>
        <p:nvSpPr>
          <p:cNvPr id="6" name="Slide Number Placeholder 5">
            <a:extLst>
              <a:ext uri="{FF2B5EF4-FFF2-40B4-BE49-F238E27FC236}">
                <a16:creationId xmlns:a16="http://schemas.microsoft.com/office/drawing/2014/main" id="{953B2304-E6F8-516B-6A7F-C10133D7D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ow Text" panose="020B0504030202020204" pitchFamily="34" charset="77"/>
              </a:defRPr>
            </a:lvl1pPr>
          </a:lstStyle>
          <a:p>
            <a:fld id="{84EE0C98-E40A-8647-8D74-2D69788A0CED}" type="slidenum">
              <a:rPr lang="en-US" smtClean="0"/>
              <a:pPr/>
              <a:t>‹#›</a:t>
            </a:fld>
            <a:endParaRPr lang="en-US" dirty="0"/>
          </a:p>
        </p:txBody>
      </p:sp>
    </p:spTree>
    <p:extLst>
      <p:ext uri="{BB962C8B-B14F-4D97-AF65-F5344CB8AC3E}">
        <p14:creationId xmlns:p14="http://schemas.microsoft.com/office/powerpoint/2010/main" val="632962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Helvetica Now Display XBold" panose="020B050403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ow Text" panose="020B0504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ow Text" panose="020B050403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ow Text" panose="020B050403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out@unison.co.uk"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EF800-CE13-6AAD-484F-F51F08C75322}"/>
              </a:ext>
            </a:extLst>
          </p:cNvPr>
          <p:cNvSpPr>
            <a:spLocks noGrp="1"/>
          </p:cNvSpPr>
          <p:nvPr>
            <p:ph type="ctrTitle"/>
          </p:nvPr>
        </p:nvSpPr>
        <p:spPr>
          <a:xfrm>
            <a:off x="1671918" y="2239306"/>
            <a:ext cx="9144000" cy="1655763"/>
          </a:xfrm>
        </p:spPr>
        <p:txBody>
          <a:bodyPr lIns="0" tIns="0" rIns="0" bIns="0" anchor="t" anchorCtr="0">
            <a:noAutofit/>
          </a:bodyPr>
          <a:lstStyle/>
          <a:p>
            <a:pPr algn="ctr" eaLnBrk="1" hangingPunct="1"/>
            <a:r>
              <a:rPr lang="en-GB" altLang="en-US" sz="8000" dirty="0">
                <a:latin typeface="Gill Sans MT" panose="020B0502020104020203" pitchFamily="34" charset="0"/>
                <a:ea typeface="ヒラギノ角ゴ Pro W3"/>
                <a:cs typeface="ヒラギノ角ゴ Pro W3"/>
              </a:rPr>
              <a:t>Our proud history:</a:t>
            </a:r>
            <a:br>
              <a:rPr lang="en-GB" altLang="en-US" sz="8000" dirty="0">
                <a:latin typeface="Gill Sans MT" panose="020B0502020104020203" pitchFamily="34" charset="0"/>
                <a:ea typeface="ヒラギノ角ゴ Pro W3"/>
                <a:cs typeface="ヒラギノ角ゴ Pro W3"/>
              </a:rPr>
            </a:br>
            <a:r>
              <a:rPr lang="en-GB" altLang="en-US" b="0" dirty="0">
                <a:latin typeface="Gill Sans MT" panose="020B0502020104020203" pitchFamily="34" charset="0"/>
                <a:ea typeface="ヒラギノ角ゴ Pro W3"/>
                <a:cs typeface="ヒラギノ角ゴ Pro W3"/>
              </a:rPr>
              <a:t>From lone voices to collective union action for LGBT+ equality</a:t>
            </a:r>
            <a:br>
              <a:rPr lang="en-GB" altLang="en-US" dirty="0">
                <a:latin typeface="Gill Sans MT" panose="020B0502020104020203" pitchFamily="34" charset="0"/>
                <a:ea typeface="ヒラギノ角ゴ Pro W3"/>
                <a:cs typeface="ヒラギノ角ゴ Pro W3"/>
              </a:rPr>
            </a:br>
            <a:endParaRPr lang="en-US" b="1" dirty="0">
              <a:solidFill>
                <a:schemeClr val="bg1"/>
              </a:solidFill>
              <a:latin typeface="Helvetica Now Display XBold" panose="020B0504030202020204" pitchFamily="34" charset="77"/>
            </a:endParaRPr>
          </a:p>
        </p:txBody>
      </p:sp>
      <p:pic>
        <p:nvPicPr>
          <p:cNvPr id="4" name="Picture 3">
            <a:extLst>
              <a:ext uri="{FF2B5EF4-FFF2-40B4-BE49-F238E27FC236}">
                <a16:creationId xmlns:a16="http://schemas.microsoft.com/office/drawing/2014/main" id="{248ED2E9-8C06-BD2E-2C76-FEF428F77B27}"/>
              </a:ext>
            </a:extLst>
          </p:cNvPr>
          <p:cNvPicPr>
            <a:picLocks noChangeAspect="1"/>
          </p:cNvPicPr>
          <p:nvPr/>
        </p:nvPicPr>
        <p:blipFill>
          <a:blip r:embed="rId3"/>
          <a:stretch>
            <a:fillRect/>
          </a:stretch>
        </p:blipFill>
        <p:spPr>
          <a:xfrm>
            <a:off x="4598521" y="339163"/>
            <a:ext cx="2806700" cy="1422400"/>
          </a:xfrm>
          <a:prstGeom prst="rect">
            <a:avLst/>
          </a:prstGeom>
        </p:spPr>
      </p:pic>
    </p:spTree>
    <p:extLst>
      <p:ext uri="{BB962C8B-B14F-4D97-AF65-F5344CB8AC3E}">
        <p14:creationId xmlns:p14="http://schemas.microsoft.com/office/powerpoint/2010/main" val="135560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02CD0-23D6-DCF7-DB9E-A6FA56DCF7B9}"/>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0D1D22D5-432A-F383-26FC-7391A4D5DEEE}"/>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itle 2">
            <a:extLst>
              <a:ext uri="{FF2B5EF4-FFF2-40B4-BE49-F238E27FC236}">
                <a16:creationId xmlns:a16="http://schemas.microsoft.com/office/drawing/2014/main" id="{D59F336C-8793-B672-A50C-EDC0DD367B62}"/>
              </a:ext>
            </a:extLst>
          </p:cNvPr>
          <p:cNvSpPr txBox="1">
            <a:spLocks noChangeArrowheads="1"/>
          </p:cNvSpPr>
          <p:nvPr/>
        </p:nvSpPr>
        <p:spPr>
          <a:xfrm>
            <a:off x="999563" y="457200"/>
            <a:ext cx="7915835"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dirty="0">
                <a:solidFill>
                  <a:srgbClr val="7030A0"/>
                </a:solidFill>
                <a:ea typeface="ヒラギノ角ゴ Pro W3"/>
                <a:cs typeface="ヒラギノ角ゴ Pro W3"/>
              </a:rPr>
              <a:t>LGBT – stronger together</a:t>
            </a:r>
          </a:p>
        </p:txBody>
      </p:sp>
      <p:pic>
        <p:nvPicPr>
          <p:cNvPr id="4" name="Picture 3">
            <a:extLst>
              <a:ext uri="{FF2B5EF4-FFF2-40B4-BE49-F238E27FC236}">
                <a16:creationId xmlns:a16="http://schemas.microsoft.com/office/drawing/2014/main" id="{7062A5A8-C972-496C-9CB7-8770F740579F}"/>
              </a:ext>
            </a:extLst>
          </p:cNvPr>
          <p:cNvPicPr>
            <a:picLocks noChangeAspect="1"/>
          </p:cNvPicPr>
          <p:nvPr/>
        </p:nvPicPr>
        <p:blipFill>
          <a:blip r:embed="rId4"/>
          <a:stretch>
            <a:fillRect/>
          </a:stretch>
        </p:blipFill>
        <p:spPr>
          <a:xfrm>
            <a:off x="3981959" y="1174580"/>
            <a:ext cx="3750100" cy="5335959"/>
          </a:xfrm>
          <a:prstGeom prst="rect">
            <a:avLst/>
          </a:prstGeom>
        </p:spPr>
      </p:pic>
    </p:spTree>
    <p:extLst>
      <p:ext uri="{BB962C8B-B14F-4D97-AF65-F5344CB8AC3E}">
        <p14:creationId xmlns:p14="http://schemas.microsoft.com/office/powerpoint/2010/main" val="3966240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6864-88B8-B7C5-4203-73AE1E4EAB5C}"/>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99ABD8F9-8306-E1F0-7716-39C7B6E90DEA}"/>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itle 2">
            <a:extLst>
              <a:ext uri="{FF2B5EF4-FFF2-40B4-BE49-F238E27FC236}">
                <a16:creationId xmlns:a16="http://schemas.microsoft.com/office/drawing/2014/main" id="{98910B70-5FFA-1789-4234-4E66315CD859}"/>
              </a:ext>
            </a:extLst>
          </p:cNvPr>
          <p:cNvSpPr txBox="1">
            <a:spLocks noChangeArrowheads="1"/>
          </p:cNvSpPr>
          <p:nvPr/>
        </p:nvSpPr>
        <p:spPr>
          <a:xfrm>
            <a:off x="1295400" y="457200"/>
            <a:ext cx="2402541"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dirty="0">
                <a:solidFill>
                  <a:srgbClr val="7030A0"/>
                </a:solidFill>
                <a:ea typeface="ヒラギノ角ゴ Pro W3"/>
                <a:cs typeface="ヒラギノ角ゴ Pro W3"/>
              </a:rPr>
              <a:t>2013</a:t>
            </a:r>
          </a:p>
        </p:txBody>
      </p:sp>
      <p:pic>
        <p:nvPicPr>
          <p:cNvPr id="3" name="Picture 2">
            <a:extLst>
              <a:ext uri="{FF2B5EF4-FFF2-40B4-BE49-F238E27FC236}">
                <a16:creationId xmlns:a16="http://schemas.microsoft.com/office/drawing/2014/main" id="{35648133-5C63-E692-B4EE-430050252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519363" y="1314450"/>
            <a:ext cx="6678425" cy="5305880"/>
          </a:xfrm>
          <a:prstGeom prst="rect">
            <a:avLst/>
          </a:prstGeom>
        </p:spPr>
      </p:pic>
    </p:spTree>
    <p:extLst>
      <p:ext uri="{BB962C8B-B14F-4D97-AF65-F5344CB8AC3E}">
        <p14:creationId xmlns:p14="http://schemas.microsoft.com/office/powerpoint/2010/main" val="243942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BC5DD-2461-45CB-52E4-A9250859F9BB}"/>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D58FF31A-3F30-36E9-BB40-2C7D742E8385}"/>
              </a:ext>
            </a:extLst>
          </p:cNvPr>
          <p:cNvPicPr>
            <a:picLocks noChangeAspect="1"/>
          </p:cNvPicPr>
          <p:nvPr/>
        </p:nvPicPr>
        <p:blipFill>
          <a:blip r:embed="rId3"/>
          <a:stretch>
            <a:fillRect/>
          </a:stretch>
        </p:blipFill>
        <p:spPr>
          <a:xfrm>
            <a:off x="9412600" y="187496"/>
            <a:ext cx="1941200" cy="987084"/>
          </a:xfrm>
          <a:prstGeom prst="rect">
            <a:avLst/>
          </a:prstGeom>
        </p:spPr>
      </p:pic>
      <p:sp>
        <p:nvSpPr>
          <p:cNvPr id="4" name="Title 1">
            <a:extLst>
              <a:ext uri="{FF2B5EF4-FFF2-40B4-BE49-F238E27FC236}">
                <a16:creationId xmlns:a16="http://schemas.microsoft.com/office/drawing/2014/main" id="{76F59B3D-EA3C-535E-CF16-7D529D64BBF6}"/>
              </a:ext>
            </a:extLst>
          </p:cNvPr>
          <p:cNvSpPr txBox="1">
            <a:spLocks/>
          </p:cNvSpPr>
          <p:nvPr/>
        </p:nvSpPr>
        <p:spPr>
          <a:xfrm>
            <a:off x="1295400" y="457200"/>
            <a:ext cx="1941200" cy="857250"/>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dirty="0">
                <a:solidFill>
                  <a:srgbClr val="7030A0"/>
                </a:solidFill>
              </a:rPr>
              <a:t>2015</a:t>
            </a:r>
          </a:p>
        </p:txBody>
      </p:sp>
      <p:pic>
        <p:nvPicPr>
          <p:cNvPr id="5" name="Picture 2">
            <a:extLst>
              <a:ext uri="{FF2B5EF4-FFF2-40B4-BE49-F238E27FC236}">
                <a16:creationId xmlns:a16="http://schemas.microsoft.com/office/drawing/2014/main" id="{823D2CD1-71F2-4D27-4060-D044FA8262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85" r="16058" b="1"/>
          <a:stretch/>
        </p:blipFill>
        <p:spPr bwMode="auto">
          <a:xfrm>
            <a:off x="1295400" y="1967071"/>
            <a:ext cx="3966883" cy="3233872"/>
          </a:xfrm>
          <a:prstGeom prst="rect">
            <a:avLst/>
          </a:prstGeom>
          <a:solidFill>
            <a:srgbClr val="FFFFFF"/>
          </a:solidFill>
        </p:spPr>
      </p:pic>
      <p:sp>
        <p:nvSpPr>
          <p:cNvPr id="6" name="Content Placeholder 3">
            <a:extLst>
              <a:ext uri="{FF2B5EF4-FFF2-40B4-BE49-F238E27FC236}">
                <a16:creationId xmlns:a16="http://schemas.microsoft.com/office/drawing/2014/main" id="{781FD384-B5BA-7AEC-7F6C-9234A0AF45C6}"/>
              </a:ext>
            </a:extLst>
          </p:cNvPr>
          <p:cNvSpPr txBox="1">
            <a:spLocks/>
          </p:cNvSpPr>
          <p:nvPr/>
        </p:nvSpPr>
        <p:spPr>
          <a:xfrm>
            <a:off x="6929719" y="1967071"/>
            <a:ext cx="3505200" cy="2857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ow Text" panose="020B0504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ow Text" panose="020B050403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ow Text" panose="020B050403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333333"/>
                </a:solidFill>
                <a:latin typeface="Neue Helvetica W01"/>
              </a:rPr>
              <a:t>UNISON’s self-organised groups exist to fight for equality and to support workers experiencing prejudice – in work and out.</a:t>
            </a:r>
            <a:endParaRPr lang="en-US" dirty="0"/>
          </a:p>
        </p:txBody>
      </p:sp>
    </p:spTree>
    <p:extLst>
      <p:ext uri="{BB962C8B-B14F-4D97-AF65-F5344CB8AC3E}">
        <p14:creationId xmlns:p14="http://schemas.microsoft.com/office/powerpoint/2010/main" val="3094672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europe with different colored countries/regions&#10;&#10;Description automatically generated">
            <a:extLst>
              <a:ext uri="{FF2B5EF4-FFF2-40B4-BE49-F238E27FC236}">
                <a16:creationId xmlns:a16="http://schemas.microsoft.com/office/drawing/2014/main" id="{29A31FEB-9406-5FDA-EEAF-C6EB37AC0C06}"/>
              </a:ext>
            </a:extLst>
          </p:cNvPr>
          <p:cNvPicPr>
            <a:picLocks noChangeAspect="1"/>
          </p:cNvPicPr>
          <p:nvPr/>
        </p:nvPicPr>
        <p:blipFill rotWithShape="1">
          <a:blip r:embed="rId3"/>
          <a:srcRect l="10561" r="3431" b="2"/>
          <a:stretch/>
        </p:blipFill>
        <p:spPr>
          <a:xfrm>
            <a:off x="-462454" y="6666"/>
            <a:ext cx="9660242" cy="6851323"/>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3">
            <a:extLst>
              <a:ext uri="{FF2B5EF4-FFF2-40B4-BE49-F238E27FC236}">
                <a16:creationId xmlns:a16="http://schemas.microsoft.com/office/drawing/2014/main" id="{1BA8CF02-869C-5F3E-2928-58F1211BE6CA}"/>
              </a:ext>
            </a:extLst>
          </p:cNvPr>
          <p:cNvSpPr txBox="1">
            <a:spLocks/>
          </p:cNvSpPr>
          <p:nvPr/>
        </p:nvSpPr>
        <p:spPr>
          <a:xfrm>
            <a:off x="7920628" y="1833835"/>
            <a:ext cx="4143483" cy="31903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ow Text" panose="020B0504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ow Text" panose="020B050403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ow Text" panose="020B050403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000000"/>
                </a:solidFill>
                <a:latin typeface="AvenirLTStd"/>
              </a:rPr>
              <a:t>The Rainbow Map ranks all 49 European countries on a scale between zero and 100 percent. Zero percent means gross violations of human rights and discrimination — while 100 percent entails full respect for human rights and full equality.</a:t>
            </a:r>
            <a:endParaRPr lang="en-US" sz="2400" dirty="0"/>
          </a:p>
        </p:txBody>
      </p:sp>
    </p:spTree>
    <p:extLst>
      <p:ext uri="{BB962C8B-B14F-4D97-AF65-F5344CB8AC3E}">
        <p14:creationId xmlns:p14="http://schemas.microsoft.com/office/powerpoint/2010/main" val="1185978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100DE-140E-C2A2-93E3-BE6E58DE5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2D03F-4AF1-ADD7-8028-AC455B34ABEE}"/>
              </a:ext>
            </a:extLst>
          </p:cNvPr>
          <p:cNvSpPr txBox="1">
            <a:spLocks/>
          </p:cNvSpPr>
          <p:nvPr/>
        </p:nvSpPr>
        <p:spPr>
          <a:xfrm>
            <a:off x="1295400" y="457200"/>
            <a:ext cx="2254624" cy="857250"/>
          </a:xfrm>
          <a:prstGeom prst="rect">
            <a:avLst/>
          </a:prstGeom>
        </p:spPr>
        <p:txBody>
          <a:bodyPr vert="horz" wrap="square" lIns="91440" tIns="45720" rIns="91440" bIns="45720" rtlCol="0" anchor="b" anchorCtr="0">
            <a:norm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solidFill>
                  <a:srgbClr val="7030A0"/>
                </a:solidFill>
              </a:rPr>
              <a:t>2016</a:t>
            </a:r>
          </a:p>
        </p:txBody>
      </p:sp>
      <p:pic>
        <p:nvPicPr>
          <p:cNvPr id="3" name="Content Placeholder 3" descr="A group of people holding a flag&#10;&#10;Description automatically generated">
            <a:extLst>
              <a:ext uri="{FF2B5EF4-FFF2-40B4-BE49-F238E27FC236}">
                <a16:creationId xmlns:a16="http://schemas.microsoft.com/office/drawing/2014/main" id="{551F5C24-742E-6288-EABF-504C65CE5973}"/>
              </a:ext>
            </a:extLst>
          </p:cNvPr>
          <p:cNvPicPr>
            <a:picLocks noChangeAspect="1"/>
          </p:cNvPicPr>
          <p:nvPr/>
        </p:nvPicPr>
        <p:blipFill rotWithShape="1">
          <a:blip r:embed="rId3"/>
          <a:srcRect l="1560" r="1" b="1"/>
          <a:stretch/>
        </p:blipFill>
        <p:spPr bwMode="auto">
          <a:xfrm>
            <a:off x="1295400" y="1822076"/>
            <a:ext cx="5118847" cy="4172973"/>
          </a:xfrm>
          <a:prstGeom prst="rect">
            <a:avLst/>
          </a:prstGeom>
          <a:noFill/>
          <a:ln w="9525">
            <a:noFill/>
            <a:miter lim="800000"/>
            <a:headEnd/>
            <a:tailEnd/>
          </a:ln>
        </p:spPr>
      </p:pic>
      <p:sp>
        <p:nvSpPr>
          <p:cNvPr id="4" name="Content Placeholder 3">
            <a:extLst>
              <a:ext uri="{FF2B5EF4-FFF2-40B4-BE49-F238E27FC236}">
                <a16:creationId xmlns:a16="http://schemas.microsoft.com/office/drawing/2014/main" id="{327DBB5D-93FB-4F02-B659-AC9084CDE03C}"/>
              </a:ext>
            </a:extLst>
          </p:cNvPr>
          <p:cNvSpPr txBox="1">
            <a:spLocks/>
          </p:cNvSpPr>
          <p:nvPr/>
        </p:nvSpPr>
        <p:spPr>
          <a:xfrm>
            <a:off x="7239000" y="2000250"/>
            <a:ext cx="3505200" cy="2857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ow Text" panose="020B0504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ow Text" panose="020B050403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ow Text" panose="020B050403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sz="2400">
                <a:latin typeface="Arial" panose="020B0604020202020204" pitchFamily="34" charset="0"/>
                <a:ea typeface="MS Mincho" panose="02020609040205080304" pitchFamily="49" charset="-128"/>
              </a:rPr>
              <a:t>Our vision for LGBT equality</a:t>
            </a:r>
            <a:endParaRPr lang="en-GB" sz="2400">
              <a:latin typeface="Arial" panose="020B0604020202020204" pitchFamily="34" charset="0"/>
              <a:ea typeface="MS Mincho" panose="02020609040205080304" pitchFamily="49" charset="-128"/>
            </a:endParaRPr>
          </a:p>
          <a:p>
            <a:pPr>
              <a:spcAft>
                <a:spcPts val="1620"/>
              </a:spcAft>
            </a:pPr>
            <a:r>
              <a:rPr lang="en-GB" sz="2400">
                <a:solidFill>
                  <a:srgbClr val="000000"/>
                </a:solidFill>
                <a:latin typeface="Arial" panose="020B0604020202020204" pitchFamily="34" charset="0"/>
                <a:ea typeface="MS Mincho" panose="02020609040205080304" pitchFamily="49" charset="-128"/>
                <a:cs typeface="Times New Roman" panose="02020603050405020304" pitchFamily="18" charset="0"/>
              </a:rPr>
              <a:t>As social attitudes are changing, some people think the fight for lesbian, gay, bisexual and transgender (LGBT) equality is over.  </a:t>
            </a:r>
            <a:endParaRPr lang="en-GB" sz="2400">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pic>
        <p:nvPicPr>
          <p:cNvPr id="8" name="Content Placeholder 5" descr="A logo with rainbow colors&#10;&#10;Description automatically generated with medium confidence">
            <a:extLst>
              <a:ext uri="{FF2B5EF4-FFF2-40B4-BE49-F238E27FC236}">
                <a16:creationId xmlns:a16="http://schemas.microsoft.com/office/drawing/2014/main" id="{7C6FB84A-1E4A-4D18-71CE-F901D4E82E3D}"/>
              </a:ext>
            </a:extLst>
          </p:cNvPr>
          <p:cNvPicPr>
            <a:picLocks noChangeAspect="1"/>
          </p:cNvPicPr>
          <p:nvPr/>
        </p:nvPicPr>
        <p:blipFill>
          <a:blip r:embed="rId4"/>
          <a:stretch>
            <a:fillRect/>
          </a:stretch>
        </p:blipFill>
        <p:spPr>
          <a:xfrm>
            <a:off x="9412600" y="187496"/>
            <a:ext cx="1941200" cy="987084"/>
          </a:xfrm>
          <a:prstGeom prst="rect">
            <a:avLst/>
          </a:prstGeom>
        </p:spPr>
      </p:pic>
    </p:spTree>
    <p:extLst>
      <p:ext uri="{BB962C8B-B14F-4D97-AF65-F5344CB8AC3E}">
        <p14:creationId xmlns:p14="http://schemas.microsoft.com/office/powerpoint/2010/main" val="349437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EAA21-C923-BA77-00BF-83590769DBC8}"/>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7C77EE2B-8D34-2C76-C680-533EE7DD3AB7}"/>
              </a:ext>
            </a:extLst>
          </p:cNvPr>
          <p:cNvPicPr>
            <a:picLocks noChangeAspect="1"/>
          </p:cNvPicPr>
          <p:nvPr/>
        </p:nvPicPr>
        <p:blipFill>
          <a:blip r:embed="rId3"/>
          <a:stretch>
            <a:fillRect/>
          </a:stretch>
        </p:blipFill>
        <p:spPr>
          <a:xfrm>
            <a:off x="9412600" y="187496"/>
            <a:ext cx="1941200" cy="987084"/>
          </a:xfrm>
          <a:prstGeom prst="rect">
            <a:avLst/>
          </a:prstGeom>
        </p:spPr>
      </p:pic>
      <p:sp>
        <p:nvSpPr>
          <p:cNvPr id="4" name="Title 2">
            <a:extLst>
              <a:ext uri="{FF2B5EF4-FFF2-40B4-BE49-F238E27FC236}">
                <a16:creationId xmlns:a16="http://schemas.microsoft.com/office/drawing/2014/main" id="{C00DE300-4809-DB19-26E2-709104510322}"/>
              </a:ext>
            </a:extLst>
          </p:cNvPr>
          <p:cNvSpPr txBox="1">
            <a:spLocks noChangeArrowheads="1"/>
          </p:cNvSpPr>
          <p:nvPr/>
        </p:nvSpPr>
        <p:spPr>
          <a:xfrm>
            <a:off x="676834" y="249969"/>
            <a:ext cx="7996517" cy="53319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dirty="0">
                <a:solidFill>
                  <a:srgbClr val="7030A0"/>
                </a:solidFill>
                <a:ea typeface="ヒラギノ角ゴ Pro W3"/>
                <a:cs typeface="ヒラギノ角ゴ Pro W3"/>
              </a:rPr>
              <a:t>2017 / 2018 the long journey to include the plus</a:t>
            </a:r>
          </a:p>
        </p:txBody>
      </p:sp>
      <p:sp>
        <p:nvSpPr>
          <p:cNvPr id="5" name="Content Placeholder 1">
            <a:extLst>
              <a:ext uri="{FF2B5EF4-FFF2-40B4-BE49-F238E27FC236}">
                <a16:creationId xmlns:a16="http://schemas.microsoft.com/office/drawing/2014/main" id="{5F1FB847-C601-2BA3-65A0-F845BC91008E}"/>
              </a:ext>
            </a:extLst>
          </p:cNvPr>
          <p:cNvSpPr txBox="1">
            <a:spLocks noChangeArrowheads="1"/>
          </p:cNvSpPr>
          <p:nvPr/>
        </p:nvSpPr>
        <p:spPr>
          <a:xfrm>
            <a:off x="2097741" y="2238935"/>
            <a:ext cx="7996518" cy="3274359"/>
          </a:xfrm>
          <a:prstGeom prst="rect">
            <a:avLst/>
          </a:prstGeom>
        </p:spPr>
        <p:txBody>
          <a:bodyPr vert="horz" lIns="0" tIns="0" rIns="0" bIns="0" rtlCol="0" anchor="t" anchorCtr="0">
            <a:normAutofit/>
          </a:bodyPr>
          <a:lstStyle>
            <a:lvl1pPr marL="0" indent="0" algn="ctr" defTabSz="914400" rtl="0" eaLnBrk="1" latinLnBrk="0" hangingPunct="1">
              <a:lnSpc>
                <a:spcPct val="110000"/>
              </a:lnSpc>
              <a:spcBef>
                <a:spcPts val="1000"/>
              </a:spcBef>
              <a:buFont typeface="Arial" panose="020B0604020202020204" pitchFamily="34" charset="0"/>
              <a:buNone/>
              <a:defRPr lang="en-US" sz="2400" b="0" i="0" kern="1200" dirty="0">
                <a:solidFill>
                  <a:schemeClr val="tx1"/>
                </a:solidFill>
                <a:latin typeface="Helvetica Now Display Medium" panose="020B0504030202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Now Text" panose="020B050403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ow Text" panose="020B050403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ow Text" panose="020B050403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ow Text" panose="020B050403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sz="3600" dirty="0">
                <a:ea typeface="ヒラギノ角ゴ Pro W3"/>
                <a:cs typeface="ヒラギノ角ゴ Pro W3"/>
              </a:rPr>
              <a:t>2017 – Young members submitted a motion to the LGBT conference, which was overwhelmingly carried</a:t>
            </a:r>
          </a:p>
          <a:p>
            <a:r>
              <a:rPr lang="en-GB" altLang="en-US" sz="3600" dirty="0">
                <a:ea typeface="ヒラギノ角ゴ Pro W3"/>
                <a:cs typeface="ヒラギノ角ゴ Pro W3"/>
              </a:rPr>
              <a:t>2018 – LGBT committee consulted on becoming a LGBT+ group</a:t>
            </a:r>
          </a:p>
        </p:txBody>
      </p:sp>
    </p:spTree>
    <p:extLst>
      <p:ext uri="{BB962C8B-B14F-4D97-AF65-F5344CB8AC3E}">
        <p14:creationId xmlns:p14="http://schemas.microsoft.com/office/powerpoint/2010/main" val="339405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79ADF-6C27-1665-5E23-BB351E0E085B}"/>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46056DEF-587A-629B-58F4-00669C2EDD41}"/>
              </a:ext>
            </a:extLst>
          </p:cNvPr>
          <p:cNvPicPr>
            <a:picLocks noChangeAspect="1"/>
          </p:cNvPicPr>
          <p:nvPr/>
        </p:nvPicPr>
        <p:blipFill>
          <a:blip r:embed="rId2"/>
          <a:stretch>
            <a:fillRect/>
          </a:stretch>
        </p:blipFill>
        <p:spPr>
          <a:xfrm>
            <a:off x="9412600" y="187496"/>
            <a:ext cx="1941200" cy="987084"/>
          </a:xfrm>
          <a:prstGeom prst="rect">
            <a:avLst/>
          </a:prstGeom>
        </p:spPr>
      </p:pic>
      <p:sp>
        <p:nvSpPr>
          <p:cNvPr id="2" name="Title 4">
            <a:extLst>
              <a:ext uri="{FF2B5EF4-FFF2-40B4-BE49-F238E27FC236}">
                <a16:creationId xmlns:a16="http://schemas.microsoft.com/office/drawing/2014/main" id="{81FBBD5A-BFCF-7868-36D4-C11C3961C22E}"/>
              </a:ext>
            </a:extLst>
          </p:cNvPr>
          <p:cNvSpPr txBox="1">
            <a:spLocks noChangeArrowheads="1"/>
          </p:cNvSpPr>
          <p:nvPr/>
        </p:nvSpPr>
        <p:spPr>
          <a:xfrm>
            <a:off x="838200" y="457200"/>
            <a:ext cx="7620000"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a:solidFill>
                  <a:srgbClr val="7030A0"/>
                </a:solidFill>
                <a:ea typeface="ヒラギノ角ゴ Pro W3"/>
                <a:cs typeface="ヒラギノ角ゴ Pro W3"/>
              </a:rPr>
              <a:t>2018 – LGBT conference</a:t>
            </a:r>
          </a:p>
        </p:txBody>
      </p:sp>
      <p:pic>
        <p:nvPicPr>
          <p:cNvPr id="3" name="Picture 2">
            <a:extLst>
              <a:ext uri="{FF2B5EF4-FFF2-40B4-BE49-F238E27FC236}">
                <a16:creationId xmlns:a16="http://schemas.microsoft.com/office/drawing/2014/main" id="{3E77F61F-91FE-BFB7-63F0-A903E9077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0413" y="2062163"/>
            <a:ext cx="6443196" cy="3141849"/>
          </a:xfrm>
          <a:prstGeom prst="rect">
            <a:avLst/>
          </a:prstGeom>
          <a:noFill/>
        </p:spPr>
      </p:pic>
      <p:sp>
        <p:nvSpPr>
          <p:cNvPr id="5" name="Content Placeholder 5">
            <a:extLst>
              <a:ext uri="{FF2B5EF4-FFF2-40B4-BE49-F238E27FC236}">
                <a16:creationId xmlns:a16="http://schemas.microsoft.com/office/drawing/2014/main" id="{C812C684-141D-BBCF-6C70-ACAEE89EFC19}"/>
              </a:ext>
            </a:extLst>
          </p:cNvPr>
          <p:cNvSpPr txBox="1">
            <a:spLocks noChangeArrowheads="1"/>
          </p:cNvSpPr>
          <p:nvPr/>
        </p:nvSpPr>
        <p:spPr>
          <a:xfrm>
            <a:off x="7848600" y="1835524"/>
            <a:ext cx="3505200" cy="2857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ow Text" panose="020B0504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ow Text" panose="020B050403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ow Text" panose="020B050403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ow Text" panose="020B0504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ea typeface="ヒラギノ角ゴ Pro W3"/>
                <a:cs typeface="ヒラギノ角ゴ Pro W3"/>
              </a:rPr>
              <a:t>Conference passes a motion to become more inclusive</a:t>
            </a:r>
          </a:p>
          <a:p>
            <a:r>
              <a:rPr lang="en-GB" altLang="en-US" dirty="0">
                <a:ea typeface="ヒラギノ角ゴ Pro W3"/>
                <a:cs typeface="ヒラギノ角ゴ Pro W3"/>
              </a:rPr>
              <a:t>And agrees a motion and a rule amendment to 2019 National Delegate Conference</a:t>
            </a:r>
          </a:p>
        </p:txBody>
      </p:sp>
    </p:spTree>
    <p:extLst>
      <p:ext uri="{BB962C8B-B14F-4D97-AF65-F5344CB8AC3E}">
        <p14:creationId xmlns:p14="http://schemas.microsoft.com/office/powerpoint/2010/main" val="389985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4C663F-FF14-007B-9084-7428FB02D25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71FAF0-75FC-60AB-3067-CF1C7F54BE3A}"/>
              </a:ext>
            </a:extLst>
          </p:cNvPr>
          <p:cNvPicPr>
            <a:picLocks noChangeAspect="1"/>
          </p:cNvPicPr>
          <p:nvPr/>
        </p:nvPicPr>
        <p:blipFill rotWithShape="1">
          <a:blip r:embed="rId3"/>
          <a:srcRect t="3570" b="1865"/>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E41180-B327-E0FC-DC71-5F67B1AD95B0}"/>
              </a:ext>
            </a:extLst>
          </p:cNvPr>
          <p:cNvSpPr txBox="1">
            <a:spLocks noChangeArrowheads="1"/>
          </p:cNvSpPr>
          <p:nvPr/>
        </p:nvSpPr>
        <p:spPr>
          <a:xfrm>
            <a:off x="8658508" y="268929"/>
            <a:ext cx="3822189" cy="189991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pPr>
              <a:spcAft>
                <a:spcPts val="600"/>
              </a:spcAft>
            </a:pPr>
            <a:r>
              <a:rPr lang="en-US" altLang="en-US" sz="4000" dirty="0">
                <a:solidFill>
                  <a:srgbClr val="7030A0"/>
                </a:solidFill>
                <a:latin typeface="+mn-lt"/>
              </a:rPr>
              <a:t>2019 – National Delegate Conference</a:t>
            </a:r>
          </a:p>
        </p:txBody>
      </p:sp>
      <p:sp>
        <p:nvSpPr>
          <p:cNvPr id="3" name="Content Placeholder 2">
            <a:extLst>
              <a:ext uri="{FF2B5EF4-FFF2-40B4-BE49-F238E27FC236}">
                <a16:creationId xmlns:a16="http://schemas.microsoft.com/office/drawing/2014/main" id="{3E2CB292-E1A1-D49D-816F-26A9576D824F}"/>
              </a:ext>
            </a:extLst>
          </p:cNvPr>
          <p:cNvSpPr txBox="1">
            <a:spLocks noChangeArrowheads="1"/>
          </p:cNvSpPr>
          <p:nvPr/>
        </p:nvSpPr>
        <p:spPr>
          <a:xfrm>
            <a:off x="8913788" y="2305378"/>
            <a:ext cx="2734234" cy="3466129"/>
          </a:xfrm>
          <a:prstGeom prst="rect">
            <a:avLst/>
          </a:prstGeom>
        </p:spPr>
        <p:txBody>
          <a:bodyPr vert="horz" lIns="91440" tIns="45720" rIns="91440" bIns="45720" rtlCol="0" anchorCtr="0">
            <a:normAutofit/>
          </a:bodyPr>
          <a:lstStyle>
            <a:lvl1pPr marL="0" indent="0" algn="ctr" defTabSz="914400" rtl="0" eaLnBrk="1" latinLnBrk="0" hangingPunct="1">
              <a:lnSpc>
                <a:spcPct val="110000"/>
              </a:lnSpc>
              <a:spcBef>
                <a:spcPts val="1000"/>
              </a:spcBef>
              <a:buFont typeface="Arial" panose="020B0604020202020204" pitchFamily="34" charset="0"/>
              <a:buNone/>
              <a:defRPr lang="en-US" sz="2400" b="0" i="0" kern="1200" dirty="0">
                <a:solidFill>
                  <a:schemeClr val="tx1"/>
                </a:solidFill>
                <a:latin typeface="Helvetica Now Display Medium" panose="020B0504030202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Now Text" panose="020B050403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ow Text" panose="020B050403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ow Text" panose="020B050403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ow Text" panose="020B050403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lnSpc>
                <a:spcPct val="90000"/>
              </a:lnSpc>
              <a:buFont typeface="Arial" panose="020B0604020202020204" pitchFamily="34" charset="0"/>
              <a:buChar char="•"/>
            </a:pPr>
            <a:endParaRPr lang="en-US" altLang="en-US" sz="2000" dirty="0">
              <a:latin typeface="+mn-lt"/>
            </a:endParaRPr>
          </a:p>
          <a:p>
            <a:pPr algn="l">
              <a:lnSpc>
                <a:spcPct val="90000"/>
              </a:lnSpc>
            </a:pPr>
            <a:r>
              <a:rPr lang="en-US" altLang="en-US" sz="2800" dirty="0">
                <a:latin typeface="+mn-lt"/>
              </a:rPr>
              <a:t>Rule amendment and policy motion to become a LGBT+ group carried unanimously </a:t>
            </a:r>
          </a:p>
        </p:txBody>
      </p:sp>
    </p:spTree>
    <p:extLst>
      <p:ext uri="{BB962C8B-B14F-4D97-AF65-F5344CB8AC3E}">
        <p14:creationId xmlns:p14="http://schemas.microsoft.com/office/powerpoint/2010/main" val="129256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2421-39EF-93BC-D51A-07B63FB67A17}"/>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147DD1C4-1FF9-0810-68CE-9EAD42644282}"/>
              </a:ext>
            </a:extLst>
          </p:cNvPr>
          <p:cNvPicPr>
            <a:picLocks noChangeAspect="1"/>
          </p:cNvPicPr>
          <p:nvPr/>
        </p:nvPicPr>
        <p:blipFill>
          <a:blip r:embed="rId3"/>
          <a:stretch>
            <a:fillRect/>
          </a:stretch>
        </p:blipFill>
        <p:spPr>
          <a:xfrm>
            <a:off x="9412600" y="187496"/>
            <a:ext cx="1941200" cy="987084"/>
          </a:xfrm>
          <a:prstGeom prst="rect">
            <a:avLst/>
          </a:prstGeom>
        </p:spPr>
      </p:pic>
      <p:sp>
        <p:nvSpPr>
          <p:cNvPr id="4" name="TextBox 3">
            <a:extLst>
              <a:ext uri="{FF2B5EF4-FFF2-40B4-BE49-F238E27FC236}">
                <a16:creationId xmlns:a16="http://schemas.microsoft.com/office/drawing/2014/main" id="{E2C0D9FF-E23A-CE54-B035-024AB7C8E19C}"/>
              </a:ext>
            </a:extLst>
          </p:cNvPr>
          <p:cNvSpPr txBox="1"/>
          <p:nvPr/>
        </p:nvSpPr>
        <p:spPr>
          <a:xfrm>
            <a:off x="769844" y="327095"/>
            <a:ext cx="5233146" cy="707886"/>
          </a:xfrm>
          <a:prstGeom prst="rect">
            <a:avLst/>
          </a:prstGeom>
          <a:noFill/>
        </p:spPr>
        <p:txBody>
          <a:bodyPr wrap="square">
            <a:spAutoFit/>
          </a:bodyPr>
          <a:lstStyle/>
          <a:p>
            <a:r>
              <a:rPr lang="en-GB" sz="4000" b="1" dirty="0">
                <a:solidFill>
                  <a:srgbClr val="7030A0"/>
                </a:solidFill>
              </a:rPr>
              <a:t>Pride in Procurement </a:t>
            </a:r>
          </a:p>
        </p:txBody>
      </p:sp>
      <p:pic>
        <p:nvPicPr>
          <p:cNvPr id="6" name="Picture 5">
            <a:extLst>
              <a:ext uri="{FF2B5EF4-FFF2-40B4-BE49-F238E27FC236}">
                <a16:creationId xmlns:a16="http://schemas.microsoft.com/office/drawing/2014/main" id="{A5FBC806-B7BE-860B-2CC3-99E4A8B293E4}"/>
              </a:ext>
            </a:extLst>
          </p:cNvPr>
          <p:cNvPicPr>
            <a:picLocks noChangeAspect="1"/>
          </p:cNvPicPr>
          <p:nvPr/>
        </p:nvPicPr>
        <p:blipFill>
          <a:blip r:embed="rId4"/>
          <a:stretch>
            <a:fillRect/>
          </a:stretch>
        </p:blipFill>
        <p:spPr>
          <a:xfrm>
            <a:off x="6585269" y="1384468"/>
            <a:ext cx="3713459" cy="5286036"/>
          </a:xfrm>
          <a:prstGeom prst="rect">
            <a:avLst/>
          </a:prstGeom>
        </p:spPr>
      </p:pic>
      <p:sp>
        <p:nvSpPr>
          <p:cNvPr id="9" name="TextBox 8">
            <a:extLst>
              <a:ext uri="{FF2B5EF4-FFF2-40B4-BE49-F238E27FC236}">
                <a16:creationId xmlns:a16="http://schemas.microsoft.com/office/drawing/2014/main" id="{0E208E0C-00D6-AC05-7569-6E9CCB5F3B7B}"/>
              </a:ext>
            </a:extLst>
          </p:cNvPr>
          <p:cNvSpPr txBox="1"/>
          <p:nvPr/>
        </p:nvSpPr>
        <p:spPr>
          <a:xfrm>
            <a:off x="769844" y="2281535"/>
            <a:ext cx="5066179" cy="2677656"/>
          </a:xfrm>
          <a:prstGeom prst="rect">
            <a:avLst/>
          </a:prstGeom>
          <a:noFill/>
        </p:spPr>
        <p:txBody>
          <a:bodyPr wrap="square">
            <a:spAutoFit/>
          </a:bodyPr>
          <a:lstStyle/>
          <a:p>
            <a:r>
              <a:rPr lang="en-GB" sz="2800" dirty="0"/>
              <a:t>Global inequalities are baked into the garment industry. Big brands and retailers make obscene profits at the top of supply chains, whilst workers are paid poverty wages. </a:t>
            </a:r>
            <a:endParaRPr lang="en-US" sz="2800" dirty="0"/>
          </a:p>
        </p:txBody>
      </p:sp>
    </p:spTree>
    <p:extLst>
      <p:ext uri="{BB962C8B-B14F-4D97-AF65-F5344CB8AC3E}">
        <p14:creationId xmlns:p14="http://schemas.microsoft.com/office/powerpoint/2010/main" val="1097627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EEC40-C2DA-468C-C29C-C732EA944F0F}"/>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0CA0A65E-343E-3F1E-CB49-20497A161C9B}"/>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itle 2">
            <a:extLst>
              <a:ext uri="{FF2B5EF4-FFF2-40B4-BE49-F238E27FC236}">
                <a16:creationId xmlns:a16="http://schemas.microsoft.com/office/drawing/2014/main" id="{E3C0398B-6BDC-6406-A19C-DEA1A14AAAD0}"/>
              </a:ext>
            </a:extLst>
          </p:cNvPr>
          <p:cNvSpPr txBox="1">
            <a:spLocks noChangeArrowheads="1"/>
          </p:cNvSpPr>
          <p:nvPr/>
        </p:nvSpPr>
        <p:spPr>
          <a:xfrm>
            <a:off x="838200" y="465248"/>
            <a:ext cx="7162800"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dirty="0">
                <a:solidFill>
                  <a:srgbClr val="7030A0"/>
                </a:solidFill>
                <a:ea typeface="ヒラギノ角ゴ Pro W3"/>
                <a:cs typeface="ヒラギノ角ゴ Pro W3"/>
              </a:rPr>
              <a:t>2020/21 – The Covid Years!</a:t>
            </a:r>
          </a:p>
        </p:txBody>
      </p:sp>
      <p:sp>
        <p:nvSpPr>
          <p:cNvPr id="4" name="Content Placeholder 1">
            <a:extLst>
              <a:ext uri="{FF2B5EF4-FFF2-40B4-BE49-F238E27FC236}">
                <a16:creationId xmlns:a16="http://schemas.microsoft.com/office/drawing/2014/main" id="{95541A84-6168-071E-2021-97F78C3764F2}"/>
              </a:ext>
            </a:extLst>
          </p:cNvPr>
          <p:cNvSpPr txBox="1">
            <a:spLocks noChangeArrowheads="1"/>
          </p:cNvSpPr>
          <p:nvPr/>
        </p:nvSpPr>
        <p:spPr>
          <a:xfrm>
            <a:off x="838200" y="2265830"/>
            <a:ext cx="4340225" cy="1163170"/>
          </a:xfrm>
          <a:prstGeom prst="rect">
            <a:avLst/>
          </a:prstGeom>
        </p:spPr>
        <p:txBody>
          <a:bodyPr vert="horz" lIns="0" tIns="0" rIns="0" bIns="0" rtlCol="0" anchor="t" anchorCtr="0">
            <a:normAutofit/>
          </a:bodyPr>
          <a:lstStyle>
            <a:lvl1pPr marL="0" indent="0" algn="ctr" defTabSz="914400" rtl="0" eaLnBrk="1" latinLnBrk="0" hangingPunct="1">
              <a:lnSpc>
                <a:spcPct val="110000"/>
              </a:lnSpc>
              <a:spcBef>
                <a:spcPts val="1000"/>
              </a:spcBef>
              <a:buFont typeface="Arial" panose="020B0604020202020204" pitchFamily="34" charset="0"/>
              <a:buNone/>
              <a:defRPr lang="en-US" sz="2400" b="0" i="0" kern="1200" dirty="0">
                <a:solidFill>
                  <a:schemeClr val="tx1"/>
                </a:solidFill>
                <a:latin typeface="Helvetica Now Display Medium" panose="020B0504030202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Now Text" panose="020B050403020202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Now Text" panose="020B050403020202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ow Text" panose="020B050403020202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Now Text" panose="020B050403020202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dirty="0">
                <a:ea typeface="ヒラギノ角ゴ Pro W3"/>
                <a:cs typeface="ヒラギノ角ゴ Pro W3"/>
              </a:rPr>
              <a:t>UNISON held its first</a:t>
            </a:r>
          </a:p>
          <a:p>
            <a:r>
              <a:rPr lang="en-GB" altLang="en-US" dirty="0">
                <a:ea typeface="ヒラギノ角ゴ Pro W3"/>
                <a:cs typeface="ヒラギノ角ゴ Pro W3"/>
              </a:rPr>
              <a:t>virtual Pride on Facebook</a:t>
            </a:r>
          </a:p>
          <a:p>
            <a:endParaRPr lang="en-GB" altLang="en-US" dirty="0">
              <a:ea typeface="ヒラギノ角ゴ Pro W3"/>
              <a:cs typeface="ヒラギノ角ゴ Pro W3"/>
            </a:endParaRPr>
          </a:p>
          <a:p>
            <a:endParaRPr lang="en-GB" altLang="en-US" dirty="0">
              <a:ea typeface="ヒラギノ角ゴ Pro W3"/>
              <a:cs typeface="ヒラギノ角ゴ Pro W3"/>
            </a:endParaRPr>
          </a:p>
          <a:p>
            <a:endParaRPr lang="en-GB" altLang="en-US" dirty="0">
              <a:ea typeface="ヒラギノ角ゴ Pro W3"/>
              <a:cs typeface="ヒラギノ角ゴ Pro W3"/>
            </a:endParaRPr>
          </a:p>
        </p:txBody>
      </p:sp>
      <p:pic>
        <p:nvPicPr>
          <p:cNvPr id="5" name="Picture 7" descr="A picture containing text, track and field&#10;&#10;Description automatically generated">
            <a:extLst>
              <a:ext uri="{FF2B5EF4-FFF2-40B4-BE49-F238E27FC236}">
                <a16:creationId xmlns:a16="http://schemas.microsoft.com/office/drawing/2014/main" id="{22ABFC74-7B50-4609-D848-0EEB9C00F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464997"/>
            <a:ext cx="5143406" cy="292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
            <a:extLst>
              <a:ext uri="{FF2B5EF4-FFF2-40B4-BE49-F238E27FC236}">
                <a16:creationId xmlns:a16="http://schemas.microsoft.com/office/drawing/2014/main" id="{D8D1BFC0-DE5F-E77E-30CE-A4927D980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84496" y="1798543"/>
            <a:ext cx="4340225" cy="4295327"/>
          </a:xfrm>
          <a:prstGeom prst="rect">
            <a:avLst/>
          </a:prstGeom>
        </p:spPr>
      </p:pic>
    </p:spTree>
    <p:extLst>
      <p:ext uri="{BB962C8B-B14F-4D97-AF65-F5344CB8AC3E}">
        <p14:creationId xmlns:p14="http://schemas.microsoft.com/office/powerpoint/2010/main" val="1484123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B40F82-213E-F2AB-C031-7942602043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8000"/>
                    </a14:imgEffect>
                    <a14:imgEffect>
                      <a14:brightnessContrast bright="4000" contrast="-6000"/>
                    </a14:imgEffect>
                  </a14:imgLayer>
                </a14:imgProps>
              </a:ext>
            </a:extLst>
          </a:blip>
          <a:stretch>
            <a:fillRect/>
          </a:stretch>
        </p:blipFill>
        <p:spPr>
          <a:xfrm rot="20873802">
            <a:off x="900040" y="1496275"/>
            <a:ext cx="3487139" cy="1584756"/>
          </a:xfrm>
          <a:prstGeom prst="rect">
            <a:avLst/>
          </a:prstGeom>
        </p:spPr>
      </p:pic>
      <p:pic>
        <p:nvPicPr>
          <p:cNvPr id="5" name="Picture 4">
            <a:extLst>
              <a:ext uri="{FF2B5EF4-FFF2-40B4-BE49-F238E27FC236}">
                <a16:creationId xmlns:a16="http://schemas.microsoft.com/office/drawing/2014/main" id="{63F9A298-6FFC-C459-AD3D-99ECB53E2568}"/>
              </a:ext>
            </a:extLst>
          </p:cNvPr>
          <p:cNvPicPr>
            <a:picLocks noChangeAspect="1"/>
          </p:cNvPicPr>
          <p:nvPr/>
        </p:nvPicPr>
        <p:blipFill>
          <a:blip r:embed="rId5"/>
          <a:stretch>
            <a:fillRect/>
          </a:stretch>
        </p:blipFill>
        <p:spPr>
          <a:xfrm>
            <a:off x="3687127" y="2930988"/>
            <a:ext cx="7732218" cy="2185327"/>
          </a:xfrm>
          <a:prstGeom prst="rect">
            <a:avLst/>
          </a:prstGeom>
        </p:spPr>
      </p:pic>
      <p:sp>
        <p:nvSpPr>
          <p:cNvPr id="6" name="Rectangle 5">
            <a:extLst>
              <a:ext uri="{FF2B5EF4-FFF2-40B4-BE49-F238E27FC236}">
                <a16:creationId xmlns:a16="http://schemas.microsoft.com/office/drawing/2014/main" id="{096457AC-3843-5E56-3E71-9ABD8DE1DFA7}"/>
              </a:ext>
            </a:extLst>
          </p:cNvPr>
          <p:cNvSpPr/>
          <p:nvPr/>
        </p:nvSpPr>
        <p:spPr bwMode="auto">
          <a:xfrm>
            <a:off x="1627924" y="5242172"/>
            <a:ext cx="8936151" cy="942116"/>
          </a:xfrm>
          <a:prstGeom prst="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26" charset="0"/>
                <a:ea typeface="ＭＳ Ｐゴシック" pitchFamily="-64" charset="-128"/>
                <a:cs typeface="ＭＳ Ｐゴシック" pitchFamily="-64" charset="-128"/>
              </a:rPr>
              <a:t>NALGO policy:</a:t>
            </a:r>
          </a:p>
          <a:p>
            <a:pPr marL="0" marR="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26" charset="0"/>
                <a:ea typeface="ＭＳ Ｐゴシック" pitchFamily="-64" charset="-128"/>
                <a:cs typeface="ＭＳ Ｐゴシック" pitchFamily="-64" charset="-128"/>
              </a:rPr>
              <a:t>‘Sexual orientation’ to be included in non-discrimination clauses in all collective agreements</a:t>
            </a:r>
          </a:p>
        </p:txBody>
      </p:sp>
      <p:sp>
        <p:nvSpPr>
          <p:cNvPr id="11" name="TextBox 10">
            <a:extLst>
              <a:ext uri="{FF2B5EF4-FFF2-40B4-BE49-F238E27FC236}">
                <a16:creationId xmlns:a16="http://schemas.microsoft.com/office/drawing/2014/main" id="{4B7589B6-9E3A-FABF-497C-D5EDF7398322}"/>
              </a:ext>
            </a:extLst>
          </p:cNvPr>
          <p:cNvSpPr txBox="1"/>
          <p:nvPr/>
        </p:nvSpPr>
        <p:spPr>
          <a:xfrm>
            <a:off x="1089212" y="510988"/>
            <a:ext cx="1764487" cy="830997"/>
          </a:xfrm>
          <a:prstGeom prst="rect">
            <a:avLst/>
          </a:prstGeom>
          <a:noFill/>
        </p:spPr>
        <p:txBody>
          <a:bodyPr wrap="square" rtlCol="0">
            <a:spAutoFit/>
          </a:bodyPr>
          <a:lstStyle/>
          <a:p>
            <a:r>
              <a:rPr lang="en-US" sz="4800" b="1" dirty="0">
                <a:solidFill>
                  <a:srgbClr val="7030A0"/>
                </a:solidFill>
              </a:rPr>
              <a:t>1970s</a:t>
            </a:r>
          </a:p>
        </p:txBody>
      </p:sp>
      <p:pic>
        <p:nvPicPr>
          <p:cNvPr id="12" name="Content Placeholder 5" descr="A logo with rainbow colors&#10;&#10;Description automatically generated with medium confidence">
            <a:extLst>
              <a:ext uri="{FF2B5EF4-FFF2-40B4-BE49-F238E27FC236}">
                <a16:creationId xmlns:a16="http://schemas.microsoft.com/office/drawing/2014/main" id="{9E7ECE06-04F3-994D-CAC8-93473F537882}"/>
              </a:ext>
            </a:extLst>
          </p:cNvPr>
          <p:cNvPicPr>
            <a:picLocks noChangeAspect="1"/>
          </p:cNvPicPr>
          <p:nvPr/>
        </p:nvPicPr>
        <p:blipFill>
          <a:blip r:embed="rId6"/>
          <a:stretch>
            <a:fillRect/>
          </a:stretch>
        </p:blipFill>
        <p:spPr>
          <a:xfrm>
            <a:off x="9412600" y="187496"/>
            <a:ext cx="1941200" cy="987084"/>
          </a:xfrm>
          <a:prstGeom prst="rect">
            <a:avLst/>
          </a:prstGeom>
        </p:spPr>
      </p:pic>
    </p:spTree>
    <p:extLst>
      <p:ext uri="{BB962C8B-B14F-4D97-AF65-F5344CB8AC3E}">
        <p14:creationId xmlns:p14="http://schemas.microsoft.com/office/powerpoint/2010/main" val="1408760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E5E2-A470-7319-B941-5C72CA9733CD}"/>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9C2F8321-7B50-25F5-E8EC-C15D94C30D44}"/>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extBox 5">
            <a:extLst>
              <a:ext uri="{FF2B5EF4-FFF2-40B4-BE49-F238E27FC236}">
                <a16:creationId xmlns:a16="http://schemas.microsoft.com/office/drawing/2014/main" id="{2DCEA492-3A74-0EC3-9CC9-62F960EE9B2C}"/>
              </a:ext>
            </a:extLst>
          </p:cNvPr>
          <p:cNvSpPr txBox="1">
            <a:spLocks noChangeArrowheads="1"/>
          </p:cNvSpPr>
          <p:nvPr/>
        </p:nvSpPr>
        <p:spPr bwMode="auto">
          <a:xfrm>
            <a:off x="1126191" y="539750"/>
            <a:ext cx="3376612"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panose="020B0604020202020204" pitchFamily="34" charset="0"/>
                <a:ea typeface="ヒラギノ角ゴ Pro W3"/>
                <a:cs typeface="ヒラギノ角ゴ Pro W3"/>
              </a:defRPr>
            </a:lvl1pPr>
            <a:lvl2pPr marL="742950" indent="-285750">
              <a:spcBef>
                <a:spcPct val="20000"/>
              </a:spcBef>
              <a:buClr>
                <a:schemeClr val="hlink"/>
              </a:buClr>
              <a:buSzPct val="70000"/>
              <a:buFont typeface="Webdings" panose="05030102010509060703" pitchFamily="18" charset="2"/>
              <a:buChar char="="/>
              <a:defRPr sz="2000">
                <a:solidFill>
                  <a:schemeClr val="tx1"/>
                </a:solidFill>
                <a:latin typeface="Arial" panose="020B0604020202020204" pitchFamily="34" charset="0"/>
                <a:ea typeface="ヒラギノ角ゴ Pro W3"/>
                <a:cs typeface="ヒラギノ角ゴ Pro W3"/>
              </a:defRPr>
            </a:lvl2pPr>
            <a:lvl3pPr marL="1143000" indent="-228600">
              <a:spcBef>
                <a:spcPct val="20000"/>
              </a:spcBef>
              <a:defRPr sz="2000" i="1">
                <a:solidFill>
                  <a:schemeClr val="tx1"/>
                </a:solidFill>
                <a:latin typeface="Arial" panose="020B0604020202020204" pitchFamily="34" charset="0"/>
                <a:ea typeface="ヒラギノ角ゴ Pro W3"/>
                <a:cs typeface="ヒラギノ角ゴ Pro W3"/>
              </a:defRPr>
            </a:lvl3pPr>
            <a:lvl4pPr marL="1600200" indent="-228600">
              <a:spcBef>
                <a:spcPct val="20000"/>
              </a:spcBef>
              <a:defRPr>
                <a:solidFill>
                  <a:schemeClr val="tx1"/>
                </a:solidFill>
                <a:latin typeface="Arial" panose="020B0604020202020204" pitchFamily="34" charset="0"/>
                <a:ea typeface="ヒラギノ角ゴ Pro W3"/>
                <a:cs typeface="ヒラギノ角ゴ Pro W3"/>
              </a:defRPr>
            </a:lvl4pPr>
            <a:lvl5pPr marL="2057400" indent="-228600">
              <a:spcBef>
                <a:spcPct val="20000"/>
              </a:spcBef>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9pPr>
          </a:lstStyle>
          <a:p>
            <a:pPr>
              <a:spcBef>
                <a:spcPct val="0"/>
              </a:spcBef>
            </a:pPr>
            <a:r>
              <a:rPr lang="en-GB" altLang="en-US" sz="2800" b="1" dirty="0">
                <a:solidFill>
                  <a:srgbClr val="7030A0"/>
                </a:solidFill>
              </a:rPr>
              <a:t>We produced our first Digital Organising Guide </a:t>
            </a:r>
          </a:p>
          <a:p>
            <a:pPr>
              <a:spcBef>
                <a:spcPct val="0"/>
              </a:spcBef>
            </a:pPr>
            <a:endParaRPr lang="en-GB" altLang="en-US" sz="1800" dirty="0"/>
          </a:p>
        </p:txBody>
      </p:sp>
      <p:pic>
        <p:nvPicPr>
          <p:cNvPr id="3" name="Picture 7">
            <a:extLst>
              <a:ext uri="{FF2B5EF4-FFF2-40B4-BE49-F238E27FC236}">
                <a16:creationId xmlns:a16="http://schemas.microsoft.com/office/drawing/2014/main" id="{54D2F490-9ABD-6698-D304-7F4B53007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191" y="2201863"/>
            <a:ext cx="3064155" cy="431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F9FC9385-65DE-95DB-9204-F280D3090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348973" y="3215062"/>
            <a:ext cx="4233862" cy="2857500"/>
          </a:xfrm>
          <a:prstGeom prst="rect">
            <a:avLst/>
          </a:prstGeom>
        </p:spPr>
      </p:pic>
      <p:sp>
        <p:nvSpPr>
          <p:cNvPr id="5" name="TextBox 4">
            <a:extLst>
              <a:ext uri="{FF2B5EF4-FFF2-40B4-BE49-F238E27FC236}">
                <a16:creationId xmlns:a16="http://schemas.microsoft.com/office/drawing/2014/main" id="{6479D917-1D94-8D0B-0CFB-1522C8907CFB}"/>
              </a:ext>
            </a:extLst>
          </p:cNvPr>
          <p:cNvSpPr txBox="1">
            <a:spLocks noChangeArrowheads="1"/>
          </p:cNvSpPr>
          <p:nvPr/>
        </p:nvSpPr>
        <p:spPr bwMode="auto">
          <a:xfrm>
            <a:off x="6060591" y="2470010"/>
            <a:ext cx="45222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chemeClr val="tx1"/>
                </a:solidFill>
                <a:latin typeface="Arial" panose="020B0604020202020204" pitchFamily="34" charset="0"/>
                <a:ea typeface="ヒラギノ角ゴ Pro W3"/>
                <a:cs typeface="ヒラギノ角ゴ Pro W3"/>
              </a:defRPr>
            </a:lvl1pPr>
            <a:lvl2pPr marL="742950" indent="-285750">
              <a:spcBef>
                <a:spcPct val="20000"/>
              </a:spcBef>
              <a:buClr>
                <a:schemeClr val="hlink"/>
              </a:buClr>
              <a:buSzPct val="70000"/>
              <a:buFont typeface="Webdings" panose="05030102010509060703" pitchFamily="18" charset="2"/>
              <a:buChar char="="/>
              <a:defRPr sz="2000">
                <a:solidFill>
                  <a:schemeClr val="tx1"/>
                </a:solidFill>
                <a:latin typeface="Arial" panose="020B0604020202020204" pitchFamily="34" charset="0"/>
                <a:ea typeface="ヒラギノ角ゴ Pro W3"/>
                <a:cs typeface="ヒラギノ角ゴ Pro W3"/>
              </a:defRPr>
            </a:lvl2pPr>
            <a:lvl3pPr marL="1143000" indent="-228600">
              <a:spcBef>
                <a:spcPct val="20000"/>
              </a:spcBef>
              <a:defRPr sz="2000" i="1">
                <a:solidFill>
                  <a:schemeClr val="tx1"/>
                </a:solidFill>
                <a:latin typeface="Arial" panose="020B0604020202020204" pitchFamily="34" charset="0"/>
                <a:ea typeface="ヒラギノ角ゴ Pro W3"/>
                <a:cs typeface="ヒラギノ角ゴ Pro W3"/>
              </a:defRPr>
            </a:lvl3pPr>
            <a:lvl4pPr marL="1600200" indent="-228600">
              <a:spcBef>
                <a:spcPct val="20000"/>
              </a:spcBef>
              <a:defRPr>
                <a:solidFill>
                  <a:schemeClr val="tx1"/>
                </a:solidFill>
                <a:latin typeface="Arial" panose="020B0604020202020204" pitchFamily="34" charset="0"/>
                <a:ea typeface="ヒラギノ角ゴ Pro W3"/>
                <a:cs typeface="ヒラギノ角ゴ Pro W3"/>
              </a:defRPr>
            </a:lvl4pPr>
            <a:lvl5pPr marL="2057400" indent="-228600">
              <a:spcBef>
                <a:spcPct val="20000"/>
              </a:spcBef>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20000"/>
              </a:spcBef>
              <a:spcAft>
                <a:spcPct val="0"/>
              </a:spcAft>
              <a:buClr>
                <a:srgbClr val="FFFFFF"/>
              </a:buClr>
              <a:buSzPct val="70000"/>
              <a:buFont typeface="Monotype Sorts"/>
              <a:buChar char="l"/>
              <a:defRPr>
                <a:solidFill>
                  <a:schemeClr val="tx1"/>
                </a:solidFill>
                <a:latin typeface="Arial" panose="020B0604020202020204" pitchFamily="34" charset="0"/>
                <a:ea typeface="ヒラギノ角ゴ Pro W3"/>
                <a:cs typeface="ヒラギノ角ゴ Pro W3"/>
              </a:defRPr>
            </a:lvl9pPr>
          </a:lstStyle>
          <a:p>
            <a:pPr>
              <a:spcBef>
                <a:spcPct val="0"/>
              </a:spcBef>
            </a:pPr>
            <a:r>
              <a:rPr lang="en-GB" altLang="en-US" sz="2800" b="1" dirty="0">
                <a:solidFill>
                  <a:srgbClr val="7030A0"/>
                </a:solidFill>
              </a:rPr>
              <a:t>And hosted our first ever</a:t>
            </a:r>
          </a:p>
        </p:txBody>
      </p:sp>
    </p:spTree>
    <p:extLst>
      <p:ext uri="{BB962C8B-B14F-4D97-AF65-F5344CB8AC3E}">
        <p14:creationId xmlns:p14="http://schemas.microsoft.com/office/powerpoint/2010/main" val="5792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0554F-3D29-8BCE-B5C8-DCA5A617D318}"/>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C389C120-2A9D-D7C2-F744-277F255460F8}"/>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extBox 1">
            <a:extLst>
              <a:ext uri="{FF2B5EF4-FFF2-40B4-BE49-F238E27FC236}">
                <a16:creationId xmlns:a16="http://schemas.microsoft.com/office/drawing/2014/main" id="{D45713B0-CC0B-9D7B-ADC1-EF47323DD0E3}"/>
              </a:ext>
            </a:extLst>
          </p:cNvPr>
          <p:cNvSpPr txBox="1"/>
          <p:nvPr/>
        </p:nvSpPr>
        <p:spPr>
          <a:xfrm>
            <a:off x="4805128" y="482363"/>
            <a:ext cx="1120820" cy="646331"/>
          </a:xfrm>
          <a:prstGeom prst="rect">
            <a:avLst/>
          </a:prstGeom>
          <a:noFill/>
        </p:spPr>
        <p:txBody>
          <a:bodyPr wrap="none" rtlCol="0">
            <a:spAutoFit/>
          </a:bodyPr>
          <a:lstStyle/>
          <a:p>
            <a:r>
              <a:rPr lang="en-US" sz="3600" b="1" dirty="0">
                <a:solidFill>
                  <a:srgbClr val="7030A0"/>
                </a:solidFill>
              </a:rPr>
              <a:t>2022</a:t>
            </a:r>
          </a:p>
        </p:txBody>
      </p:sp>
      <p:pic>
        <p:nvPicPr>
          <p:cNvPr id="4" name="Picture 3">
            <a:extLst>
              <a:ext uri="{FF2B5EF4-FFF2-40B4-BE49-F238E27FC236}">
                <a16:creationId xmlns:a16="http://schemas.microsoft.com/office/drawing/2014/main" id="{EEBCCD57-4FFB-BADA-4A5D-BE9E33FB7010}"/>
              </a:ext>
            </a:extLst>
          </p:cNvPr>
          <p:cNvPicPr>
            <a:picLocks noChangeAspect="1"/>
          </p:cNvPicPr>
          <p:nvPr/>
        </p:nvPicPr>
        <p:blipFill>
          <a:blip r:embed="rId4"/>
          <a:stretch>
            <a:fillRect/>
          </a:stretch>
        </p:blipFill>
        <p:spPr>
          <a:xfrm>
            <a:off x="6972956" y="2023176"/>
            <a:ext cx="4481323" cy="4438292"/>
          </a:xfrm>
          <a:prstGeom prst="rect">
            <a:avLst/>
          </a:prstGeom>
        </p:spPr>
      </p:pic>
      <p:sp>
        <p:nvSpPr>
          <p:cNvPr id="5" name="TextBox 4">
            <a:extLst>
              <a:ext uri="{FF2B5EF4-FFF2-40B4-BE49-F238E27FC236}">
                <a16:creationId xmlns:a16="http://schemas.microsoft.com/office/drawing/2014/main" id="{48A62481-905E-DACD-EE3E-7593CAF47E04}"/>
              </a:ext>
            </a:extLst>
          </p:cNvPr>
          <p:cNvSpPr txBox="1"/>
          <p:nvPr/>
        </p:nvSpPr>
        <p:spPr>
          <a:xfrm>
            <a:off x="2008276" y="1297730"/>
            <a:ext cx="7279300" cy="584775"/>
          </a:xfrm>
          <a:prstGeom prst="rect">
            <a:avLst/>
          </a:prstGeom>
          <a:noFill/>
        </p:spPr>
        <p:txBody>
          <a:bodyPr wrap="none" rtlCol="0">
            <a:spAutoFit/>
          </a:bodyPr>
          <a:lstStyle/>
          <a:p>
            <a:r>
              <a:rPr lang="en-US" sz="3200" b="1" dirty="0">
                <a:solidFill>
                  <a:srgbClr val="7030A0"/>
                </a:solidFill>
              </a:rPr>
              <a:t>We launched our Trans Equality campaign</a:t>
            </a:r>
          </a:p>
        </p:txBody>
      </p:sp>
      <p:pic>
        <p:nvPicPr>
          <p:cNvPr id="8" name="Picture 7">
            <a:extLst>
              <a:ext uri="{FF2B5EF4-FFF2-40B4-BE49-F238E27FC236}">
                <a16:creationId xmlns:a16="http://schemas.microsoft.com/office/drawing/2014/main" id="{F4693EA1-D09F-1BA1-8E38-5C70C4705E9E}"/>
              </a:ext>
            </a:extLst>
          </p:cNvPr>
          <p:cNvPicPr>
            <a:picLocks noChangeAspect="1"/>
          </p:cNvPicPr>
          <p:nvPr/>
        </p:nvPicPr>
        <p:blipFill>
          <a:blip r:embed="rId5"/>
          <a:stretch>
            <a:fillRect/>
          </a:stretch>
        </p:blipFill>
        <p:spPr>
          <a:xfrm>
            <a:off x="847166" y="2220577"/>
            <a:ext cx="5795681" cy="4346762"/>
          </a:xfrm>
          <a:prstGeom prst="rect">
            <a:avLst/>
          </a:prstGeom>
        </p:spPr>
      </p:pic>
    </p:spTree>
    <p:extLst>
      <p:ext uri="{BB962C8B-B14F-4D97-AF65-F5344CB8AC3E}">
        <p14:creationId xmlns:p14="http://schemas.microsoft.com/office/powerpoint/2010/main" val="3770797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ACFD-9B36-7483-DA55-145E2D075262}"/>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DE21750A-FD67-CCF6-44E5-C15E04CDF8CA}"/>
              </a:ext>
            </a:extLst>
          </p:cNvPr>
          <p:cNvPicPr>
            <a:picLocks noChangeAspect="1"/>
          </p:cNvPicPr>
          <p:nvPr/>
        </p:nvPicPr>
        <p:blipFill>
          <a:blip r:embed="rId3"/>
          <a:stretch>
            <a:fillRect/>
          </a:stretch>
        </p:blipFill>
        <p:spPr>
          <a:xfrm>
            <a:off x="9412600" y="187496"/>
            <a:ext cx="1941200" cy="987084"/>
          </a:xfrm>
          <a:prstGeom prst="rect">
            <a:avLst/>
          </a:prstGeom>
        </p:spPr>
      </p:pic>
      <p:sp>
        <p:nvSpPr>
          <p:cNvPr id="3" name="TextBox 2">
            <a:extLst>
              <a:ext uri="{FF2B5EF4-FFF2-40B4-BE49-F238E27FC236}">
                <a16:creationId xmlns:a16="http://schemas.microsoft.com/office/drawing/2014/main" id="{7A6777F5-2403-DCAF-5692-774085FC85F5}"/>
              </a:ext>
            </a:extLst>
          </p:cNvPr>
          <p:cNvSpPr txBox="1"/>
          <p:nvPr/>
        </p:nvSpPr>
        <p:spPr>
          <a:xfrm>
            <a:off x="838200" y="488826"/>
            <a:ext cx="1401855" cy="707886"/>
          </a:xfrm>
          <a:prstGeom prst="rect">
            <a:avLst/>
          </a:prstGeom>
          <a:noFill/>
        </p:spPr>
        <p:txBody>
          <a:bodyPr wrap="square">
            <a:spAutoFit/>
          </a:bodyPr>
          <a:lstStyle/>
          <a:p>
            <a:r>
              <a:rPr lang="en-GB" sz="4000" b="1" dirty="0">
                <a:solidFill>
                  <a:srgbClr val="7030A0"/>
                </a:solidFill>
              </a:rPr>
              <a:t>2023</a:t>
            </a:r>
            <a:endParaRPr lang="en-US" sz="4000" b="1" dirty="0">
              <a:solidFill>
                <a:srgbClr val="7030A0"/>
              </a:solidFill>
            </a:endParaRPr>
          </a:p>
        </p:txBody>
      </p:sp>
      <p:sp>
        <p:nvSpPr>
          <p:cNvPr id="4" name="TextBox 3">
            <a:extLst>
              <a:ext uri="{FF2B5EF4-FFF2-40B4-BE49-F238E27FC236}">
                <a16:creationId xmlns:a16="http://schemas.microsoft.com/office/drawing/2014/main" id="{B6643362-93A0-AEFF-7CAC-06672B642F05}"/>
              </a:ext>
            </a:extLst>
          </p:cNvPr>
          <p:cNvSpPr txBox="1"/>
          <p:nvPr/>
        </p:nvSpPr>
        <p:spPr>
          <a:xfrm>
            <a:off x="1416143" y="1479176"/>
            <a:ext cx="9628726" cy="461665"/>
          </a:xfrm>
          <a:prstGeom prst="rect">
            <a:avLst/>
          </a:prstGeom>
          <a:noFill/>
        </p:spPr>
        <p:txBody>
          <a:bodyPr wrap="none" rtlCol="0">
            <a:spAutoFit/>
          </a:bodyPr>
          <a:lstStyle/>
          <a:p>
            <a:r>
              <a:rPr lang="en-US" sz="2400" dirty="0">
                <a:solidFill>
                  <a:srgbClr val="7030A0"/>
                </a:solidFill>
              </a:rPr>
              <a:t>The UK’s ranking on ILGA Europe’s rainbow map plummeted to 17</a:t>
            </a:r>
            <a:r>
              <a:rPr lang="en-US" sz="2400" baseline="30000" dirty="0">
                <a:solidFill>
                  <a:srgbClr val="7030A0"/>
                </a:solidFill>
              </a:rPr>
              <a:t>th</a:t>
            </a:r>
            <a:r>
              <a:rPr lang="en-US" sz="2400" dirty="0">
                <a:solidFill>
                  <a:srgbClr val="7030A0"/>
                </a:solidFill>
              </a:rPr>
              <a:t> position</a:t>
            </a:r>
          </a:p>
        </p:txBody>
      </p:sp>
      <p:pic>
        <p:nvPicPr>
          <p:cNvPr id="5" name="Picture 6">
            <a:extLst>
              <a:ext uri="{FF2B5EF4-FFF2-40B4-BE49-F238E27FC236}">
                <a16:creationId xmlns:a16="http://schemas.microsoft.com/office/drawing/2014/main" id="{43FA2828-4398-B032-86F6-746FA7F72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557" y="4207997"/>
            <a:ext cx="2693894" cy="2341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C70D9E-2BC0-2CBC-302A-75E83384905C}"/>
              </a:ext>
            </a:extLst>
          </p:cNvPr>
          <p:cNvPicPr>
            <a:picLocks noChangeAspect="1"/>
          </p:cNvPicPr>
          <p:nvPr/>
        </p:nvPicPr>
        <p:blipFill>
          <a:blip r:embed="rId5"/>
          <a:stretch>
            <a:fillRect/>
          </a:stretch>
        </p:blipFill>
        <p:spPr>
          <a:xfrm>
            <a:off x="1103549" y="2114317"/>
            <a:ext cx="6627672" cy="4612563"/>
          </a:xfrm>
          <a:prstGeom prst="rect">
            <a:avLst/>
          </a:prstGeom>
        </p:spPr>
      </p:pic>
    </p:spTree>
    <p:extLst>
      <p:ext uri="{BB962C8B-B14F-4D97-AF65-F5344CB8AC3E}">
        <p14:creationId xmlns:p14="http://schemas.microsoft.com/office/powerpoint/2010/main" val="238655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E78C5-6FEA-9234-38E9-90A5C769D86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7AB948E-9D9B-0A98-B8D5-F05D479B0EB4}"/>
              </a:ext>
            </a:extLst>
          </p:cNvPr>
          <p:cNvSpPr txBox="1"/>
          <p:nvPr/>
        </p:nvSpPr>
        <p:spPr>
          <a:xfrm>
            <a:off x="762954" y="2731335"/>
            <a:ext cx="4414163" cy="1754326"/>
          </a:xfrm>
          <a:prstGeom prst="rect">
            <a:avLst/>
          </a:prstGeom>
          <a:noFill/>
        </p:spPr>
        <p:txBody>
          <a:bodyPr wrap="square">
            <a:spAutoFit/>
          </a:bodyPr>
          <a:lstStyle/>
          <a:p>
            <a:r>
              <a:rPr lang="en-US" sz="3600" b="1" dirty="0">
                <a:solidFill>
                  <a:srgbClr val="7030A0"/>
                </a:solidFill>
              </a:rPr>
              <a:t>And now it’s 2024 – The year to celebrate our LGBT+ members</a:t>
            </a:r>
          </a:p>
        </p:txBody>
      </p:sp>
      <p:pic>
        <p:nvPicPr>
          <p:cNvPr id="5" name="Picture 4" descr="A purple cover with colorful ribbons&#10;&#10;Description automatically generated">
            <a:extLst>
              <a:ext uri="{FF2B5EF4-FFF2-40B4-BE49-F238E27FC236}">
                <a16:creationId xmlns:a16="http://schemas.microsoft.com/office/drawing/2014/main" id="{FFEC1B58-9428-8BE1-8DAB-DB7BBC94A02C}"/>
              </a:ext>
            </a:extLst>
          </p:cNvPr>
          <p:cNvPicPr>
            <a:picLocks noChangeAspect="1"/>
          </p:cNvPicPr>
          <p:nvPr/>
        </p:nvPicPr>
        <p:blipFill>
          <a:blip r:embed="rId3"/>
          <a:stretch>
            <a:fillRect/>
          </a:stretch>
        </p:blipFill>
        <p:spPr>
          <a:xfrm>
            <a:off x="5177117" y="335805"/>
            <a:ext cx="6212421" cy="6186390"/>
          </a:xfrm>
          <a:prstGeom prst="rect">
            <a:avLst/>
          </a:prstGeom>
        </p:spPr>
      </p:pic>
    </p:spTree>
    <p:extLst>
      <p:ext uri="{BB962C8B-B14F-4D97-AF65-F5344CB8AC3E}">
        <p14:creationId xmlns:p14="http://schemas.microsoft.com/office/powerpoint/2010/main" val="2730742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BED3-9FFE-6431-0FE1-D15031D706C1}"/>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626BCA6A-2D36-CDBB-2E73-CE20E89E7147}"/>
              </a:ext>
            </a:extLst>
          </p:cNvPr>
          <p:cNvPicPr>
            <a:picLocks noChangeAspect="1"/>
          </p:cNvPicPr>
          <p:nvPr/>
        </p:nvPicPr>
        <p:blipFill>
          <a:blip r:embed="rId2"/>
          <a:stretch>
            <a:fillRect/>
          </a:stretch>
        </p:blipFill>
        <p:spPr>
          <a:xfrm>
            <a:off x="3952287" y="685038"/>
            <a:ext cx="4287425" cy="2180120"/>
          </a:xfrm>
          <a:prstGeom prst="rect">
            <a:avLst/>
          </a:prstGeom>
        </p:spPr>
      </p:pic>
      <p:sp>
        <p:nvSpPr>
          <p:cNvPr id="2" name="Subtitle 4">
            <a:extLst>
              <a:ext uri="{FF2B5EF4-FFF2-40B4-BE49-F238E27FC236}">
                <a16:creationId xmlns:a16="http://schemas.microsoft.com/office/drawing/2014/main" id="{293CFA6B-4C44-A671-99B6-62F55B3190C0}"/>
              </a:ext>
            </a:extLst>
          </p:cNvPr>
          <p:cNvSpPr>
            <a:spLocks noGrp="1" noChangeArrowheads="1"/>
          </p:cNvSpPr>
          <p:nvPr>
            <p:ph type="subTitle" idx="1"/>
          </p:nvPr>
        </p:nvSpPr>
        <p:spPr>
          <a:xfrm>
            <a:off x="2864223" y="2689412"/>
            <a:ext cx="6750423" cy="3359057"/>
          </a:xfrm>
        </p:spPr>
        <p:txBody>
          <a:bodyPr>
            <a:normAutofit fontScale="92500" lnSpcReduction="10000"/>
          </a:bodyPr>
          <a:lstStyle/>
          <a:p>
            <a:pPr algn="ctr" eaLnBrk="1" hangingPunct="1"/>
            <a:endParaRPr lang="en-GB" altLang="en-US" dirty="0">
              <a:solidFill>
                <a:srgbClr val="7030A0"/>
              </a:solidFill>
              <a:ea typeface="ヒラギノ角ゴ Pro W3"/>
              <a:cs typeface="ヒラギノ角ゴ Pro W3"/>
            </a:endParaRPr>
          </a:p>
          <a:p>
            <a:pPr algn="ctr" eaLnBrk="1" hangingPunct="1"/>
            <a:r>
              <a:rPr lang="en-GB" altLang="en-US" sz="2600" dirty="0">
                <a:solidFill>
                  <a:srgbClr val="7030A0"/>
                </a:solidFill>
                <a:ea typeface="ヒラギノ角ゴ Pro W3"/>
                <a:cs typeface="ヒラギノ角ゴ Pro W3"/>
              </a:rPr>
              <a:t>unison.org.uk/out</a:t>
            </a:r>
          </a:p>
          <a:p>
            <a:pPr algn="ctr" eaLnBrk="1" hangingPunct="1"/>
            <a:r>
              <a:rPr lang="en-GB" altLang="en-US" sz="2600" dirty="0">
                <a:solidFill>
                  <a:schemeClr val="accent6"/>
                </a:solidFill>
                <a:ea typeface="ヒラギノ角ゴ Pro W3"/>
                <a:cs typeface="ヒラギノ角ゴ Pro W3"/>
                <a:hlinkClick r:id="rId3">
                  <a:extLst>
                    <a:ext uri="{A12FA001-AC4F-418D-AE19-62706E023703}">
                      <ahyp:hlinkClr xmlns:ahyp="http://schemas.microsoft.com/office/drawing/2018/hyperlinkcolor" val="tx"/>
                    </a:ext>
                  </a:extLst>
                </a:hlinkClick>
              </a:rPr>
              <a:t>out@unison.co.uk</a:t>
            </a:r>
            <a:endParaRPr lang="en-GB" altLang="en-US" sz="2600" dirty="0">
              <a:solidFill>
                <a:schemeClr val="accent6"/>
              </a:solidFill>
              <a:ea typeface="ヒラギノ角ゴ Pro W3"/>
              <a:cs typeface="ヒラギノ角ゴ Pro W3"/>
            </a:endParaRPr>
          </a:p>
          <a:p>
            <a:pPr algn="ctr" eaLnBrk="1" hangingPunct="1"/>
            <a:endParaRPr lang="en-GB" altLang="en-US" sz="2600" dirty="0">
              <a:solidFill>
                <a:srgbClr val="7030A0"/>
              </a:solidFill>
              <a:ea typeface="ヒラギノ角ゴ Pro W3"/>
              <a:cs typeface="ヒラギノ角ゴ Pro W3"/>
            </a:endParaRPr>
          </a:p>
          <a:p>
            <a:pPr algn="ctr" eaLnBrk="1" hangingPunct="1"/>
            <a:r>
              <a:rPr lang="en-GB" altLang="en-US" sz="2600" dirty="0">
                <a:solidFill>
                  <a:srgbClr val="7030A0"/>
                </a:solidFill>
                <a:ea typeface="ヒラギノ角ゴ Pro W3"/>
                <a:cs typeface="ヒラギノ角ゴ Pro W3"/>
              </a:rPr>
              <a:t>Mitchell Coe</a:t>
            </a:r>
          </a:p>
          <a:p>
            <a:pPr algn="ctr" eaLnBrk="1" hangingPunct="1"/>
            <a:r>
              <a:rPr lang="en-GB" altLang="en-US" sz="2600" dirty="0">
                <a:solidFill>
                  <a:srgbClr val="7030A0"/>
                </a:solidFill>
                <a:ea typeface="ヒラギノ角ゴ Pro W3"/>
                <a:cs typeface="ヒラギノ角ゴ Pro W3"/>
              </a:rPr>
              <a:t>national officer LGBT+ equality</a:t>
            </a:r>
          </a:p>
          <a:p>
            <a:pPr algn="ctr" eaLnBrk="1" hangingPunct="1"/>
            <a:r>
              <a:rPr lang="en-GB" altLang="en-US" sz="2600" dirty="0">
                <a:solidFill>
                  <a:srgbClr val="7030A0"/>
                </a:solidFill>
                <a:ea typeface="ヒラギノ角ゴ Pro W3"/>
                <a:cs typeface="ヒラギノ角ゴ Pro W3"/>
              </a:rPr>
              <a:t>m.coe@unison.co.uk</a:t>
            </a:r>
          </a:p>
          <a:p>
            <a:pPr eaLnBrk="1" hangingPunct="1"/>
            <a:endParaRPr lang="en-GB" altLang="en-US" dirty="0">
              <a:solidFill>
                <a:srgbClr val="7030A0"/>
              </a:solidFill>
              <a:ea typeface="ヒラギノ角ゴ Pro W3"/>
              <a:cs typeface="ヒラギノ角ゴ Pro W3"/>
            </a:endParaRPr>
          </a:p>
        </p:txBody>
      </p:sp>
    </p:spTree>
    <p:extLst>
      <p:ext uri="{BB962C8B-B14F-4D97-AF65-F5344CB8AC3E}">
        <p14:creationId xmlns:p14="http://schemas.microsoft.com/office/powerpoint/2010/main" val="185362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2A72CF-BAF0-AC7A-8371-1EBC63564C6B}"/>
              </a:ext>
            </a:extLst>
          </p:cNvPr>
          <p:cNvPicPr>
            <a:picLocks noChangeAspect="1"/>
          </p:cNvPicPr>
          <p:nvPr/>
        </p:nvPicPr>
        <p:blipFill>
          <a:blip r:embed="rId2"/>
          <a:stretch>
            <a:fillRect/>
          </a:stretch>
        </p:blipFill>
        <p:spPr>
          <a:xfrm>
            <a:off x="3327400" y="2019300"/>
            <a:ext cx="5537200" cy="2819400"/>
          </a:xfrm>
          <a:prstGeom prst="rect">
            <a:avLst/>
          </a:prstGeom>
        </p:spPr>
      </p:pic>
    </p:spTree>
    <p:extLst>
      <p:ext uri="{BB962C8B-B14F-4D97-AF65-F5344CB8AC3E}">
        <p14:creationId xmlns:p14="http://schemas.microsoft.com/office/powerpoint/2010/main" val="188105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4BF6C4-B587-55A0-C3EE-B3507F490F24}"/>
              </a:ext>
            </a:extLst>
          </p:cNvPr>
          <p:cNvSpPr txBox="1"/>
          <p:nvPr/>
        </p:nvSpPr>
        <p:spPr>
          <a:xfrm>
            <a:off x="1089212" y="510988"/>
            <a:ext cx="1764487" cy="830997"/>
          </a:xfrm>
          <a:prstGeom prst="rect">
            <a:avLst/>
          </a:prstGeom>
          <a:noFill/>
        </p:spPr>
        <p:txBody>
          <a:bodyPr wrap="square" rtlCol="0">
            <a:spAutoFit/>
          </a:bodyPr>
          <a:lstStyle/>
          <a:p>
            <a:r>
              <a:rPr lang="en-US" sz="4800" b="1" dirty="0">
                <a:solidFill>
                  <a:srgbClr val="7030A0"/>
                </a:solidFill>
              </a:rPr>
              <a:t>1980s</a:t>
            </a:r>
          </a:p>
        </p:txBody>
      </p:sp>
      <p:pic>
        <p:nvPicPr>
          <p:cNvPr id="5" name="Picture 4">
            <a:extLst>
              <a:ext uri="{FF2B5EF4-FFF2-40B4-BE49-F238E27FC236}">
                <a16:creationId xmlns:a16="http://schemas.microsoft.com/office/drawing/2014/main" id="{10626B9E-193F-A545-D1B0-A4C2749DAD18}"/>
              </a:ext>
            </a:extLst>
          </p:cNvPr>
          <p:cNvPicPr>
            <a:picLocks noChangeAspect="1"/>
          </p:cNvPicPr>
          <p:nvPr/>
        </p:nvPicPr>
        <p:blipFill>
          <a:blip r:embed="rId3"/>
          <a:stretch>
            <a:fillRect/>
          </a:stretch>
        </p:blipFill>
        <p:spPr>
          <a:xfrm rot="20800267">
            <a:off x="933952" y="1453901"/>
            <a:ext cx="4048667" cy="2405280"/>
          </a:xfrm>
          <a:prstGeom prst="rect">
            <a:avLst/>
          </a:prstGeom>
        </p:spPr>
      </p:pic>
      <p:pic>
        <p:nvPicPr>
          <p:cNvPr id="6" name="Picture 5">
            <a:extLst>
              <a:ext uri="{FF2B5EF4-FFF2-40B4-BE49-F238E27FC236}">
                <a16:creationId xmlns:a16="http://schemas.microsoft.com/office/drawing/2014/main" id="{F77C60CA-48E5-6125-416A-E19303A22EF2}"/>
              </a:ext>
            </a:extLst>
          </p:cNvPr>
          <p:cNvPicPr>
            <a:picLocks noChangeAspect="1"/>
          </p:cNvPicPr>
          <p:nvPr/>
        </p:nvPicPr>
        <p:blipFill>
          <a:blip r:embed="rId4"/>
          <a:stretch>
            <a:fillRect/>
          </a:stretch>
        </p:blipFill>
        <p:spPr>
          <a:xfrm>
            <a:off x="5394201" y="227238"/>
            <a:ext cx="3839513" cy="2711945"/>
          </a:xfrm>
          <a:prstGeom prst="rect">
            <a:avLst/>
          </a:prstGeom>
        </p:spPr>
      </p:pic>
      <p:pic>
        <p:nvPicPr>
          <p:cNvPr id="7" name="Picture 6">
            <a:extLst>
              <a:ext uri="{FF2B5EF4-FFF2-40B4-BE49-F238E27FC236}">
                <a16:creationId xmlns:a16="http://schemas.microsoft.com/office/drawing/2014/main" id="{BA946301-8FCC-6295-CB73-87FF75EE308B}"/>
              </a:ext>
            </a:extLst>
          </p:cNvPr>
          <p:cNvPicPr>
            <a:picLocks noChangeAspect="1"/>
          </p:cNvPicPr>
          <p:nvPr/>
        </p:nvPicPr>
        <p:blipFill>
          <a:blip r:embed="rId5"/>
          <a:stretch>
            <a:fillRect/>
          </a:stretch>
        </p:blipFill>
        <p:spPr>
          <a:xfrm>
            <a:off x="2813388" y="4043354"/>
            <a:ext cx="3839511" cy="2711945"/>
          </a:xfrm>
          <a:prstGeom prst="rect">
            <a:avLst/>
          </a:prstGeom>
        </p:spPr>
      </p:pic>
      <p:pic>
        <p:nvPicPr>
          <p:cNvPr id="8" name="Picture 7">
            <a:extLst>
              <a:ext uri="{FF2B5EF4-FFF2-40B4-BE49-F238E27FC236}">
                <a16:creationId xmlns:a16="http://schemas.microsoft.com/office/drawing/2014/main" id="{BB668A4A-1B6F-33DC-58B2-259E0E4A534B}"/>
              </a:ext>
            </a:extLst>
          </p:cNvPr>
          <p:cNvPicPr>
            <a:picLocks noChangeAspect="1"/>
          </p:cNvPicPr>
          <p:nvPr/>
        </p:nvPicPr>
        <p:blipFill>
          <a:blip r:embed="rId6"/>
          <a:stretch>
            <a:fillRect/>
          </a:stretch>
        </p:blipFill>
        <p:spPr>
          <a:xfrm>
            <a:off x="7024874" y="3428999"/>
            <a:ext cx="4494122" cy="2898383"/>
          </a:xfrm>
          <a:prstGeom prst="rect">
            <a:avLst/>
          </a:prstGeom>
        </p:spPr>
      </p:pic>
      <p:pic>
        <p:nvPicPr>
          <p:cNvPr id="9" name="Content Placeholder 5" descr="A logo with rainbow colors&#10;&#10;Description automatically generated with medium confidence">
            <a:extLst>
              <a:ext uri="{FF2B5EF4-FFF2-40B4-BE49-F238E27FC236}">
                <a16:creationId xmlns:a16="http://schemas.microsoft.com/office/drawing/2014/main" id="{8F9920AB-E5DD-6274-E335-EE96C0980194}"/>
              </a:ext>
            </a:extLst>
          </p:cNvPr>
          <p:cNvPicPr>
            <a:picLocks noChangeAspect="1"/>
          </p:cNvPicPr>
          <p:nvPr/>
        </p:nvPicPr>
        <p:blipFill>
          <a:blip r:embed="rId7"/>
          <a:stretch>
            <a:fillRect/>
          </a:stretch>
        </p:blipFill>
        <p:spPr>
          <a:xfrm>
            <a:off x="9412600" y="187496"/>
            <a:ext cx="1941200" cy="987084"/>
          </a:xfrm>
          <a:prstGeom prst="rect">
            <a:avLst/>
          </a:prstGeom>
        </p:spPr>
      </p:pic>
    </p:spTree>
    <p:extLst>
      <p:ext uri="{BB962C8B-B14F-4D97-AF65-F5344CB8AC3E}">
        <p14:creationId xmlns:p14="http://schemas.microsoft.com/office/powerpoint/2010/main" val="181089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7C89AE8-B0C8-B5CF-CEA4-FA68D8FB2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7547"/>
            <a:ext cx="4728882" cy="432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5">
            <a:extLst>
              <a:ext uri="{FF2B5EF4-FFF2-40B4-BE49-F238E27FC236}">
                <a16:creationId xmlns:a16="http://schemas.microsoft.com/office/drawing/2014/main" id="{80875797-9893-370B-3667-5B6453C700F2}"/>
              </a:ext>
            </a:extLst>
          </p:cNvPr>
          <p:cNvPicPr>
            <a:picLocks noChangeAspect="1"/>
          </p:cNvPicPr>
          <p:nvPr/>
        </p:nvPicPr>
        <p:blipFill>
          <a:blip r:embed="rId4"/>
          <a:stretch>
            <a:fillRect/>
          </a:stretch>
        </p:blipFill>
        <p:spPr>
          <a:xfrm>
            <a:off x="5988716" y="1628482"/>
            <a:ext cx="4486685" cy="5034678"/>
          </a:xfrm>
          <a:prstGeom prst="rect">
            <a:avLst/>
          </a:prstGeom>
        </p:spPr>
      </p:pic>
      <p:pic>
        <p:nvPicPr>
          <p:cNvPr id="7" name="Content Placeholder 5" descr="A logo with rainbow colors&#10;&#10;Description automatically generated with medium confidence">
            <a:extLst>
              <a:ext uri="{FF2B5EF4-FFF2-40B4-BE49-F238E27FC236}">
                <a16:creationId xmlns:a16="http://schemas.microsoft.com/office/drawing/2014/main" id="{536546BF-0D91-A6D0-0C17-8DBB37098F52}"/>
              </a:ext>
            </a:extLst>
          </p:cNvPr>
          <p:cNvPicPr>
            <a:picLocks noChangeAspect="1"/>
          </p:cNvPicPr>
          <p:nvPr/>
        </p:nvPicPr>
        <p:blipFill>
          <a:blip r:embed="rId5"/>
          <a:stretch>
            <a:fillRect/>
          </a:stretch>
        </p:blipFill>
        <p:spPr>
          <a:xfrm>
            <a:off x="9412600" y="187496"/>
            <a:ext cx="1941200" cy="987084"/>
          </a:xfrm>
          <a:prstGeom prst="rect">
            <a:avLst/>
          </a:prstGeom>
        </p:spPr>
      </p:pic>
    </p:spTree>
    <p:extLst>
      <p:ext uri="{BB962C8B-B14F-4D97-AF65-F5344CB8AC3E}">
        <p14:creationId xmlns:p14="http://schemas.microsoft.com/office/powerpoint/2010/main" val="2388382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A8DC76-10C8-A5FC-4548-F7FBC325DCB7}"/>
              </a:ext>
            </a:extLst>
          </p:cNvPr>
          <p:cNvSpPr txBox="1">
            <a:spLocks noChangeArrowheads="1"/>
          </p:cNvSpPr>
          <p:nvPr/>
        </p:nvSpPr>
        <p:spPr>
          <a:xfrm>
            <a:off x="967950" y="628460"/>
            <a:ext cx="7162800"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dirty="0">
                <a:solidFill>
                  <a:srgbClr val="7030A0"/>
                </a:solidFill>
                <a:ea typeface="ヒラギノ角ゴ Pro W3"/>
                <a:cs typeface="ヒラギノ角ゴ Pro W3"/>
              </a:rPr>
              <a:t>Taking it to the TUC</a:t>
            </a:r>
          </a:p>
        </p:txBody>
      </p:sp>
      <p:pic>
        <p:nvPicPr>
          <p:cNvPr id="5" name="Content Placeholder 3">
            <a:extLst>
              <a:ext uri="{FF2B5EF4-FFF2-40B4-BE49-F238E27FC236}">
                <a16:creationId xmlns:a16="http://schemas.microsoft.com/office/drawing/2014/main" id="{1C7A06F8-7884-244E-05C5-F62F97A91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20644602">
            <a:off x="998699" y="2059468"/>
            <a:ext cx="4215419" cy="2739063"/>
          </a:xfrm>
          <a:prstGeom prst="rect">
            <a:avLst/>
          </a:prstGeom>
        </p:spPr>
      </p:pic>
      <p:pic>
        <p:nvPicPr>
          <p:cNvPr id="6" name="Picture 5">
            <a:extLst>
              <a:ext uri="{FF2B5EF4-FFF2-40B4-BE49-F238E27FC236}">
                <a16:creationId xmlns:a16="http://schemas.microsoft.com/office/drawing/2014/main" id="{531EFA36-B6EB-DA90-3411-CDD8912BFD3F}"/>
              </a:ext>
            </a:extLst>
          </p:cNvPr>
          <p:cNvPicPr>
            <a:picLocks noChangeAspect="1"/>
          </p:cNvPicPr>
          <p:nvPr/>
        </p:nvPicPr>
        <p:blipFill>
          <a:blip r:embed="rId4"/>
          <a:stretch>
            <a:fillRect/>
          </a:stretch>
        </p:blipFill>
        <p:spPr>
          <a:xfrm>
            <a:off x="5715000" y="3084730"/>
            <a:ext cx="5558006" cy="3217072"/>
          </a:xfrm>
          <a:prstGeom prst="rect">
            <a:avLst/>
          </a:prstGeom>
        </p:spPr>
      </p:pic>
      <p:pic>
        <p:nvPicPr>
          <p:cNvPr id="7" name="Content Placeholder 5" descr="A logo with rainbow colors&#10;&#10;Description automatically generated with medium confidence">
            <a:extLst>
              <a:ext uri="{FF2B5EF4-FFF2-40B4-BE49-F238E27FC236}">
                <a16:creationId xmlns:a16="http://schemas.microsoft.com/office/drawing/2014/main" id="{A1D8D676-40CA-1E7B-8D63-498C4F1ACA8C}"/>
              </a:ext>
            </a:extLst>
          </p:cNvPr>
          <p:cNvPicPr>
            <a:picLocks noChangeAspect="1"/>
          </p:cNvPicPr>
          <p:nvPr/>
        </p:nvPicPr>
        <p:blipFill>
          <a:blip r:embed="rId5"/>
          <a:stretch>
            <a:fillRect/>
          </a:stretch>
        </p:blipFill>
        <p:spPr>
          <a:xfrm>
            <a:off x="9412600" y="187496"/>
            <a:ext cx="1941200" cy="987084"/>
          </a:xfrm>
          <a:prstGeom prst="rect">
            <a:avLst/>
          </a:prstGeom>
        </p:spPr>
      </p:pic>
    </p:spTree>
    <p:extLst>
      <p:ext uri="{BB962C8B-B14F-4D97-AF65-F5344CB8AC3E}">
        <p14:creationId xmlns:p14="http://schemas.microsoft.com/office/powerpoint/2010/main" val="3947118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F8B0-AD37-B05E-D76B-8992154FBFB0}"/>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80F95E22-8172-BEC4-08E2-D4C5A1E98556}"/>
              </a:ext>
            </a:extLst>
          </p:cNvPr>
          <p:cNvPicPr>
            <a:picLocks noChangeAspect="1"/>
          </p:cNvPicPr>
          <p:nvPr/>
        </p:nvPicPr>
        <p:blipFill>
          <a:blip r:embed="rId3"/>
          <a:stretch>
            <a:fillRect/>
          </a:stretch>
        </p:blipFill>
        <p:spPr>
          <a:xfrm>
            <a:off x="9412600" y="187496"/>
            <a:ext cx="1941200" cy="987084"/>
          </a:xfrm>
          <a:prstGeom prst="rect">
            <a:avLst/>
          </a:prstGeom>
        </p:spPr>
      </p:pic>
      <p:sp>
        <p:nvSpPr>
          <p:cNvPr id="3" name="TextBox 2">
            <a:extLst>
              <a:ext uri="{FF2B5EF4-FFF2-40B4-BE49-F238E27FC236}">
                <a16:creationId xmlns:a16="http://schemas.microsoft.com/office/drawing/2014/main" id="{5D3A7C66-7F96-8800-1B7E-15B6F5E83A39}"/>
              </a:ext>
            </a:extLst>
          </p:cNvPr>
          <p:cNvSpPr txBox="1"/>
          <p:nvPr/>
        </p:nvSpPr>
        <p:spPr>
          <a:xfrm>
            <a:off x="838200" y="442177"/>
            <a:ext cx="7530353" cy="830997"/>
          </a:xfrm>
          <a:prstGeom prst="rect">
            <a:avLst/>
          </a:prstGeom>
          <a:noFill/>
        </p:spPr>
        <p:txBody>
          <a:bodyPr wrap="square">
            <a:spAutoFit/>
          </a:bodyPr>
          <a:lstStyle/>
          <a:p>
            <a:r>
              <a:rPr lang="en-GB" altLang="en-US" sz="4800" b="1" dirty="0">
                <a:solidFill>
                  <a:srgbClr val="7030A0"/>
                </a:solidFill>
                <a:ea typeface="ヒラギノ角ゴ Pro W3"/>
                <a:cs typeface="ヒラギノ角ゴ Pro W3"/>
              </a:rPr>
              <a:t>1988 - resisting Section 28</a:t>
            </a:r>
            <a:endParaRPr lang="en-US" sz="4800" b="1" dirty="0">
              <a:solidFill>
                <a:srgbClr val="7030A0"/>
              </a:solidFill>
            </a:endParaRPr>
          </a:p>
        </p:txBody>
      </p:sp>
      <p:pic>
        <p:nvPicPr>
          <p:cNvPr id="4" name="Picture 2">
            <a:extLst>
              <a:ext uri="{FF2B5EF4-FFF2-40B4-BE49-F238E27FC236}">
                <a16:creationId xmlns:a16="http://schemas.microsoft.com/office/drawing/2014/main" id="{5F8004DB-96A6-BB8F-0147-2E27A05EF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95400" y="1465263"/>
            <a:ext cx="3626224" cy="4737106"/>
          </a:xfrm>
          <a:prstGeom prst="rect">
            <a:avLst/>
          </a:prstGeom>
        </p:spPr>
      </p:pic>
      <p:pic>
        <p:nvPicPr>
          <p:cNvPr id="5" name="Picture 4">
            <a:extLst>
              <a:ext uri="{FF2B5EF4-FFF2-40B4-BE49-F238E27FC236}">
                <a16:creationId xmlns:a16="http://schemas.microsoft.com/office/drawing/2014/main" id="{03F4FFEF-83DD-612F-BE6A-13560F5D44E0}"/>
              </a:ext>
            </a:extLst>
          </p:cNvPr>
          <p:cNvPicPr>
            <a:picLocks noChangeAspect="1"/>
          </p:cNvPicPr>
          <p:nvPr/>
        </p:nvPicPr>
        <p:blipFill>
          <a:blip r:embed="rId5"/>
          <a:stretch>
            <a:fillRect/>
          </a:stretch>
        </p:blipFill>
        <p:spPr>
          <a:xfrm>
            <a:off x="6301682" y="1715321"/>
            <a:ext cx="4133741" cy="4070836"/>
          </a:xfrm>
          <a:prstGeom prst="rect">
            <a:avLst/>
          </a:prstGeom>
        </p:spPr>
      </p:pic>
    </p:spTree>
    <p:extLst>
      <p:ext uri="{BB962C8B-B14F-4D97-AF65-F5344CB8AC3E}">
        <p14:creationId xmlns:p14="http://schemas.microsoft.com/office/powerpoint/2010/main" val="1561955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D79C6-715D-D090-F5F5-6859F0264973}"/>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1E07A18F-DCC6-9640-0E6E-DC39A8D99A85}"/>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extBox 1">
            <a:extLst>
              <a:ext uri="{FF2B5EF4-FFF2-40B4-BE49-F238E27FC236}">
                <a16:creationId xmlns:a16="http://schemas.microsoft.com/office/drawing/2014/main" id="{71627ED3-1329-42A2-A6AD-BFCF8E5F735C}"/>
              </a:ext>
            </a:extLst>
          </p:cNvPr>
          <p:cNvSpPr txBox="1"/>
          <p:nvPr/>
        </p:nvSpPr>
        <p:spPr>
          <a:xfrm>
            <a:off x="1114892" y="343583"/>
            <a:ext cx="1764487" cy="830997"/>
          </a:xfrm>
          <a:prstGeom prst="rect">
            <a:avLst/>
          </a:prstGeom>
          <a:noFill/>
        </p:spPr>
        <p:txBody>
          <a:bodyPr wrap="square" rtlCol="0">
            <a:spAutoFit/>
          </a:bodyPr>
          <a:lstStyle/>
          <a:p>
            <a:r>
              <a:rPr lang="en-US" sz="4800" b="1">
                <a:solidFill>
                  <a:srgbClr val="7030A0"/>
                </a:solidFill>
              </a:rPr>
              <a:t>1990s</a:t>
            </a:r>
            <a:endParaRPr lang="en-US" sz="4800" b="1" dirty="0">
              <a:solidFill>
                <a:srgbClr val="7030A0"/>
              </a:solidFill>
            </a:endParaRPr>
          </a:p>
        </p:txBody>
      </p:sp>
      <p:pic>
        <p:nvPicPr>
          <p:cNvPr id="3" name="Picture 2">
            <a:extLst>
              <a:ext uri="{FF2B5EF4-FFF2-40B4-BE49-F238E27FC236}">
                <a16:creationId xmlns:a16="http://schemas.microsoft.com/office/drawing/2014/main" id="{231EB45D-D230-714A-E138-33DA3B4248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33000" contrast="49000"/>
                    </a14:imgEffect>
                  </a14:imgLayer>
                </a14:imgProps>
              </a:ext>
              <a:ext uri="{28A0092B-C50C-407E-A947-70E740481C1C}">
                <a14:useLocalDpi xmlns:a14="http://schemas.microsoft.com/office/drawing/2010/main" val="0"/>
              </a:ext>
            </a:extLst>
          </a:blip>
          <a:srcRect/>
          <a:stretch>
            <a:fillRect/>
          </a:stretch>
        </p:blipFill>
        <p:spPr>
          <a:xfrm>
            <a:off x="967174" y="1273629"/>
            <a:ext cx="2540643" cy="2345209"/>
          </a:xfrm>
          <a:prstGeom prst="rect">
            <a:avLst/>
          </a:prstGeom>
        </p:spPr>
      </p:pic>
      <p:pic>
        <p:nvPicPr>
          <p:cNvPr id="8" name="Picture 7">
            <a:extLst>
              <a:ext uri="{FF2B5EF4-FFF2-40B4-BE49-F238E27FC236}">
                <a16:creationId xmlns:a16="http://schemas.microsoft.com/office/drawing/2014/main" id="{B3BC275A-9536-55EC-4A03-63D6D98C647B}"/>
              </a:ext>
            </a:extLst>
          </p:cNvPr>
          <p:cNvPicPr>
            <a:picLocks noChangeAspect="1"/>
          </p:cNvPicPr>
          <p:nvPr/>
        </p:nvPicPr>
        <p:blipFill>
          <a:blip r:embed="rId6"/>
          <a:stretch>
            <a:fillRect/>
          </a:stretch>
        </p:blipFill>
        <p:spPr>
          <a:xfrm>
            <a:off x="4558077" y="559755"/>
            <a:ext cx="3556822" cy="3179252"/>
          </a:xfrm>
          <a:prstGeom prst="rect">
            <a:avLst/>
          </a:prstGeom>
        </p:spPr>
      </p:pic>
      <p:pic>
        <p:nvPicPr>
          <p:cNvPr id="9" name="Picture 8">
            <a:extLst>
              <a:ext uri="{FF2B5EF4-FFF2-40B4-BE49-F238E27FC236}">
                <a16:creationId xmlns:a16="http://schemas.microsoft.com/office/drawing/2014/main" id="{56232AFD-8BAA-B674-69A5-732F956D2FE6}"/>
              </a:ext>
            </a:extLst>
          </p:cNvPr>
          <p:cNvPicPr>
            <a:picLocks noChangeAspect="1"/>
          </p:cNvPicPr>
          <p:nvPr/>
        </p:nvPicPr>
        <p:blipFill>
          <a:blip r:embed="rId7"/>
          <a:stretch>
            <a:fillRect/>
          </a:stretch>
        </p:blipFill>
        <p:spPr>
          <a:xfrm>
            <a:off x="8856591" y="1463467"/>
            <a:ext cx="2050838" cy="2155371"/>
          </a:xfrm>
          <a:prstGeom prst="rect">
            <a:avLst/>
          </a:prstGeom>
        </p:spPr>
      </p:pic>
      <p:pic>
        <p:nvPicPr>
          <p:cNvPr id="10" name="Picture 9">
            <a:extLst>
              <a:ext uri="{FF2B5EF4-FFF2-40B4-BE49-F238E27FC236}">
                <a16:creationId xmlns:a16="http://schemas.microsoft.com/office/drawing/2014/main" id="{20DA9C1E-EF48-269F-0613-BF333F269873}"/>
              </a:ext>
            </a:extLst>
          </p:cNvPr>
          <p:cNvPicPr>
            <a:picLocks noChangeAspect="1"/>
          </p:cNvPicPr>
          <p:nvPr/>
        </p:nvPicPr>
        <p:blipFill>
          <a:blip r:embed="rId8"/>
          <a:stretch>
            <a:fillRect/>
          </a:stretch>
        </p:blipFill>
        <p:spPr>
          <a:xfrm>
            <a:off x="1114892" y="4007896"/>
            <a:ext cx="2334985" cy="2476248"/>
          </a:xfrm>
          <a:prstGeom prst="rect">
            <a:avLst/>
          </a:prstGeom>
        </p:spPr>
      </p:pic>
      <p:pic>
        <p:nvPicPr>
          <p:cNvPr id="11" name="Picture 10">
            <a:extLst>
              <a:ext uri="{FF2B5EF4-FFF2-40B4-BE49-F238E27FC236}">
                <a16:creationId xmlns:a16="http://schemas.microsoft.com/office/drawing/2014/main" id="{E0616C97-DBCC-FF6A-0CCB-47F5F107A9EA}"/>
              </a:ext>
            </a:extLst>
          </p:cNvPr>
          <p:cNvPicPr>
            <a:picLocks noChangeAspect="1"/>
          </p:cNvPicPr>
          <p:nvPr/>
        </p:nvPicPr>
        <p:blipFill>
          <a:blip r:embed="rId9"/>
          <a:stretch>
            <a:fillRect/>
          </a:stretch>
        </p:blipFill>
        <p:spPr>
          <a:xfrm>
            <a:off x="3796565" y="4007896"/>
            <a:ext cx="2793208" cy="2476248"/>
          </a:xfrm>
          <a:prstGeom prst="rect">
            <a:avLst/>
          </a:prstGeom>
        </p:spPr>
      </p:pic>
      <p:pic>
        <p:nvPicPr>
          <p:cNvPr id="12" name="Picture 11">
            <a:extLst>
              <a:ext uri="{FF2B5EF4-FFF2-40B4-BE49-F238E27FC236}">
                <a16:creationId xmlns:a16="http://schemas.microsoft.com/office/drawing/2014/main" id="{9A70E9DC-F68B-E9EC-4C11-0EF410A64685}"/>
              </a:ext>
            </a:extLst>
          </p:cNvPr>
          <p:cNvPicPr>
            <a:picLocks noChangeAspect="1"/>
          </p:cNvPicPr>
          <p:nvPr/>
        </p:nvPicPr>
        <p:blipFill>
          <a:blip r:embed="rId10"/>
          <a:stretch>
            <a:fillRect/>
          </a:stretch>
        </p:blipFill>
        <p:spPr>
          <a:xfrm>
            <a:off x="6850568" y="4081339"/>
            <a:ext cx="1775626" cy="2216906"/>
          </a:xfrm>
          <a:prstGeom prst="rect">
            <a:avLst/>
          </a:prstGeom>
        </p:spPr>
      </p:pic>
      <p:pic>
        <p:nvPicPr>
          <p:cNvPr id="13" name="Picture 12">
            <a:extLst>
              <a:ext uri="{FF2B5EF4-FFF2-40B4-BE49-F238E27FC236}">
                <a16:creationId xmlns:a16="http://schemas.microsoft.com/office/drawing/2014/main" id="{41B56CD0-2C7B-CE7C-F68B-C3E90A33FDDA}"/>
              </a:ext>
            </a:extLst>
          </p:cNvPr>
          <p:cNvPicPr>
            <a:picLocks noChangeAspect="1"/>
          </p:cNvPicPr>
          <p:nvPr/>
        </p:nvPicPr>
        <p:blipFill>
          <a:blip r:embed="rId11"/>
          <a:stretch>
            <a:fillRect/>
          </a:stretch>
        </p:blipFill>
        <p:spPr>
          <a:xfrm>
            <a:off x="8856591" y="4322200"/>
            <a:ext cx="2667973" cy="1976045"/>
          </a:xfrm>
          <a:prstGeom prst="rect">
            <a:avLst/>
          </a:prstGeom>
        </p:spPr>
      </p:pic>
    </p:spTree>
    <p:extLst>
      <p:ext uri="{BB962C8B-B14F-4D97-AF65-F5344CB8AC3E}">
        <p14:creationId xmlns:p14="http://schemas.microsoft.com/office/powerpoint/2010/main" val="1366731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68BAA-82C5-4745-518C-338F9C8DAD17}"/>
            </a:ext>
          </a:extLst>
        </p:cNvPr>
        <p:cNvGrpSpPr/>
        <p:nvPr/>
      </p:nvGrpSpPr>
      <p:grpSpPr>
        <a:xfrm>
          <a:off x="0" y="0"/>
          <a:ext cx="0" cy="0"/>
          <a:chOff x="0" y="0"/>
          <a:chExt cx="0" cy="0"/>
        </a:xfrm>
      </p:grpSpPr>
      <p:pic>
        <p:nvPicPr>
          <p:cNvPr id="7" name="Content Placeholder 5" descr="A logo with rainbow colors&#10;&#10;Description automatically generated with medium confidence">
            <a:extLst>
              <a:ext uri="{FF2B5EF4-FFF2-40B4-BE49-F238E27FC236}">
                <a16:creationId xmlns:a16="http://schemas.microsoft.com/office/drawing/2014/main" id="{E6901F38-47B1-263D-2E68-9FAFFC7A9904}"/>
              </a:ext>
            </a:extLst>
          </p:cNvPr>
          <p:cNvPicPr>
            <a:picLocks noChangeAspect="1"/>
          </p:cNvPicPr>
          <p:nvPr/>
        </p:nvPicPr>
        <p:blipFill>
          <a:blip r:embed="rId3"/>
          <a:stretch>
            <a:fillRect/>
          </a:stretch>
        </p:blipFill>
        <p:spPr>
          <a:xfrm>
            <a:off x="9412600" y="187496"/>
            <a:ext cx="1941200" cy="987084"/>
          </a:xfrm>
          <a:prstGeom prst="rect">
            <a:avLst/>
          </a:prstGeom>
        </p:spPr>
      </p:pic>
      <p:sp>
        <p:nvSpPr>
          <p:cNvPr id="2" name="Title 1">
            <a:extLst>
              <a:ext uri="{FF2B5EF4-FFF2-40B4-BE49-F238E27FC236}">
                <a16:creationId xmlns:a16="http://schemas.microsoft.com/office/drawing/2014/main" id="{3029F9F7-68E7-8FBB-C448-C6B4C5C6E30D}"/>
              </a:ext>
            </a:extLst>
          </p:cNvPr>
          <p:cNvSpPr txBox="1">
            <a:spLocks noChangeArrowheads="1"/>
          </p:cNvSpPr>
          <p:nvPr/>
        </p:nvSpPr>
        <p:spPr>
          <a:xfrm>
            <a:off x="838200" y="600356"/>
            <a:ext cx="7162800"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GB" altLang="en-US" dirty="0">
                <a:solidFill>
                  <a:srgbClr val="7030A0"/>
                </a:solidFill>
                <a:ea typeface="ヒラギノ角ゴ Pro W3"/>
                <a:cs typeface="ヒラギノ角ゴ Pro W3"/>
              </a:rPr>
              <a:t>1999 – going global!</a:t>
            </a:r>
          </a:p>
        </p:txBody>
      </p:sp>
      <p:pic>
        <p:nvPicPr>
          <p:cNvPr id="3" name="Content Placeholder 5">
            <a:extLst>
              <a:ext uri="{FF2B5EF4-FFF2-40B4-BE49-F238E27FC236}">
                <a16:creationId xmlns:a16="http://schemas.microsoft.com/office/drawing/2014/main" id="{905A8606-E593-3E5D-0FD3-5A11C0882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231293" y="1457606"/>
            <a:ext cx="2283430" cy="2670641"/>
          </a:xfrm>
          <a:prstGeom prst="rect">
            <a:avLst/>
          </a:prstGeom>
        </p:spPr>
      </p:pic>
      <p:pic>
        <p:nvPicPr>
          <p:cNvPr id="4" name="Picture 3">
            <a:extLst>
              <a:ext uri="{FF2B5EF4-FFF2-40B4-BE49-F238E27FC236}">
                <a16:creationId xmlns:a16="http://schemas.microsoft.com/office/drawing/2014/main" id="{73BE37AD-5139-9592-A2ED-48F0ADDED29D}"/>
              </a:ext>
            </a:extLst>
          </p:cNvPr>
          <p:cNvPicPr>
            <a:picLocks noChangeAspect="1"/>
          </p:cNvPicPr>
          <p:nvPr/>
        </p:nvPicPr>
        <p:blipFill>
          <a:blip r:embed="rId5"/>
          <a:stretch>
            <a:fillRect/>
          </a:stretch>
        </p:blipFill>
        <p:spPr>
          <a:xfrm>
            <a:off x="1198812" y="4412534"/>
            <a:ext cx="2575753" cy="1975720"/>
          </a:xfrm>
          <a:prstGeom prst="rect">
            <a:avLst/>
          </a:prstGeom>
        </p:spPr>
      </p:pic>
      <p:pic>
        <p:nvPicPr>
          <p:cNvPr id="5" name="Picture 2">
            <a:extLst>
              <a:ext uri="{FF2B5EF4-FFF2-40B4-BE49-F238E27FC236}">
                <a16:creationId xmlns:a16="http://schemas.microsoft.com/office/drawing/2014/main" id="{BAA44295-1792-34D6-B2DB-D616352288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3911" y="1565275"/>
            <a:ext cx="150495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962502B-5288-A36F-CDBD-611293A8EE0E}"/>
              </a:ext>
            </a:extLst>
          </p:cNvPr>
          <p:cNvPicPr>
            <a:picLocks noChangeAspect="1"/>
          </p:cNvPicPr>
          <p:nvPr/>
        </p:nvPicPr>
        <p:blipFill>
          <a:blip r:embed="rId7"/>
          <a:stretch>
            <a:fillRect/>
          </a:stretch>
        </p:blipFill>
        <p:spPr>
          <a:xfrm>
            <a:off x="4561719" y="4601688"/>
            <a:ext cx="1801813" cy="1382073"/>
          </a:xfrm>
          <a:prstGeom prst="rect">
            <a:avLst/>
          </a:prstGeom>
        </p:spPr>
      </p:pic>
      <p:pic>
        <p:nvPicPr>
          <p:cNvPr id="10" name="Picture 9" descr="A collage of people smiling&#10;&#10;Description automatically generated">
            <a:extLst>
              <a:ext uri="{FF2B5EF4-FFF2-40B4-BE49-F238E27FC236}">
                <a16:creationId xmlns:a16="http://schemas.microsoft.com/office/drawing/2014/main" id="{A395849A-8007-72E9-A480-872F4FEFEF65}"/>
              </a:ext>
            </a:extLst>
          </p:cNvPr>
          <p:cNvPicPr>
            <a:picLocks noChangeAspect="1"/>
          </p:cNvPicPr>
          <p:nvPr/>
        </p:nvPicPr>
        <p:blipFill>
          <a:blip r:embed="rId8"/>
          <a:stretch>
            <a:fillRect/>
          </a:stretch>
        </p:blipFill>
        <p:spPr>
          <a:xfrm>
            <a:off x="7410527" y="1694329"/>
            <a:ext cx="3150171" cy="4437529"/>
          </a:xfrm>
          <a:prstGeom prst="rect">
            <a:avLst/>
          </a:prstGeom>
        </p:spPr>
      </p:pic>
    </p:spTree>
    <p:extLst>
      <p:ext uri="{BB962C8B-B14F-4D97-AF65-F5344CB8AC3E}">
        <p14:creationId xmlns:p14="http://schemas.microsoft.com/office/powerpoint/2010/main" val="3736392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8FC48-0318-1209-0202-9D308EA98674}"/>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07E9FAF3-C8B5-EFB2-442E-8E20B07195AA}"/>
              </a:ext>
            </a:extLst>
          </p:cNvPr>
          <p:cNvSpPr txBox="1">
            <a:spLocks noChangeArrowheads="1"/>
          </p:cNvSpPr>
          <p:nvPr/>
        </p:nvSpPr>
        <p:spPr>
          <a:xfrm>
            <a:off x="838200" y="681038"/>
            <a:ext cx="7162800" cy="85725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b="1" i="0" kern="1200" dirty="0">
                <a:solidFill>
                  <a:schemeClr val="tx1"/>
                </a:solidFill>
                <a:latin typeface="Helvetica Now Display XBold" panose="020B0504030202020204" pitchFamily="34" charset="77"/>
                <a:ea typeface="+mj-ea"/>
                <a:cs typeface="+mj-cs"/>
              </a:defRPr>
            </a:lvl1pPr>
          </a:lstStyle>
          <a:p>
            <a:r>
              <a:rPr lang="en-AU" altLang="en-US" sz="2800" dirty="0">
                <a:solidFill>
                  <a:srgbClr val="7030A0"/>
                </a:solidFill>
                <a:ea typeface="ヒラギノ角ゴ Pro W3"/>
                <a:cs typeface="ヒラギノ角ゴ Pro W3"/>
              </a:rPr>
              <a:t>2004/2005 – becoming an LGBT group</a:t>
            </a:r>
          </a:p>
        </p:txBody>
      </p:sp>
      <p:pic>
        <p:nvPicPr>
          <p:cNvPr id="3" name="Picture 5" descr="C:\Users\carolat\AppData\Local\Microsoft\Windows\Temporary Internet Files\Content.Outlook\ZNP9XXCD\MR_Thursday_021 (2).png">
            <a:extLst>
              <a:ext uri="{FF2B5EF4-FFF2-40B4-BE49-F238E27FC236}">
                <a16:creationId xmlns:a16="http://schemas.microsoft.com/office/drawing/2014/main" id="{B3BAE66A-A949-D55B-6778-202009891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312988" y="1401763"/>
            <a:ext cx="7489918" cy="4994919"/>
          </a:xfrm>
          <a:prstGeom prst="rect">
            <a:avLst/>
          </a:prstGeom>
        </p:spPr>
      </p:pic>
      <p:pic>
        <p:nvPicPr>
          <p:cNvPr id="4" name="Content Placeholder 5" descr="A logo with rainbow colors&#10;&#10;Description automatically generated with medium confidence">
            <a:extLst>
              <a:ext uri="{FF2B5EF4-FFF2-40B4-BE49-F238E27FC236}">
                <a16:creationId xmlns:a16="http://schemas.microsoft.com/office/drawing/2014/main" id="{A541DAAD-1567-B5F9-12BC-51E1AD1DE175}"/>
              </a:ext>
            </a:extLst>
          </p:cNvPr>
          <p:cNvPicPr>
            <a:picLocks noChangeAspect="1"/>
          </p:cNvPicPr>
          <p:nvPr/>
        </p:nvPicPr>
        <p:blipFill>
          <a:blip r:embed="rId4"/>
          <a:stretch>
            <a:fillRect/>
          </a:stretch>
        </p:blipFill>
        <p:spPr>
          <a:xfrm>
            <a:off x="9412600" y="187496"/>
            <a:ext cx="1941200" cy="987084"/>
          </a:xfrm>
          <a:prstGeom prst="rect">
            <a:avLst/>
          </a:prstGeom>
        </p:spPr>
      </p:pic>
    </p:spTree>
    <p:extLst>
      <p:ext uri="{BB962C8B-B14F-4D97-AF65-F5344CB8AC3E}">
        <p14:creationId xmlns:p14="http://schemas.microsoft.com/office/powerpoint/2010/main" val="2217080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50DE85ABF60B468BC56FE199818668" ma:contentTypeVersion="17" ma:contentTypeDescription="Create a new document." ma:contentTypeScope="" ma:versionID="0d9178c78db4079b2257f20a70bb8d8b">
  <xsd:schema xmlns:xsd="http://www.w3.org/2001/XMLSchema" xmlns:xs="http://www.w3.org/2001/XMLSchema" xmlns:p="http://schemas.microsoft.com/office/2006/metadata/properties" xmlns:ns3="566da5a4-d48f-40cf-a1d2-d16f98b04b10" xmlns:ns4="3c0bcb9c-fef8-41a2-bdfb-62341d4be157" targetNamespace="http://schemas.microsoft.com/office/2006/metadata/properties" ma:root="true" ma:fieldsID="17956333cc5a1ae068b2892bbb664e50" ns3:_="" ns4:_="">
    <xsd:import namespace="566da5a4-d48f-40cf-a1d2-d16f98b04b10"/>
    <xsd:import namespace="3c0bcb9c-fef8-41a2-bdfb-62341d4be15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da5a4-d48f-40cf-a1d2-d16f98b04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0bcb9c-fef8-41a2-bdfb-62341d4be15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66da5a4-d48f-40cf-a1d2-d16f98b04b10" xsi:nil="true"/>
  </documentManagement>
</p:properties>
</file>

<file path=customXml/itemProps1.xml><?xml version="1.0" encoding="utf-8"?>
<ds:datastoreItem xmlns:ds="http://schemas.openxmlformats.org/officeDocument/2006/customXml" ds:itemID="{47FE3E82-CB9C-417C-9679-37956070B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da5a4-d48f-40cf-a1d2-d16f98b04b10"/>
    <ds:schemaRef ds:uri="3c0bcb9c-fef8-41a2-bdfb-62341d4be1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E063D0-D12B-4317-B813-E2853CB88EC3}">
  <ds:schemaRefs>
    <ds:schemaRef ds:uri="http://schemas.microsoft.com/sharepoint/v3/contenttype/forms"/>
  </ds:schemaRefs>
</ds:datastoreItem>
</file>

<file path=customXml/itemProps3.xml><?xml version="1.0" encoding="utf-8"?>
<ds:datastoreItem xmlns:ds="http://schemas.openxmlformats.org/officeDocument/2006/customXml" ds:itemID="{C4A8D42D-928D-4A8C-A12F-21A9FDCFF0DF}">
  <ds:schemaRefs>
    <ds:schemaRef ds:uri="http://purl.org/dc/terms/"/>
    <ds:schemaRef ds:uri="3c0bcb9c-fef8-41a2-bdfb-62341d4be157"/>
    <ds:schemaRef ds:uri="http://schemas.microsoft.com/office/2006/metadata/properties"/>
    <ds:schemaRef ds:uri="http://www.w3.org/XML/1998/namespace"/>
    <ds:schemaRef ds:uri="566da5a4-d48f-40cf-a1d2-d16f98b04b10"/>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3270</TotalTime>
  <Words>6126</Words>
  <Application>Microsoft Office PowerPoint</Application>
  <PresentationFormat>Widescreen</PresentationFormat>
  <Paragraphs>394</Paragraphs>
  <Slides>25</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arial</vt:lpstr>
      <vt:lpstr>AvenirLTStd</vt:lpstr>
      <vt:lpstr>Calibri</vt:lpstr>
      <vt:lpstr>Cambria</vt:lpstr>
      <vt:lpstr>Gill Sans MT</vt:lpstr>
      <vt:lpstr>Helvetica Now Display Medium</vt:lpstr>
      <vt:lpstr>Helvetica Now Display XBold</vt:lpstr>
      <vt:lpstr>Helvetica Now Text</vt:lpstr>
      <vt:lpstr>Neue Helvetica W01</vt:lpstr>
      <vt:lpstr>ヒラギノ角ゴ Pro W3</vt:lpstr>
      <vt:lpstr>Office Theme</vt:lpstr>
      <vt:lpstr>Our proud history: From lone voices to collective union action for LGBT+ equality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 to go here</dc:title>
  <dc:creator>Clark, Jon</dc:creator>
  <cp:lastModifiedBy>Mawhood, Susan</cp:lastModifiedBy>
  <cp:revision>53</cp:revision>
  <dcterms:created xsi:type="dcterms:W3CDTF">2023-12-04T12:21:52Z</dcterms:created>
  <dcterms:modified xsi:type="dcterms:W3CDTF">2024-01-18T10:51:24Z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0x0101003750DE85ABF60B468BC56FE199818668</vt:lpwstr>
  </property>
</Properties>
</file>