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omments/modernComment_107_5CE1EF07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sldIdLst>
    <p:sldId id="281" r:id="rId6"/>
    <p:sldId id="263" r:id="rId7"/>
    <p:sldId id="270" r:id="rId8"/>
    <p:sldId id="256" r:id="rId9"/>
    <p:sldId id="271" r:id="rId10"/>
    <p:sldId id="272" r:id="rId11"/>
    <p:sldId id="273" r:id="rId12"/>
    <p:sldId id="275" r:id="rId13"/>
    <p:sldId id="27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0B4B27-B2DC-E2F7-85EB-ADAA869CDE1D}" name="Sunley, Kim" initials="SK" userId="S::k.sunley@unison.co.uk::340bf697-9d8e-4e7c-a22c-9a3a4f3d3f1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7491"/>
    <a:srgbClr val="5C466F"/>
    <a:srgbClr val="3F2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5A0F78-6533-4DC6-AAB3-2C7C0B77F781}" v="6" dt="2022-04-13T08:52:49.044"/>
    <p1510:client id="{87C8513D-0613-CC4E-A1E3-24FDF1944783}" v="1" dt="2022-04-12T17:10:38.255"/>
    <p1510:client id="{D8D87C57-927B-8C69-6118-52336C30225C}" v="81" dt="2022-04-14T13:08:34.574"/>
    <p1510:client id="{EB701A61-850B-4C71-8FC5-0F581BCD82B8}" v="2" dt="2022-04-13T07:56:08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2"/>
    <p:restoredTop sz="94673"/>
  </p:normalViewPr>
  <p:slideViewPr>
    <p:cSldViewPr snapToGrid="0" snapToObjects="1">
      <p:cViewPr varScale="1">
        <p:scale>
          <a:sx n="68" d="100"/>
          <a:sy n="68" d="100"/>
        </p:scale>
        <p:origin x="10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omments/modernComment_107_5CE1EF0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C45A5DC-D704-4A18-AF10-3C290A07D10C}" authorId="{D20B4B27-B2DC-E2F7-85EB-ADAA869CDE1D}" created="2022-04-13T07:56:08.37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58310663" sldId="263"/>
      <ac:spMk id="2" creationId="{42FF5E91-8F52-834B-9DA5-72C79DE682EB}"/>
    </ac:deMkLst>
    <p188:txBody>
      <a:bodyPr/>
      <a:lstStyle/>
      <a:p>
        <a:r>
          <a:rPr lang="en-GB"/>
          <a:t>suggest ? after Why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E767-6ACF-B64F-9C13-320E22CD8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F2893-DCC5-FA48-8CDC-D7A6B9ED6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BF494-D5C2-0D41-9877-EFDDE067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F91C0-0243-B44E-A23C-982B935D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C6307-76DC-E246-BACD-8D41ECD6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1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114DC-E9DE-4F49-B7DC-94FDBC98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6F782-EE8B-264F-931C-8634EBF8C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9244F-EAAE-5F47-9E30-E9F2AB1E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79C91-41F7-1B4F-BF39-DC28AEEF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50A97-C1DD-7945-B0FA-3FF130F9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77F776-988B-1348-A0DE-79F4FC039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DA1A66-4C93-774C-B141-0B6722A22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57AD9-5671-E04A-B105-100102EA5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BB182-AD80-144C-90E4-41BC2091C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D3BF1-9022-074D-841D-41A33FDE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4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1861-31CE-854E-9B2C-F1E202549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DD33A-E0BA-AE46-8F4E-CD06BE2F2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99B9A-F00A-6A42-A3EE-B6001BF5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CBA5A-8112-A34C-8870-5793E5EA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029A7-6A2A-DE4F-9371-F3319C6B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5F3462-C5C5-E348-8582-E47B8882A3D3}"/>
              </a:ext>
            </a:extLst>
          </p:cNvPr>
          <p:cNvGrpSpPr/>
          <p:nvPr userDrawn="1"/>
        </p:nvGrpSpPr>
        <p:grpSpPr>
          <a:xfrm>
            <a:off x="3382903" y="0"/>
            <a:ext cx="7477162" cy="6858000"/>
            <a:chOff x="3382903" y="0"/>
            <a:chExt cx="7477162" cy="6858000"/>
          </a:xfrm>
        </p:grpSpPr>
        <p:pic>
          <p:nvPicPr>
            <p:cNvPr id="8" name="Picture 7" descr="Icon&#10;&#10;Description automatically generated">
              <a:extLst>
                <a:ext uri="{FF2B5EF4-FFF2-40B4-BE49-F238E27FC236}">
                  <a16:creationId xmlns:a16="http://schemas.microsoft.com/office/drawing/2014/main" id="{AFA29225-6AE4-5545-AA72-999C8E8678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27000"/>
            </a:blip>
            <a:srcRect l="5949" t="-865" b="71006"/>
            <a:stretch/>
          </p:blipFill>
          <p:spPr>
            <a:xfrm>
              <a:off x="3382903" y="958564"/>
              <a:ext cx="5051832" cy="5899436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78DCAA45-22B1-8741-AD90-584A287B98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30000"/>
            </a:blip>
            <a:srcRect l="5948" t="991" r="14226" b="74790"/>
            <a:stretch/>
          </p:blipFill>
          <p:spPr>
            <a:xfrm>
              <a:off x="5194852" y="0"/>
              <a:ext cx="5665213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2206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F4631-853D-1843-B43F-B99670AD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9B168-7411-4F4D-918C-9B82731CD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72E68-0C08-DD4D-9BB6-FA9FEB65A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D414F-EEF2-2F4E-A576-1E2DD067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59039-7797-5347-9063-F364CA00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90BEAC1-84C6-984C-9190-21F3E98A6A1E}"/>
              </a:ext>
            </a:extLst>
          </p:cNvPr>
          <p:cNvGrpSpPr/>
          <p:nvPr userDrawn="1"/>
        </p:nvGrpSpPr>
        <p:grpSpPr>
          <a:xfrm>
            <a:off x="9528131" y="370621"/>
            <a:ext cx="2663869" cy="6487379"/>
            <a:chOff x="9528131" y="370621"/>
            <a:chExt cx="2663869" cy="6487379"/>
          </a:xfrm>
        </p:grpSpPr>
        <p:pic>
          <p:nvPicPr>
            <p:cNvPr id="8" name="Picture 7" descr="Icon&#10;&#10;Description automatically generated">
              <a:extLst>
                <a:ext uri="{FF2B5EF4-FFF2-40B4-BE49-F238E27FC236}">
                  <a16:creationId xmlns:a16="http://schemas.microsoft.com/office/drawing/2014/main" id="{B865058E-3493-664D-BA39-2917AA83FD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/>
            </a:blip>
            <a:srcRect l="11654" t="517" r="-418" b="47002"/>
            <a:stretch/>
          </p:blipFill>
          <p:spPr>
            <a:xfrm flipH="1">
              <a:off x="9528131" y="370621"/>
              <a:ext cx="2663869" cy="6487379"/>
            </a:xfrm>
            <a:prstGeom prst="rect">
              <a:avLst/>
            </a:prstGeom>
          </p:spPr>
        </p:pic>
        <p:pic>
          <p:nvPicPr>
            <p:cNvPr id="9" name="Picture 8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FF82AA03-22D9-C942-A31C-D482D49D32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766852" y="5538548"/>
              <a:ext cx="2324348" cy="1182927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B21908A-6673-C946-8212-A294CCEC1903}"/>
              </a:ext>
            </a:extLst>
          </p:cNvPr>
          <p:cNvGrpSpPr/>
          <p:nvPr userDrawn="1"/>
        </p:nvGrpSpPr>
        <p:grpSpPr>
          <a:xfrm>
            <a:off x="3382903" y="0"/>
            <a:ext cx="7477162" cy="6858000"/>
            <a:chOff x="3382903" y="0"/>
            <a:chExt cx="7477162" cy="6858000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B74B7CEA-48E8-9540-88BE-6B0F7311E1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27000"/>
            </a:blip>
            <a:srcRect l="5949" t="-865" b="71006"/>
            <a:stretch/>
          </p:blipFill>
          <p:spPr>
            <a:xfrm>
              <a:off x="3382903" y="958564"/>
              <a:ext cx="5051832" cy="5899436"/>
            </a:xfrm>
            <a:prstGeom prst="rect">
              <a:avLst/>
            </a:prstGeom>
          </p:spPr>
        </p:pic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EC083002-4CEF-1247-A406-1ACFEC9004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30000"/>
            </a:blip>
            <a:srcRect l="5948" t="991" r="14226" b="74790"/>
            <a:stretch/>
          </p:blipFill>
          <p:spPr>
            <a:xfrm>
              <a:off x="5194852" y="0"/>
              <a:ext cx="5665213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8116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E767-6ACF-B64F-9C13-320E22CD8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F2893-DCC5-FA48-8CDC-D7A6B9ED6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BF494-D5C2-0D41-9877-EFDDE067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F91C0-0243-B44E-A23C-982B935D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C6307-76DC-E246-BACD-8D41ECD6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741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C517-3E3C-6C43-AFD2-8B276FB33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FDE41-31F2-774E-BC0D-D4D60306C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C013C-027C-7F4D-95F9-C1D829D15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DDCFA-D713-1E48-9897-116CC7C64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74A4-9A20-9D42-A69B-45A6DA06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55B73-35A7-4345-B6C2-845EAA05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87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E512-C59B-EC42-84CA-8AB1838D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209D9-6B7A-CA43-BB9A-4389359A0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5D6DE-15C4-4F4F-A041-9EC922F95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56762-7636-3445-A414-E48CB9D35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960E9-E257-2545-9CBE-6C4A93E83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EBD9E-163F-6C40-A3C8-29D5CCE3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53981-A66F-C04E-8AA6-21681EC4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D0A5A-2ED9-1247-9616-41BA7E7B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318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1F33-7DE1-DE46-97C3-9DEE32BA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FDEC8-540C-6D4A-A0A8-C8CBAE9E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0BC0E-C1CC-D34B-9397-5651B1B1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6BA2A-E68D-124D-A02F-89A515DC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025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F4A0E7-807C-4947-B5B0-2C89E98A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A6ABF-50A5-744F-884A-7C13D3C58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5DC53-EA42-5644-93B6-5C2A6758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306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2392F-4792-8F45-B807-2734F909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792E4-5D8D-1C4E-93B5-CED165855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8AB87-BC9C-D440-B1B3-B2A1B17B5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63AE7-F676-CE4C-A18B-5C783CCA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AF5E5-2793-DF4C-A98E-D3659859F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86668-D2C3-BC4E-B188-8AF515C2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3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1861-31CE-854E-9B2C-F1E202549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DD33A-E0BA-AE46-8F4E-CD06BE2F2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99B9A-F00A-6A42-A3EE-B6001BF5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CBA5A-8112-A34C-8870-5793E5EA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029A7-6A2A-DE4F-9371-F3319C6B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5F3462-C5C5-E348-8582-E47B8882A3D3}"/>
              </a:ext>
            </a:extLst>
          </p:cNvPr>
          <p:cNvGrpSpPr/>
          <p:nvPr userDrawn="1"/>
        </p:nvGrpSpPr>
        <p:grpSpPr>
          <a:xfrm>
            <a:off x="3382903" y="0"/>
            <a:ext cx="7477162" cy="6858000"/>
            <a:chOff x="3382903" y="0"/>
            <a:chExt cx="7477162" cy="6858000"/>
          </a:xfrm>
        </p:grpSpPr>
        <p:pic>
          <p:nvPicPr>
            <p:cNvPr id="8" name="Picture 7" descr="Icon&#10;&#10;Description automatically generated">
              <a:extLst>
                <a:ext uri="{FF2B5EF4-FFF2-40B4-BE49-F238E27FC236}">
                  <a16:creationId xmlns:a16="http://schemas.microsoft.com/office/drawing/2014/main" id="{AFA29225-6AE4-5545-AA72-999C8E8678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27000"/>
            </a:blip>
            <a:srcRect l="5949" t="-865" b="71006"/>
            <a:stretch/>
          </p:blipFill>
          <p:spPr>
            <a:xfrm>
              <a:off x="3382903" y="958564"/>
              <a:ext cx="5051832" cy="5899436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78DCAA45-22B1-8741-AD90-584A287B98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30000"/>
            </a:blip>
            <a:srcRect l="5948" t="991" r="14226" b="74790"/>
            <a:stretch/>
          </p:blipFill>
          <p:spPr>
            <a:xfrm>
              <a:off x="5194852" y="0"/>
              <a:ext cx="5665213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9823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CCEB-A5D5-C548-BDBE-926B82015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74779-78AE-A745-93FB-263BADDA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181CC-456D-CB45-BE57-0852804FF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C74AC-EADB-C348-A871-0CE6D35D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A22CC-AF13-F640-AE6C-12F30690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6B462-763D-3D4B-AA37-5C5A38FD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565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114DC-E9DE-4F49-B7DC-94FDBC98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6F782-EE8B-264F-931C-8634EBF8C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9244F-EAAE-5F47-9E30-E9F2AB1E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79C91-41F7-1B4F-BF39-DC28AEEF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50A97-C1DD-7945-B0FA-3FF130F9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95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77F776-988B-1348-A0DE-79F4FC039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DA1A66-4C93-774C-B141-0B6722A22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57AD9-5671-E04A-B105-100102EA5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BB182-AD80-144C-90E4-41BC2091C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D3BF1-9022-074D-841D-41A33FDE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8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D414F-EEF2-2F4E-A576-1E2DD067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59039-7797-5347-9063-F364CA00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865058E-3493-664D-BA39-2917AA83FD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1654" t="517" r="-418" b="47002"/>
          <a:stretch/>
        </p:blipFill>
        <p:spPr>
          <a:xfrm flipH="1">
            <a:off x="9528131" y="370621"/>
            <a:ext cx="2663869" cy="648737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1B21908A-6673-C946-8212-A294CCEC1903}"/>
              </a:ext>
            </a:extLst>
          </p:cNvPr>
          <p:cNvGrpSpPr/>
          <p:nvPr userDrawn="1"/>
        </p:nvGrpSpPr>
        <p:grpSpPr>
          <a:xfrm>
            <a:off x="3382903" y="0"/>
            <a:ext cx="7477162" cy="6858000"/>
            <a:chOff x="3382903" y="0"/>
            <a:chExt cx="7477162" cy="6858000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B74B7CEA-48E8-9540-88BE-6B0F7311E1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27000"/>
            </a:blip>
            <a:srcRect l="5949" t="-865" b="71006"/>
            <a:stretch/>
          </p:blipFill>
          <p:spPr>
            <a:xfrm>
              <a:off x="3382903" y="958564"/>
              <a:ext cx="5051832" cy="5899436"/>
            </a:xfrm>
            <a:prstGeom prst="rect">
              <a:avLst/>
            </a:prstGeom>
          </p:spPr>
        </p:pic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EC083002-4CEF-1247-A406-1ACFEC9004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30000"/>
            </a:blip>
            <a:srcRect l="5948" t="991" r="14226" b="74790"/>
            <a:stretch/>
          </p:blipFill>
          <p:spPr>
            <a:xfrm>
              <a:off x="5194852" y="0"/>
              <a:ext cx="5665213" cy="6858000"/>
            </a:xfrm>
            <a:prstGeom prst="rect">
              <a:avLst/>
            </a:prstGeom>
          </p:spPr>
        </p:pic>
      </p:grp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F82AA03-22D9-C942-A31C-D482D49D32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66852" y="5538548"/>
            <a:ext cx="2324348" cy="118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75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C517-3E3C-6C43-AFD2-8B276FB33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FDE41-31F2-774E-BC0D-D4D60306C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C013C-027C-7F4D-95F9-C1D829D15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DDCFA-D713-1E48-9897-116CC7C64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74A4-9A20-9D42-A69B-45A6DA06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55B73-35A7-4345-B6C2-845EAA05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49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E512-C59B-EC42-84CA-8AB1838D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209D9-6B7A-CA43-BB9A-4389359A0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5D6DE-15C4-4F4F-A041-9EC922F95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56762-7636-3445-A414-E48CB9D35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960E9-E257-2545-9CBE-6C4A93E83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EBD9E-163F-6C40-A3C8-29D5CCE3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53981-A66F-C04E-8AA6-21681EC4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D0A5A-2ED9-1247-9616-41BA7E7B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6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1F33-7DE1-DE46-97C3-9DEE32BA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FDEC8-540C-6D4A-A0A8-C8CBAE9E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0BC0E-C1CC-D34B-9397-5651B1B1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6BA2A-E68D-124D-A02F-89A515DC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49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F4A0E7-807C-4947-B5B0-2C89E98A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A6ABF-50A5-744F-884A-7C13D3C58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5DC53-EA42-5644-93B6-5C2A6758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29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2392F-4792-8F45-B807-2734F909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792E4-5D8D-1C4E-93B5-CED165855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8AB87-BC9C-D440-B1B3-B2A1B17B5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63AE7-F676-CE4C-A18B-5C783CCA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AF5E5-2793-DF4C-A98E-D3659859F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86668-D2C3-BC4E-B188-8AF515C2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7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CCEB-A5D5-C548-BDBE-926B82015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74779-78AE-A745-93FB-263BADDA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181CC-456D-CB45-BE57-0852804FF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C74AC-EADB-C348-A871-0CE6D35D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A22CC-AF13-F640-AE6C-12F30690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6B462-763D-3D4B-AA37-5C5A38FD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0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93859F"/>
            </a:gs>
            <a:gs pos="15000">
              <a:srgbClr val="A195AC"/>
            </a:gs>
            <a:gs pos="10000">
              <a:srgbClr val="BDB6C7"/>
            </a:gs>
            <a:gs pos="3000">
              <a:schemeClr val="accent1">
                <a:lumMod val="5000"/>
                <a:lumOff val="95000"/>
              </a:schemeClr>
            </a:gs>
            <a:gs pos="26000">
              <a:srgbClr val="847491"/>
            </a:gs>
            <a:gs pos="39000">
              <a:srgbClr val="5C466F"/>
            </a:gs>
            <a:gs pos="58000">
              <a:srgbClr val="3F2656"/>
            </a:gs>
          </a:gsLst>
          <a:lin ang="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F5301F-4069-3A4C-A10B-9C57ED34C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63540-BC21-4C43-9ACA-E48D9EF4D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9BC2F-D764-EF4D-ACDF-30983E8EE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F400-E158-5443-B8EE-3474E7327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314A7-4AA8-7D43-AD09-F1BF61BD2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9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8000">
              <a:srgbClr val="93859F"/>
            </a:gs>
            <a:gs pos="15000">
              <a:srgbClr val="A195AC"/>
            </a:gs>
            <a:gs pos="10000">
              <a:srgbClr val="BDB6C7"/>
            </a:gs>
            <a:gs pos="3000">
              <a:schemeClr val="accent1">
                <a:lumMod val="5000"/>
                <a:lumOff val="95000"/>
              </a:schemeClr>
            </a:gs>
            <a:gs pos="26000">
              <a:srgbClr val="847491"/>
            </a:gs>
            <a:gs pos="39000">
              <a:srgbClr val="5C466F"/>
            </a:gs>
            <a:gs pos="58000">
              <a:srgbClr val="3F2656"/>
            </a:gs>
          </a:gsLst>
          <a:lin ang="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F5301F-4069-3A4C-A10B-9C57ED34C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63540-BC21-4C43-9ACA-E48D9EF4D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9BC2F-D764-EF4D-ACDF-30983E8EE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5EB3F-AD45-8142-87FF-AA0AC013B7F1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F400-E158-5443-B8EE-3474E7327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314A7-4AA8-7D43-AD09-F1BF61BD2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7BDF4-6D1D-524E-9A8E-99D446C4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3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7_5CE1EF0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400121-5345-B745-8164-414C9AF9E5E6}"/>
              </a:ext>
            </a:extLst>
          </p:cNvPr>
          <p:cNvSpPr txBox="1"/>
          <p:nvPr/>
        </p:nvSpPr>
        <p:spPr>
          <a:xfrm>
            <a:off x="1668049" y="1136489"/>
            <a:ext cx="88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Remember the dead</a:t>
            </a:r>
          </a:p>
          <a:p>
            <a:r>
              <a:rPr lang="en-GB" sz="6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Fight for the living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BCB4DA-086B-E34D-9264-8B89C62A01E6}"/>
              </a:ext>
            </a:extLst>
          </p:cNvPr>
          <p:cNvSpPr txBox="1"/>
          <p:nvPr/>
        </p:nvSpPr>
        <p:spPr>
          <a:xfrm>
            <a:off x="1555314" y="3498729"/>
            <a:ext cx="77986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28 April</a:t>
            </a:r>
          </a:p>
          <a:p>
            <a:r>
              <a:rPr lang="en-GB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International Workers’ Memorial 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BE9CB6-77F4-6B42-B040-B2F3DC570551}"/>
              </a:ext>
            </a:extLst>
          </p:cNvPr>
          <p:cNvSpPr txBox="1"/>
          <p:nvPr/>
        </p:nvSpPr>
        <p:spPr>
          <a:xfrm>
            <a:off x="1668049" y="4937640"/>
            <a:ext cx="2516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unison.org.uk</a:t>
            </a:r>
            <a:endParaRPr lang="en-GB" sz="28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6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400121-5345-B745-8164-414C9AF9E5E6}"/>
              </a:ext>
            </a:extLst>
          </p:cNvPr>
          <p:cNvSpPr txBox="1"/>
          <p:nvPr/>
        </p:nvSpPr>
        <p:spPr>
          <a:xfrm>
            <a:off x="1668049" y="1136489"/>
            <a:ext cx="88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Remember the dead</a:t>
            </a:r>
          </a:p>
          <a:p>
            <a:r>
              <a:rPr lang="en-GB" sz="6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Fight for the living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BCB4DA-086B-E34D-9264-8B89C62A01E6}"/>
              </a:ext>
            </a:extLst>
          </p:cNvPr>
          <p:cNvSpPr txBox="1"/>
          <p:nvPr/>
        </p:nvSpPr>
        <p:spPr>
          <a:xfrm>
            <a:off x="1555314" y="3498729"/>
            <a:ext cx="77986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28 April</a:t>
            </a:r>
          </a:p>
          <a:p>
            <a:r>
              <a:rPr lang="en-GB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International Workers’ Memorial 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540E13-5FB4-8247-9906-7F3E54781E14}"/>
              </a:ext>
            </a:extLst>
          </p:cNvPr>
          <p:cNvSpPr txBox="1"/>
          <p:nvPr/>
        </p:nvSpPr>
        <p:spPr>
          <a:xfrm>
            <a:off x="1668049" y="4937640"/>
            <a:ext cx="2516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unison.org.uk</a:t>
            </a:r>
            <a:endParaRPr lang="en-GB" sz="28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FF5E91-8F52-834B-9DA5-72C79DE682EB}"/>
              </a:ext>
            </a:extLst>
          </p:cNvPr>
          <p:cNvSpPr txBox="1"/>
          <p:nvPr/>
        </p:nvSpPr>
        <p:spPr>
          <a:xfrm>
            <a:off x="1668049" y="2145640"/>
            <a:ext cx="8855902" cy="22159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3800" b="1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Why ?</a:t>
            </a:r>
            <a:endParaRPr lang="en-GB" sz="23900" b="1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1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91E573-9C04-C043-A119-EF6C0F452FCD}"/>
              </a:ext>
            </a:extLst>
          </p:cNvPr>
          <p:cNvSpPr txBox="1"/>
          <p:nvPr/>
        </p:nvSpPr>
        <p:spPr>
          <a:xfrm>
            <a:off x="2959915" y="453950"/>
            <a:ext cx="5138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the UK </a:t>
            </a:r>
            <a:r>
              <a:rPr lang="en-GB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(on average*)</a:t>
            </a:r>
            <a:endParaRPr lang="en-GB" sz="115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52C9C6-7814-6944-B80E-8A59082862C6}"/>
              </a:ext>
            </a:extLst>
          </p:cNvPr>
          <p:cNvSpPr/>
          <p:nvPr/>
        </p:nvSpPr>
        <p:spPr>
          <a:xfrm>
            <a:off x="2959915" y="3335147"/>
            <a:ext cx="67797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workers are killed </a:t>
            </a:r>
          </a:p>
          <a:p>
            <a:r>
              <a:rPr lang="en-GB" sz="4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work related accidents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67DABB-EFE5-D443-ABC1-D36A62A63F1A}"/>
              </a:ext>
            </a:extLst>
          </p:cNvPr>
          <p:cNvSpPr/>
          <p:nvPr/>
        </p:nvSpPr>
        <p:spPr>
          <a:xfrm>
            <a:off x="2959915" y="1033619"/>
            <a:ext cx="3733714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135</a:t>
            </a:r>
            <a:endParaRPr lang="en-GB" sz="199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29B9C5-6621-684D-BE21-35FBB03A4AC0}"/>
              </a:ext>
            </a:extLst>
          </p:cNvPr>
          <p:cNvSpPr/>
          <p:nvPr/>
        </p:nvSpPr>
        <p:spPr>
          <a:xfrm>
            <a:off x="2959915" y="4678215"/>
            <a:ext cx="41809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Each year</a:t>
            </a:r>
            <a:endParaRPr lang="en-GB" sz="66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1BCD1D-E44E-B045-BA70-EA5C8D79BDA8}"/>
              </a:ext>
            </a:extLst>
          </p:cNvPr>
          <p:cNvSpPr/>
          <p:nvPr/>
        </p:nvSpPr>
        <p:spPr>
          <a:xfrm>
            <a:off x="566219" y="6145400"/>
            <a:ext cx="8095421" cy="769441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*Based on </a:t>
            </a:r>
            <a:r>
              <a:rPr lang="en-GB" sz="1400" dirty="0">
                <a:solidFill>
                  <a:schemeClr val="bg1"/>
                </a:solidFill>
                <a:latin typeface="Helvetica Neue" panose="02000503000000020004"/>
                <a:ea typeface="+mn-lt"/>
                <a:cs typeface="+mn-lt"/>
              </a:rPr>
              <a:t>annual statistics from</a:t>
            </a:r>
            <a:endParaRPr lang="en-US" sz="1400" dirty="0">
              <a:solidFill>
                <a:schemeClr val="bg1"/>
              </a:solidFill>
              <a:latin typeface="Helvetica Neue" panose="02000503000000020004"/>
              <a:ea typeface="+mn-lt"/>
              <a:cs typeface="+mn-lt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Helvetica Neue"/>
                <a:ea typeface="+mn-lt"/>
                <a:cs typeface="+mn-lt"/>
              </a:rPr>
              <a:t>Health</a:t>
            </a:r>
            <a:r>
              <a:rPr lang="en-GB" sz="14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and Safety Executive (HSE) / </a:t>
            </a:r>
            <a:r>
              <a:rPr lang="en-GB" sz="1400" dirty="0">
                <a:solidFill>
                  <a:schemeClr val="bg1"/>
                </a:solidFill>
                <a:latin typeface="Helvetica Neue"/>
                <a:ea typeface="+mn-lt"/>
                <a:cs typeface="+mn-lt"/>
              </a:rPr>
              <a:t>The Health and Safety Executive for Northern Ireland (HSENI)</a:t>
            </a:r>
            <a:r>
              <a:rPr lang="en-GB" sz="1400" dirty="0">
                <a:solidFill>
                  <a:schemeClr val="bg1"/>
                </a:solidFill>
                <a:latin typeface="Helvetica Neue" panose="02000503000000020004"/>
                <a:ea typeface="Calibri"/>
                <a:cs typeface="Calibri"/>
              </a:rPr>
              <a:t> </a:t>
            </a:r>
            <a:endParaRPr lang="en-US" sz="1400" dirty="0">
              <a:solidFill>
                <a:schemeClr val="bg1"/>
              </a:solidFill>
              <a:latin typeface="Helvetica Neue" panose="02000503000000020004"/>
              <a:ea typeface="Calibri"/>
              <a:cs typeface="Calibri"/>
            </a:endParaRPr>
          </a:p>
          <a:p>
            <a:pPr algn="ctr"/>
            <a:endParaRPr lang="en-GB" sz="1600" dirty="0">
              <a:solidFill>
                <a:schemeClr val="bg1"/>
              </a:solidFill>
              <a:latin typeface="Helvetica Neue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47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91E573-9C04-C043-A119-EF6C0F452FCD}"/>
              </a:ext>
            </a:extLst>
          </p:cNvPr>
          <p:cNvSpPr txBox="1"/>
          <p:nvPr/>
        </p:nvSpPr>
        <p:spPr>
          <a:xfrm>
            <a:off x="3006439" y="467797"/>
            <a:ext cx="7665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It’s also estimated </a:t>
            </a:r>
            <a:r>
              <a:rPr lang="en-GB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(approximately*)</a:t>
            </a:r>
            <a:endParaRPr lang="en-GB" sz="115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52C9C6-7814-6944-B80E-8A59082862C6}"/>
              </a:ext>
            </a:extLst>
          </p:cNvPr>
          <p:cNvSpPr/>
          <p:nvPr/>
        </p:nvSpPr>
        <p:spPr>
          <a:xfrm>
            <a:off x="3006439" y="3172811"/>
            <a:ext cx="73024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die from occupational lung disease and cancers caused by past exposure at 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67DABB-EFE5-D443-ABC1-D36A62A63F1A}"/>
              </a:ext>
            </a:extLst>
          </p:cNvPr>
          <p:cNvSpPr/>
          <p:nvPr/>
        </p:nvSpPr>
        <p:spPr>
          <a:xfrm>
            <a:off x="3006439" y="940711"/>
            <a:ext cx="6691255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13,000</a:t>
            </a:r>
            <a:endParaRPr lang="en-GB" sz="199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29B9C5-6621-684D-BE21-35FBB03A4AC0}"/>
              </a:ext>
            </a:extLst>
          </p:cNvPr>
          <p:cNvSpPr/>
          <p:nvPr/>
        </p:nvSpPr>
        <p:spPr>
          <a:xfrm>
            <a:off x="3006439" y="5110696"/>
            <a:ext cx="41809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Each year</a:t>
            </a:r>
            <a:endParaRPr lang="en-GB" sz="66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37FC72-4233-5E40-B3CC-10F38B5FAC1B}"/>
              </a:ext>
            </a:extLst>
          </p:cNvPr>
          <p:cNvSpPr/>
          <p:nvPr/>
        </p:nvSpPr>
        <p:spPr>
          <a:xfrm>
            <a:off x="1090140" y="6278167"/>
            <a:ext cx="8095421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Helvetica Neue"/>
                <a:ea typeface="+mn-lt"/>
                <a:cs typeface="+mn-lt"/>
              </a:rPr>
              <a:t>*Based on </a:t>
            </a:r>
            <a:r>
              <a:rPr lang="en-GB" sz="1400" dirty="0">
                <a:solidFill>
                  <a:schemeClr val="bg1"/>
                </a:solidFill>
                <a:latin typeface="Helvetica Neue"/>
                <a:ea typeface="Calibri"/>
                <a:cs typeface="Calibri"/>
              </a:rPr>
              <a:t>annual statistics from</a:t>
            </a:r>
            <a:endParaRPr lang="en-US" sz="1400" dirty="0">
              <a:solidFill>
                <a:schemeClr val="bg1"/>
              </a:solidFill>
              <a:latin typeface="Helvetica Neue"/>
              <a:ea typeface="+mn-lt"/>
              <a:cs typeface="+mn-lt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Helvetica Neue"/>
                <a:ea typeface="+mn-lt"/>
                <a:cs typeface="+mn-lt"/>
              </a:rPr>
              <a:t>Health and Safety Executive (HSE) / The Health and Safety Executive for Northern Ireland (HSENI</a:t>
            </a:r>
            <a:r>
              <a:rPr lang="en-GB" sz="1400" dirty="0">
                <a:solidFill>
                  <a:schemeClr val="bg1"/>
                </a:solidFill>
                <a:latin typeface="Helvetica Neue"/>
                <a:ea typeface="Calibri"/>
                <a:cs typeface="Calibri"/>
              </a:rPr>
              <a:t>) </a:t>
            </a:r>
            <a:endParaRPr lang="en-GB" sz="1400" dirty="0">
              <a:solidFill>
                <a:schemeClr val="bg1"/>
              </a:solidFill>
              <a:latin typeface="Helvetica Neue" panose="0200050300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6482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91E573-9C04-C043-A119-EF6C0F452FCD}"/>
              </a:ext>
            </a:extLst>
          </p:cNvPr>
          <p:cNvSpPr txBox="1"/>
          <p:nvPr/>
        </p:nvSpPr>
        <p:spPr>
          <a:xfrm>
            <a:off x="2484611" y="1347775"/>
            <a:ext cx="88807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Unfortunately</a:t>
            </a:r>
            <a:r>
              <a:rPr lang="en-GB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these numbers</a:t>
            </a:r>
            <a:r>
              <a:rPr lang="en-GB" sz="54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GB" sz="72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 not </a:t>
            </a:r>
          </a:p>
          <a:p>
            <a:r>
              <a:rPr lang="en-GB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account for all the </a:t>
            </a:r>
          </a:p>
          <a:p>
            <a:r>
              <a:rPr lang="en-GB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deaths linked to work</a:t>
            </a:r>
          </a:p>
        </p:txBody>
      </p:sp>
    </p:spTree>
    <p:extLst>
      <p:ext uri="{BB962C8B-B14F-4D97-AF65-F5344CB8AC3E}">
        <p14:creationId xmlns:p14="http://schemas.microsoft.com/office/powerpoint/2010/main" val="206697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91E573-9C04-C043-A119-EF6C0F452FCD}"/>
              </a:ext>
            </a:extLst>
          </p:cNvPr>
          <p:cNvSpPr txBox="1"/>
          <p:nvPr/>
        </p:nvSpPr>
        <p:spPr>
          <a:xfrm>
            <a:off x="2022387" y="805165"/>
            <a:ext cx="88807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safety campaigners estimate that the true figure for all </a:t>
            </a:r>
          </a:p>
          <a:p>
            <a:r>
              <a:rPr lang="en-GB" sz="6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work-related deaths </a:t>
            </a:r>
          </a:p>
          <a:p>
            <a:r>
              <a:rPr lang="en-GB" sz="6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is closer to …..</a:t>
            </a:r>
            <a:endParaRPr lang="en-GB" sz="54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9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CD32A7-2810-8C44-AD09-504B682C500B}"/>
              </a:ext>
            </a:extLst>
          </p:cNvPr>
          <p:cNvSpPr/>
          <p:nvPr/>
        </p:nvSpPr>
        <p:spPr>
          <a:xfrm>
            <a:off x="2355499" y="1053445"/>
            <a:ext cx="6691255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50,000</a:t>
            </a:r>
            <a:endParaRPr lang="en-GB" sz="199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3E1587-78EC-7C4C-B546-2B5C85C755EB}"/>
              </a:ext>
            </a:extLst>
          </p:cNvPr>
          <p:cNvSpPr/>
          <p:nvPr/>
        </p:nvSpPr>
        <p:spPr>
          <a:xfrm>
            <a:off x="3186655" y="3732998"/>
            <a:ext cx="502894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Each year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352647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91E573-9C04-C043-A119-EF6C0F452FCD}"/>
              </a:ext>
            </a:extLst>
          </p:cNvPr>
          <p:cNvSpPr txBox="1"/>
          <p:nvPr/>
        </p:nvSpPr>
        <p:spPr>
          <a:xfrm>
            <a:off x="3816272" y="2108278"/>
            <a:ext cx="4868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 let us</a:t>
            </a:r>
            <a:endParaRPr lang="en-GB" sz="66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35D365-420F-7248-8E3C-79D619614C14}"/>
              </a:ext>
            </a:extLst>
          </p:cNvPr>
          <p:cNvSpPr txBox="1"/>
          <p:nvPr/>
        </p:nvSpPr>
        <p:spPr>
          <a:xfrm>
            <a:off x="1008859" y="3802928"/>
            <a:ext cx="11221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Remember the dead</a:t>
            </a:r>
          </a:p>
        </p:txBody>
      </p:sp>
    </p:spTree>
    <p:extLst>
      <p:ext uri="{BB962C8B-B14F-4D97-AF65-F5344CB8AC3E}">
        <p14:creationId xmlns:p14="http://schemas.microsoft.com/office/powerpoint/2010/main" val="400403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52C9C6-7814-6944-B80E-8A59082862C6}"/>
              </a:ext>
            </a:extLst>
          </p:cNvPr>
          <p:cNvSpPr/>
          <p:nvPr/>
        </p:nvSpPr>
        <p:spPr>
          <a:xfrm>
            <a:off x="1695531" y="1571994"/>
            <a:ext cx="96691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1.7 million </a:t>
            </a:r>
          </a:p>
          <a:p>
            <a:r>
              <a:rPr lang="en-GB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people suffering from a work-related </a:t>
            </a:r>
          </a:p>
          <a:p>
            <a:r>
              <a:rPr lang="en-GB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illness*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1BCD1D-E44E-B045-BA70-EA5C8D79BDA8}"/>
              </a:ext>
            </a:extLst>
          </p:cNvPr>
          <p:cNvSpPr/>
          <p:nvPr/>
        </p:nvSpPr>
        <p:spPr>
          <a:xfrm>
            <a:off x="2390753" y="6124601"/>
            <a:ext cx="4998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*Health and Safety Executive (HSE) annual statistics </a:t>
            </a:r>
          </a:p>
          <a:p>
            <a:r>
              <a:rPr lang="en-GB" sz="1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** Labour Force Survey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9DC096-DBD2-EF44-A5D5-184DD6A757EB}"/>
              </a:ext>
            </a:extLst>
          </p:cNvPr>
          <p:cNvSpPr/>
          <p:nvPr/>
        </p:nvSpPr>
        <p:spPr>
          <a:xfrm>
            <a:off x="1695531" y="3320750"/>
            <a:ext cx="942967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5400" b="1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441,000</a:t>
            </a:r>
            <a:r>
              <a:rPr lang="en-GB" sz="6600" b="1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</a:p>
          <a:p>
            <a:pPr lvl="0"/>
            <a:r>
              <a:rPr lang="en-GB" sz="36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working people sustained an injury </a:t>
            </a:r>
          </a:p>
          <a:p>
            <a:pPr lvl="0"/>
            <a:r>
              <a:rPr lang="en-GB" sz="36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at work**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75CF04-B81C-D542-8C6E-080100128208}"/>
              </a:ext>
            </a:extLst>
          </p:cNvPr>
          <p:cNvSpPr txBox="1"/>
          <p:nvPr/>
        </p:nvSpPr>
        <p:spPr>
          <a:xfrm>
            <a:off x="1695531" y="176134"/>
            <a:ext cx="8554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Fight for the living</a:t>
            </a:r>
          </a:p>
        </p:txBody>
      </p:sp>
    </p:spTree>
    <p:extLst>
      <p:ext uri="{BB962C8B-B14F-4D97-AF65-F5344CB8AC3E}">
        <p14:creationId xmlns:p14="http://schemas.microsoft.com/office/powerpoint/2010/main" val="318500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92F2B4064E945BB78B2AAA8A41E1E" ma:contentTypeVersion="15" ma:contentTypeDescription="Create a new document." ma:contentTypeScope="" ma:versionID="2a4b3da98bc4b9e4f1835b9a64a22253">
  <xsd:schema xmlns:xsd="http://www.w3.org/2001/XMLSchema" xmlns:xs="http://www.w3.org/2001/XMLSchema" xmlns:p="http://schemas.microsoft.com/office/2006/metadata/properties" xmlns:ns2="eac628a3-8290-4396-98c9-7b3768a9379f" xmlns:ns3="18267483-4616-43af-8fb5-930456b004ab" targetNamespace="http://schemas.microsoft.com/office/2006/metadata/properties" ma:root="true" ma:fieldsID="831b15b82f67bae912973222ef48cd6d" ns2:_="" ns3:_="">
    <xsd:import namespace="eac628a3-8290-4396-98c9-7b3768a9379f"/>
    <xsd:import namespace="18267483-4616-43af-8fb5-930456b00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Year" minOccurs="0"/>
                <xsd:element ref="ns2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628a3-8290-4396-98c9-7b3768a93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Year" ma:index="21" nillable="true" ma:displayName="Year" ma:internalName="Year">
      <xsd:simpleType>
        <xsd:restriction base="dms:Text">
          <xsd:maxLength value="255"/>
        </xsd:restriction>
      </xsd:simpleType>
    </xsd:element>
    <xsd:element name="Topic" ma:index="22" nillable="true" ma:displayName="Topic" ma:internalName="Topic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67483-4616-43af-8fb5-930456b004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eac628a3-8290-4396-98c9-7b3768a9379f" xsi:nil="true"/>
    <Topic xmlns="eac628a3-8290-4396-98c9-7b3768a9379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53D573-CC09-4106-BB4D-B9F4794DE6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628a3-8290-4396-98c9-7b3768a9379f"/>
    <ds:schemaRef ds:uri="18267483-4616-43af-8fb5-930456b004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FEA3D1-9063-44FE-9F49-CA43EDC79201}">
  <ds:schemaRefs>
    <ds:schemaRef ds:uri="http://www.w3.org/XML/1998/namespace"/>
    <ds:schemaRef ds:uri="http://purl.org/dc/elements/1.1/"/>
    <ds:schemaRef ds:uri="http://schemas.openxmlformats.org/package/2006/metadata/core-properties"/>
    <ds:schemaRef ds:uri="eac628a3-8290-4396-98c9-7b3768a9379f"/>
    <ds:schemaRef ds:uri="http://schemas.microsoft.com/office/infopath/2007/PartnerControls"/>
    <ds:schemaRef ds:uri="http://schemas.microsoft.com/office/2006/documentManagement/types"/>
    <ds:schemaRef ds:uri="http://purl.org/dc/terms/"/>
    <ds:schemaRef ds:uri="18267483-4616-43af-8fb5-930456b004ab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D7193E3-6B90-4512-9D7F-7034E6D6C6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206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Hines</dc:creator>
  <cp:lastModifiedBy>Hines, Mike</cp:lastModifiedBy>
  <cp:revision>51</cp:revision>
  <dcterms:created xsi:type="dcterms:W3CDTF">2022-04-11T19:09:12Z</dcterms:created>
  <dcterms:modified xsi:type="dcterms:W3CDTF">2022-04-14T13:18:13Z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0x0101003AA92F2B4064E945BB78B2AAA8A41E1E</vt:lpwstr>
  </property>
</Properties>
</file>