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0" r:id="rId3"/>
    <p:sldId id="257" r:id="rId4"/>
    <p:sldId id="258" r:id="rId5"/>
    <p:sldId id="259" r:id="rId6"/>
    <p:sldId id="266" r:id="rId7"/>
    <p:sldId id="265" r:id="rId8"/>
    <p:sldId id="263" r:id="rId9"/>
    <p:sldId id="267" r:id="rId10"/>
    <p:sldId id="279" r:id="rId11"/>
    <p:sldId id="269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ndesha, Sharandeep" initials="BS" lastIdx="4" clrIdx="0">
    <p:extLst>
      <p:ext uri="{19B8F6BF-5375-455C-9EA6-DF929625EA0E}">
        <p15:presenceInfo xmlns:p15="http://schemas.microsoft.com/office/powerpoint/2012/main" userId="S::s.bandesha@unison.co.uk::5e6cdd9c-150d-42a5-be07-1bb673299e4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E6E2DB-22C0-A308-ED08-BAC33799D466}" v="3" dt="2021-04-08T09:29:54.313"/>
    <p1510:client id="{A5D8E562-212C-4017-BBB3-6894FFD64BFA}" v="134" dt="2021-03-31T15:57:38.531"/>
    <p1510:client id="{E8A42C40-5CD0-5040-511A-B06B42CC5EF8}" v="14" dt="2021-04-07T11:33:36.3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64829" autoAdjust="0"/>
  </p:normalViewPr>
  <p:slideViewPr>
    <p:cSldViewPr snapToGrid="0">
      <p:cViewPr varScale="1">
        <p:scale>
          <a:sx n="42" d="100"/>
          <a:sy n="42" d="100"/>
        </p:scale>
        <p:origin x="6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CA22B-3A3C-4D5F-A52F-05D08D2A7B44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264B3-9AB1-46D8-847A-2BD49890E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427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C264B3-9AB1-46D8-847A-2BD49890E9C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526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C264B3-9AB1-46D8-847A-2BD49890E9C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949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C264B3-9AB1-46D8-847A-2BD49890E9C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58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C264B3-9AB1-46D8-847A-2BD49890E9C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945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DC96C-80B4-47B2-86C1-9BD332F7F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133D0-0E13-4C81-8763-BF4A533F17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82E55-EB06-47AB-829F-3BD11BB59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7532-D39A-4F3B-9012-11091403BC6D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0CDDC-9DDA-4CF3-9E4C-9B98A2832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D4596-9725-4D47-B0B6-B534BB7B5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CDB-B254-4DD8-9A57-FB487A0A3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93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76B27-08A0-4031-B915-20ACD2D75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9D1AF-A5D2-4098-A345-3A1B2D9C2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86719-B0CF-49D4-A737-37197D5D1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7532-D39A-4F3B-9012-11091403BC6D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023CD-28B6-48D2-BD1A-4FF9B90D5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A57A0-1DA4-4905-8230-9A9F62D8B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CDB-B254-4DD8-9A57-FB487A0A3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06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88B346-DCB6-4537-81D2-DCB6A8A986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ED7E41-7A78-4087-926E-453C5D244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EB15C-5005-4228-9489-410A625C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7532-D39A-4F3B-9012-11091403BC6D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9C2A9-150B-4D7E-BC09-76D4F17A7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1209D-AAA8-4D8D-AC2A-2BCAD9DAC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CDB-B254-4DD8-9A57-FB487A0A3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457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48AEC-809D-4A0E-A206-CC867F350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5B127-891E-4102-ADEC-8615742E2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F878E-25A2-44F8-9AE3-AD68D83AA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7532-D39A-4F3B-9012-11091403BC6D}" type="datetimeFigureOut">
              <a:rPr lang="en-GB" smtClean="0"/>
              <a:t>08/04/2021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2BB50-1B11-4C78-80AE-502E8E00F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882D-8B38-49B1-9AFD-4CC426373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CDB-B254-4DD8-9A57-FB487A0A3D4F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D8EFE-AC08-48FA-9B87-0349E3AA4C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64312" y="5776389"/>
            <a:ext cx="4491210" cy="945086"/>
          </a:xfrm>
          <a:prstGeom prst="rect">
            <a:avLst/>
          </a:prstGeom>
          <a:effectLst>
            <a:softEdge rad="7620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3CEC35-853D-4E71-B04C-502ED8A09A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00696" y="156379"/>
            <a:ext cx="1804701" cy="120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60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A977-1FA6-4C3F-A298-DD4047A10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ADB71-48C2-4442-A60F-07D53662D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A0171-886E-49C5-9F20-680E48F20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7532-D39A-4F3B-9012-11091403BC6D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67FC4-1BE8-4853-8D11-EC1EF7001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B79C2-A2F3-4C67-971C-7BFCC2D5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CDB-B254-4DD8-9A57-FB487A0A3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9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3DF0B-EFDD-42DD-A3B5-5792237BA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56019-0656-45F0-B423-88DBA74A4F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D9C8A4-1620-4936-8773-7DA9030BC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C66A8F-CB4D-4AC9-A4E6-ADD73C2AF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7532-D39A-4F3B-9012-11091403BC6D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E1D9A-7D7B-4708-B8D1-0E07FFCCE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26A3FA-AA54-44DB-89E0-8DCC08E0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CDB-B254-4DD8-9A57-FB487A0A3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45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00FCE-31D6-4C76-B743-9C38B604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674F2-1D13-40BF-A0E9-B0C7738C6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2E744-7471-44EB-8B26-DFE4244D3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441FA2-54DF-45ED-AE47-289AE2D9A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BD6504-51DA-4A99-82DC-FE2446FB76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D621FF-0C02-445A-A714-B8D2106CB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7532-D39A-4F3B-9012-11091403BC6D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A3BE63-AD29-41E5-8377-A67DBC095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8B0622-7029-41C5-83F2-1B874B8DE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CDB-B254-4DD8-9A57-FB487A0A3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50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242F1-474A-4FC0-A92C-99400E056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99F00-5AE7-4E40-BA4C-C8D93227D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7532-D39A-4F3B-9012-11091403BC6D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1EB765-F4F2-4F68-B183-3B3D3995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754F15-8BAD-4B5C-A7E2-754048BD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CDB-B254-4DD8-9A57-FB487A0A3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86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1065A0-E21B-4D79-9A08-F4135335F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7532-D39A-4F3B-9012-11091403BC6D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F8F54A-2FF2-419C-9798-8420B7AEF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DE24FD-7E0A-4FA7-9667-E02879C6B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CDB-B254-4DD8-9A57-FB487A0A3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00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201C7-C38A-4F54-999F-467E1C517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F6C24-FB9A-4F32-BC53-EAE09FE85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6495C9-5559-4FE7-9577-ADD63A3FE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A167A-EC5D-4676-AF3E-1361C7DC1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7532-D39A-4F3B-9012-11091403BC6D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75545-87B6-4E32-8423-CA2A2D4BC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9099A-190C-4474-8E17-E292698A3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CDB-B254-4DD8-9A57-FB487A0A3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87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7A06F-7B7D-4940-AABD-13AF366F1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43FA2C-F2BD-4A99-B46C-8AB8464AD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ADB5E7-0CCB-4B48-95B5-3598DFE1D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970D30-96A8-459F-8F4D-2F784BCA2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7532-D39A-4F3B-9012-11091403BC6D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664F1-0A63-4D8C-93DB-10D7AA94A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68A16-2F74-4B0F-B1DE-6D387024B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CDB-B254-4DD8-9A57-FB487A0A3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8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CB6FE9-D109-441D-A471-07E93AD37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83DE3-90CC-4DAB-81F4-2A2371CB9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B9A6A-FFE3-4B8B-95C4-523772B8F3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37532-D39A-4F3B-9012-11091403BC6D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095DA-57B0-4E46-B7DE-C8705B2EAF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CB5CD-5178-4E65-9EDA-8213ACA9BD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4ACDB-B254-4DD8-9A57-FB487A0A3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06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hsemployers.org/pay-pensions-and-reward/nhs-terms-and-conditions-of-service---agenda-for-change/nhs-terms-and-conditions-of-service-handbook/overtime-payments-and-pay-during-annual-leav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25D5A-052F-4BE2-9197-47F5A8EE2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3068" y="1378946"/>
            <a:ext cx="7256059" cy="1937460"/>
          </a:xfrm>
        </p:spPr>
        <p:txBody>
          <a:bodyPr>
            <a:noAutofit/>
          </a:bodyPr>
          <a:lstStyle/>
          <a:p>
            <a:r>
              <a:rPr lang="en-US" sz="3600" b="1" i="0" dirty="0">
                <a:effectLst/>
                <a:latin typeface="Open Sans"/>
              </a:rPr>
              <a:t>Framework Agreement for</a:t>
            </a:r>
            <a:br>
              <a:rPr lang="en-US" sz="3600" b="1" i="0" dirty="0">
                <a:effectLst/>
                <a:latin typeface="Open Sans"/>
              </a:rPr>
            </a:br>
            <a:r>
              <a:rPr lang="en-US" sz="3600" b="1" i="0" dirty="0">
                <a:effectLst/>
                <a:latin typeface="Open Sans"/>
              </a:rPr>
              <a:t>Overtime payments and pay during annual leave (England)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20993D-0BC0-4D58-AA9B-52E98A6B7716}"/>
              </a:ext>
            </a:extLst>
          </p:cNvPr>
          <p:cNvSpPr txBox="1"/>
          <p:nvPr/>
        </p:nvSpPr>
        <p:spPr>
          <a:xfrm>
            <a:off x="9296622" y="5155888"/>
            <a:ext cx="358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Open Sans"/>
                <a:ea typeface="+mj-ea"/>
                <a:cs typeface="+mj-cs"/>
              </a:rPr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431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8E1B6-BFBD-4A5D-835D-93E4D0658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of back pay amounts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D4FB9FD-0781-4071-95ED-0E38592547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881488"/>
              </p:ext>
            </p:extLst>
          </p:nvPr>
        </p:nvGraphicFramePr>
        <p:xfrm>
          <a:off x="838200" y="1825625"/>
          <a:ext cx="10168054" cy="367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027">
                  <a:extLst>
                    <a:ext uri="{9D8B030D-6E8A-4147-A177-3AD203B41FA5}">
                      <a16:colId xmlns:a16="http://schemas.microsoft.com/office/drawing/2014/main" val="875855672"/>
                    </a:ext>
                  </a:extLst>
                </a:gridCol>
                <a:gridCol w="5586027">
                  <a:extLst>
                    <a:ext uri="{9D8B030D-6E8A-4147-A177-3AD203B41FA5}">
                      <a16:colId xmlns:a16="http://schemas.microsoft.com/office/drawing/2014/main" val="1324375100"/>
                    </a:ext>
                  </a:extLst>
                </a:gridCol>
              </a:tblGrid>
              <a:tr h="50544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Overtime or Additional Standard Time paid and within eligibility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Expected Gross Payment (16%)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206371"/>
                  </a:ext>
                </a:extLst>
              </a:tr>
              <a:tr h="50544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£500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£80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308328"/>
                  </a:ext>
                </a:extLst>
              </a:tr>
              <a:tr h="50544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£1000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£160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665306"/>
                  </a:ext>
                </a:extLst>
              </a:tr>
              <a:tr h="50544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£1500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£240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676096"/>
                  </a:ext>
                </a:extLst>
              </a:tr>
              <a:tr h="50544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£2000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£320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163829"/>
                  </a:ext>
                </a:extLst>
              </a:tr>
              <a:tr h="50544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£5000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£800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776212"/>
                  </a:ext>
                </a:extLst>
              </a:tr>
              <a:tr h="50544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£10,000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£1,600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397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455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245E0-702E-401F-8D4F-76B29AC5F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87A99-D819-403B-B40F-06E4021BE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framework:</a:t>
            </a:r>
          </a:p>
          <a:p>
            <a:r>
              <a:rPr lang="en-GB" dirty="0"/>
              <a:t>is the best option to resolve historic underpayments</a:t>
            </a:r>
          </a:p>
          <a:p>
            <a:r>
              <a:rPr lang="en-GB" dirty="0"/>
              <a:t>is based on principles of fairness, logic, simplicity and feasibility</a:t>
            </a:r>
          </a:p>
          <a:p>
            <a:r>
              <a:rPr lang="en-GB" dirty="0"/>
              <a:t>recognises the limitations of the legal approach – and seeks a collective solution</a:t>
            </a:r>
          </a:p>
          <a:p>
            <a:r>
              <a:rPr lang="en-GB" dirty="0"/>
              <a:t>means payments are as near to individual calculations as possible</a:t>
            </a:r>
          </a:p>
          <a:p>
            <a:r>
              <a:rPr lang="en-GB" dirty="0"/>
              <a:t>is as consistent with the Scotland agreement as possible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339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CC6B4-2313-401A-8576-0ECF4BCAC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Want to find out more?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3240D-EFAB-43AF-80FB-E83211A1D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National framework is available along with FAQs</a:t>
            </a:r>
            <a:endParaRPr lang="en-GB" dirty="0">
              <a:hlinkClick r:id="rId2"/>
            </a:endParaRPr>
          </a:p>
          <a:p>
            <a:r>
              <a:rPr lang="en-GB" dirty="0">
                <a:hlinkClick r:id="rId2"/>
              </a:rPr>
              <a:t>https://www.nhsemployers.org/pay-pensions-and-reward/nhs-terms-and-conditions-of-service---agenda-for-change/nhs-terms-and-conditions-of-service-handbook/overtime-payments-and-pay-during-annual-leave</a:t>
            </a:r>
            <a:r>
              <a:rPr lang="en-GB" dirty="0"/>
              <a:t> </a:t>
            </a:r>
          </a:p>
          <a:p>
            <a:r>
              <a:rPr lang="en-GB" dirty="0"/>
              <a:t>UNISON webpages have information, branch resources, leaflets and a video podcast explaining the framework</a:t>
            </a:r>
          </a:p>
          <a:p>
            <a:r>
              <a:rPr lang="en-GB" dirty="0">
                <a:ea typeface="+mn-lt"/>
                <a:cs typeface="+mn-lt"/>
              </a:rPr>
              <a:t>https://www.unison.org.uk/at-work/health-care/big-issues/holiday-pay-and-overtime-resources-and-faqs/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8601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67FB7-9D65-4DF5-B768-E7FD44F05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89A3-CB7D-4C26-8775-67B4FFC80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dirty="0" err="1"/>
              <a:t>AfC</a:t>
            </a:r>
            <a:r>
              <a:rPr lang="en-GB" dirty="0"/>
              <a:t> Section 13.9 states individual holiday </a:t>
            </a:r>
            <a:r>
              <a:rPr lang="en-US" dirty="0"/>
              <a:t>pay is calculated on the basis of what the individual would have received had they been at work</a:t>
            </a:r>
            <a:endParaRPr lang="en-GB" dirty="0"/>
          </a:p>
          <a:p>
            <a:r>
              <a:rPr lang="en-GB" dirty="0"/>
              <a:t>Historically this has not included overtime, meaning holiday pay has been underpaid</a:t>
            </a:r>
          </a:p>
          <a:p>
            <a:r>
              <a:rPr lang="en-GB" dirty="0"/>
              <a:t>The national framework sets out how employers will correct historic miscalculations of overtime (and additional standard time) as part of holiday pay</a:t>
            </a:r>
          </a:p>
          <a:p>
            <a:r>
              <a:rPr lang="en-GB" dirty="0"/>
              <a:t>Employers have agreed to find a way to prevent these underpayments from reoccurring</a:t>
            </a:r>
          </a:p>
          <a:p>
            <a:r>
              <a:rPr lang="en-GB" dirty="0"/>
              <a:t>Existing ET claims will follow a separate settlement process between claimant and respondent</a:t>
            </a:r>
            <a:endParaRPr lang="en-GB" dirty="0">
              <a:cs typeface="Calibri" panose="020F0502020204030204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7147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F5FBC-C0C6-4802-8A15-F7753AC58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A8479-6C9B-4B90-BBC7-D0D39F27F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Legal cases taken by UNISON members means holiday pay should include regular overtime </a:t>
            </a:r>
          </a:p>
          <a:p>
            <a:r>
              <a:rPr lang="en-GB" dirty="0"/>
              <a:t>NHS Staff Council agreed to correct historic underpayments in England</a:t>
            </a:r>
          </a:p>
          <a:p>
            <a:r>
              <a:rPr lang="en-GB" dirty="0"/>
              <a:t>NHS England allocated limited finances to reach an agreement </a:t>
            </a:r>
          </a:p>
          <a:p>
            <a:r>
              <a:rPr lang="en-GB" dirty="0"/>
              <a:t>Talks with employers (England) began in December 2020</a:t>
            </a:r>
          </a:p>
          <a:p>
            <a:r>
              <a:rPr lang="en-GB" dirty="0"/>
              <a:t>Framework agreed and published March 2021</a:t>
            </a:r>
          </a:p>
          <a:p>
            <a:r>
              <a:rPr lang="en-GB" dirty="0"/>
              <a:t>Separate discussions will take place across the devolved administrations in Wales and Northern Ireland</a:t>
            </a:r>
          </a:p>
          <a:p>
            <a:r>
              <a:rPr lang="en-GB" dirty="0"/>
              <a:t>Scotland agreement already in place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768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DDD59-72A8-495E-863C-B53800F85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the context?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8F914-D74C-4505-8DB3-4ADB12B3A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6412"/>
            <a:ext cx="10896600" cy="4630551"/>
          </a:xfrm>
        </p:spPr>
        <p:txBody>
          <a:bodyPr/>
          <a:lstStyle/>
          <a:p>
            <a:r>
              <a:rPr lang="en-GB" dirty="0"/>
              <a:t>Calculating holiday pay should now include overtime and additional standard time </a:t>
            </a:r>
          </a:p>
          <a:p>
            <a:r>
              <a:rPr lang="en-GB" dirty="0"/>
              <a:t>Overtime is any paid hours worked above contractual hours </a:t>
            </a:r>
          </a:p>
          <a:p>
            <a:r>
              <a:rPr lang="en-GB" dirty="0"/>
              <a:t>For NHS pay there are two definitions that cover overtime:</a:t>
            </a:r>
          </a:p>
          <a:p>
            <a:pPr lvl="1"/>
            <a:r>
              <a:rPr lang="en-GB" b="1" dirty="0"/>
              <a:t>Overtime</a:t>
            </a:r>
            <a:r>
              <a:rPr lang="en-GB" dirty="0"/>
              <a:t> = any pay for time above the standard FTE for the grade</a:t>
            </a:r>
          </a:p>
          <a:p>
            <a:pPr lvl="1"/>
            <a:r>
              <a:rPr lang="en-GB" b="1" dirty="0"/>
              <a:t>Additional Standard Time </a:t>
            </a:r>
            <a:r>
              <a:rPr lang="en-GB" dirty="0"/>
              <a:t>= hours between an individuals contract and the standard FTE for the grade </a:t>
            </a:r>
          </a:p>
          <a:p>
            <a:r>
              <a:rPr lang="en-GB" dirty="0"/>
              <a:t>Overtime is normally where full time staff work above their contract. Additional Standard Time is where part-time staff work above their contract.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4993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DACC7-BEC4-4BE2-ACF1-8BE05B3AD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we achieved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52F61-7325-4D1B-9142-39D47BB0D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A framework for employers to remedy historic underpayments of holiday pay (</a:t>
            </a:r>
            <a:r>
              <a:rPr lang="en-GB" i="1" dirty="0"/>
              <a:t>corrective payments</a:t>
            </a:r>
            <a:r>
              <a:rPr lang="en-GB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Employers will prevent these underpayments from reoccurring (</a:t>
            </a:r>
            <a:r>
              <a:rPr lang="en-GB" i="1" dirty="0"/>
              <a:t>forward-looking</a:t>
            </a:r>
            <a:r>
              <a:rPr lang="en-GB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 fair process that reduces the legal risk to employers and maximises both the payments for staff and the numbers of staff who can receive them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Corrective payments are as close to individual underpayments as possible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 process that is as feasible, clear and as straightforward as possible to enable employers to implement so members know what they will get</a:t>
            </a:r>
          </a:p>
        </p:txBody>
      </p:sp>
    </p:spTree>
    <p:extLst>
      <p:ext uri="{BB962C8B-B14F-4D97-AF65-F5344CB8AC3E}">
        <p14:creationId xmlns:p14="http://schemas.microsoft.com/office/powerpoint/2010/main" val="4095880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05DBD-79F3-4DFA-8F95-584CA87D0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B062E-C3A3-4E57-A42F-44CC883A0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Corrective payments going back 2 years based on eligibility criteria</a:t>
            </a:r>
          </a:p>
          <a:p>
            <a:pPr lvl="1"/>
            <a:r>
              <a:rPr lang="en-GB" dirty="0"/>
              <a:t>1 April 2019 to 31 March 2020 (year 1) </a:t>
            </a:r>
          </a:p>
          <a:p>
            <a:pPr lvl="1"/>
            <a:r>
              <a:rPr lang="en-GB" dirty="0"/>
              <a:t>1 April 2020 to 31 March 2021 (year 2)</a:t>
            </a:r>
          </a:p>
          <a:p>
            <a:r>
              <a:rPr lang="en-GB" dirty="0"/>
              <a:t>If someone is within scope and eligible for either, or both years, the pay they received for overtime or AST in each year will be multiplied by 16% (see examples on a later slide)</a:t>
            </a:r>
          </a:p>
          <a:p>
            <a:r>
              <a:rPr lang="en-GB" dirty="0"/>
              <a:t>Corrective payments will be made through payroll between April and September 2021</a:t>
            </a:r>
          </a:p>
          <a:p>
            <a:r>
              <a:rPr lang="en-GB" dirty="0"/>
              <a:t>Payments will be subject to relevant employee deductions but not pensionable</a:t>
            </a:r>
          </a:p>
        </p:txBody>
      </p:sp>
    </p:spTree>
    <p:extLst>
      <p:ext uri="{BB962C8B-B14F-4D97-AF65-F5344CB8AC3E}">
        <p14:creationId xmlns:p14="http://schemas.microsoft.com/office/powerpoint/2010/main" val="2733268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D836A-C2DF-492B-8B0D-C0F3FFA66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Who is eligible?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EB823-3C40-4096-B875-AB5E745E9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Employed in the NHS as of 31 March 2021</a:t>
            </a:r>
          </a:p>
          <a:p>
            <a:r>
              <a:rPr lang="en-GB" dirty="0"/>
              <a:t>Employed on NHS Terms and Conditions of service (</a:t>
            </a:r>
            <a:r>
              <a:rPr lang="en-GB" dirty="0" err="1"/>
              <a:t>AfC</a:t>
            </a:r>
            <a:r>
              <a:rPr lang="en-GB" dirty="0"/>
              <a:t>)</a:t>
            </a:r>
          </a:p>
          <a:p>
            <a:r>
              <a:rPr lang="en-GB" dirty="0"/>
              <a:t>Must have received payment for AST or OT on </a:t>
            </a:r>
            <a:r>
              <a:rPr lang="en-GB" b="1" dirty="0"/>
              <a:t>4 separate months </a:t>
            </a:r>
            <a:r>
              <a:rPr lang="en-GB" dirty="0"/>
              <a:t>within either, or both, financial years:</a:t>
            </a:r>
          </a:p>
          <a:p>
            <a:pPr lvl="1"/>
            <a:r>
              <a:rPr lang="en-GB" dirty="0"/>
              <a:t>1 April 2019 to 31 March 2020 (year 1) and/or </a:t>
            </a:r>
          </a:p>
          <a:p>
            <a:pPr lvl="1"/>
            <a:r>
              <a:rPr lang="en-GB" dirty="0"/>
              <a:t>1 April 2020 to 31 March 2021 (year 2)</a:t>
            </a:r>
          </a:p>
        </p:txBody>
      </p:sp>
    </p:spTree>
    <p:extLst>
      <p:ext uri="{BB962C8B-B14F-4D97-AF65-F5344CB8AC3E}">
        <p14:creationId xmlns:p14="http://schemas.microsoft.com/office/powerpoint/2010/main" val="3820311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8FB08-9F52-4500-95CB-1A7C8D2DD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multiplier – 16%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2EA94-E010-44B9-8080-F988A0D42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multiplier is a percentage of actual pay for overtime or AST, over the 2 preceding financial years</a:t>
            </a:r>
          </a:p>
          <a:p>
            <a:r>
              <a:rPr lang="en-US" dirty="0"/>
              <a:t>This corrects historic miscalculations of holiday pay</a:t>
            </a:r>
          </a:p>
          <a:p>
            <a:r>
              <a:rPr lang="en-GB" dirty="0"/>
              <a:t>The multiplier for calculation of back pay was chosen to reflect several variables including:</a:t>
            </a:r>
          </a:p>
          <a:p>
            <a:pPr lvl="1"/>
            <a:r>
              <a:rPr lang="en-GB" dirty="0"/>
              <a:t>NHS holiday entitlements</a:t>
            </a:r>
          </a:p>
          <a:p>
            <a:pPr lvl="1"/>
            <a:r>
              <a:rPr lang="en-GB" dirty="0"/>
              <a:t>The back pay period</a:t>
            </a:r>
          </a:p>
          <a:p>
            <a:pPr lvl="1"/>
            <a:r>
              <a:rPr lang="en-GB" dirty="0"/>
              <a:t>Numbers of people in scope and eligible and </a:t>
            </a:r>
          </a:p>
          <a:p>
            <a:pPr lvl="1"/>
            <a:r>
              <a:rPr lang="en-GB" dirty="0"/>
              <a:t>Overall cost of the financial settlement</a:t>
            </a:r>
          </a:p>
        </p:txBody>
      </p:sp>
    </p:spTree>
    <p:extLst>
      <p:ext uri="{BB962C8B-B14F-4D97-AF65-F5344CB8AC3E}">
        <p14:creationId xmlns:p14="http://schemas.microsoft.com/office/powerpoint/2010/main" val="2982247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C90C8-8A6B-4305-B052-ED5FAB66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Examples </a:t>
            </a:r>
            <a:r>
              <a:rPr lang="en-GB" dirty="0"/>
              <a:t>(scenarios)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B9B4F-35F3-431F-9607-F0AA6A908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4284" cy="390643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 part time ambulance paramedic who worked additional standard time (AST) in year 1 but not year 2, and was paid for this AST in at least 4 months of year 1, would receive 16% of those earnings for year 1, but not year 2.</a:t>
            </a:r>
          </a:p>
          <a:p>
            <a:r>
              <a:rPr lang="en-GB" dirty="0"/>
              <a:t>A full time cleaner who worked overtime in year 2, but not year 1, and was paid for this overtime on at least 4 months of year 2 would receive 16% of those earnings for year 2, but not year 1.</a:t>
            </a:r>
          </a:p>
          <a:p>
            <a:r>
              <a:rPr lang="en-GB" dirty="0"/>
              <a:t>A laboratory technician who worked overtime in year 1 and year 2, and was paid for this overtime on at least 4 months in year 1 AND year 2, would receive 16% of those earnings for both years.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058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883</Words>
  <Application>Microsoft Office PowerPoint</Application>
  <PresentationFormat>Widescreen</PresentationFormat>
  <Paragraphs>85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Framework Agreement for Overtime payments and pay during annual leave (England)</vt:lpstr>
      <vt:lpstr>Quick summary</vt:lpstr>
      <vt:lpstr>Background</vt:lpstr>
      <vt:lpstr>What is the context?</vt:lpstr>
      <vt:lpstr>What we achieved</vt:lpstr>
      <vt:lpstr>The framework</vt:lpstr>
      <vt:lpstr>Who is eligible?</vt:lpstr>
      <vt:lpstr>The multiplier – 16%</vt:lpstr>
      <vt:lpstr>Examples (scenarios)</vt:lpstr>
      <vt:lpstr>Examples of back pay amounts</vt:lpstr>
      <vt:lpstr>Summary</vt:lpstr>
      <vt:lpstr>Want to find out more?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Overtime and holiday pay</dc:title>
  <dc:creator>Lofthouse, Alan</dc:creator>
  <cp:lastModifiedBy>Lofthouse, Alan</cp:lastModifiedBy>
  <cp:revision>29</cp:revision>
  <dcterms:created xsi:type="dcterms:W3CDTF">2021-02-04T09:13:31Z</dcterms:created>
  <dcterms:modified xsi:type="dcterms:W3CDTF">2021-04-08T13:42:56Z</dcterms:modified>
</cp:coreProperties>
</file>