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3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8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4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1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16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41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05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30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11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84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46ACF-BD52-442B-8AFB-1C2BE734460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16E9-59D7-45A8-9CF1-CB96287B7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1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join.unison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30A7FB-470A-4A06-B32C-2F8F673C8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br>
              <a:rPr lang="en-GB" sz="4000"/>
            </a:br>
            <a:endParaRPr lang="en-GB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80EAC-FFE6-4C51-9316-B8770F209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660" y="1883056"/>
            <a:ext cx="5882732" cy="3800292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solidFill>
                  <a:schemeClr val="accent4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Calibri" panose="020F0502020204030204" pitchFamily="34" charset="0"/>
              </a:rPr>
              <a:t>Consultation </a:t>
            </a:r>
          </a:p>
          <a:p>
            <a:pPr algn="l"/>
            <a:r>
              <a:rPr lang="en-GB" sz="4800" dirty="0">
                <a:solidFill>
                  <a:schemeClr val="accent4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Calibri" panose="020F0502020204030204" pitchFamily="34" charset="0"/>
              </a:rPr>
              <a:t>on CRC to NPS/DFP </a:t>
            </a:r>
          </a:p>
          <a:p>
            <a:pPr algn="l"/>
            <a:r>
              <a:rPr lang="en-GB" sz="4800" dirty="0">
                <a:solidFill>
                  <a:schemeClr val="accent4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Calibri" panose="020F0502020204030204" pitchFamily="34" charset="0"/>
              </a:rPr>
              <a:t>Staff Transfer and Protections</a:t>
            </a: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47F715E-6EC3-4CD4-8C2D-7ACE6E29C6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0" r="2288"/>
          <a:stretch/>
        </p:blipFill>
        <p:spPr>
          <a:xfrm>
            <a:off x="1101198" y="1604866"/>
            <a:ext cx="4718804" cy="3248277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9483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Triangle 5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132029EC-EC26-45F2-A4F5-0245A780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10053320" cy="1618489"/>
          </a:xfrm>
        </p:spPr>
        <p:txBody>
          <a:bodyPr anchor="ctr">
            <a:normAutofit/>
          </a:bodyPr>
          <a:lstStyle/>
          <a:p>
            <a:r>
              <a:rPr lang="en-GB" sz="50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WHERE WILL YOU BE ASSIGNED</a:t>
            </a:r>
            <a:r>
              <a:rPr lang="en-GB" sz="5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7D501-03A5-4B3E-A45C-395D10915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307103"/>
            <a:ext cx="9490612" cy="3924054"/>
          </a:xfrm>
        </p:spPr>
        <p:txBody>
          <a:bodyPr anchor="t">
            <a:norm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On 25 June 2021 all CRC staff will transfer to either the National Probation Service (NPS) or a Dynamic Framework Provider (DFP)</a:t>
            </a:r>
          </a:p>
          <a:p>
            <a:r>
              <a:rPr lang="en-GB" sz="2000" dirty="0">
                <a:latin typeface="Candara" panose="020E0502030303020204" pitchFamily="34" charset="0"/>
              </a:rPr>
              <a:t>Offender Management and all Interventions will transfer to the NPS</a:t>
            </a:r>
          </a:p>
          <a:p>
            <a:r>
              <a:rPr lang="en-GB" sz="2000" dirty="0">
                <a:latin typeface="Candara" panose="020E0502030303020204" pitchFamily="34" charset="0"/>
              </a:rPr>
              <a:t>Accommodation Services, Education Training and Employment, Wellbeing Service  and Women’s Services will transfer to one of the DFPs</a:t>
            </a:r>
          </a:p>
          <a:p>
            <a:r>
              <a:rPr lang="en-GB" sz="2000" dirty="0">
                <a:latin typeface="Candara" panose="020E0502030303020204" pitchFamily="34" charset="0"/>
              </a:rPr>
              <a:t>CRCs are carrying out the assignment of staff to either NPS or DFP using guidance from NPS</a:t>
            </a:r>
          </a:p>
          <a:p>
            <a:r>
              <a:rPr lang="en-GB" sz="2000" dirty="0">
                <a:latin typeface="Candara" panose="020E0502030303020204" pitchFamily="34" charset="0"/>
              </a:rPr>
              <a:t>Some CRC parent company or sub-contractor staff may </a:t>
            </a:r>
            <a:r>
              <a:rPr lang="en-GB" sz="2000">
                <a:latin typeface="Candara" panose="020E0502030303020204" pitchFamily="34" charset="0"/>
              </a:rPr>
              <a:t>transfer to </a:t>
            </a:r>
            <a:r>
              <a:rPr lang="en-GB" sz="2000" dirty="0">
                <a:latin typeface="Candara" panose="020E0502030303020204" pitchFamily="34" charset="0"/>
              </a:rPr>
              <a:t>either </a:t>
            </a:r>
            <a:r>
              <a:rPr lang="en-GB" sz="2000">
                <a:latin typeface="Candara" panose="020E0502030303020204" pitchFamily="34" charset="0"/>
              </a:rPr>
              <a:t>the        NPS </a:t>
            </a:r>
            <a:r>
              <a:rPr lang="en-GB" sz="2000" dirty="0">
                <a:latin typeface="Candara" panose="020E0502030303020204" pitchFamily="34" charset="0"/>
              </a:rPr>
              <a:t>or a CRC</a:t>
            </a:r>
          </a:p>
        </p:txBody>
      </p:sp>
    </p:spTree>
    <p:extLst>
      <p:ext uri="{BB962C8B-B14F-4D97-AF65-F5344CB8AC3E}">
        <p14:creationId xmlns:p14="http://schemas.microsoft.com/office/powerpoint/2010/main" val="87159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07FE4-25B3-455C-B96F-3FAAF091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10081455" cy="1618489"/>
          </a:xfrm>
        </p:spPr>
        <p:txBody>
          <a:bodyPr anchor="ctr">
            <a:normAutofit/>
          </a:bodyPr>
          <a:lstStyle/>
          <a:p>
            <a:r>
              <a:rPr lang="en-GB" sz="50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HOW WILL YOU BE TRANFERRED</a:t>
            </a:r>
            <a:r>
              <a:rPr lang="en-GB" sz="5000" dirty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73622-0440-48A3-8BF5-0A1DCA954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598459"/>
            <a:ext cx="9490612" cy="3406492"/>
          </a:xfrm>
        </p:spPr>
        <p:txBody>
          <a:bodyPr anchor="t">
            <a:norm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The transfer of staff to NPS will be via a statutory transfer order</a:t>
            </a:r>
          </a:p>
          <a:p>
            <a:r>
              <a:rPr lang="en-GB" sz="2000" dirty="0">
                <a:latin typeface="Candara" panose="020E0502030303020204" pitchFamily="34" charset="0"/>
              </a:rPr>
              <a:t>The transfer of staff to a DFP will be via TUPE</a:t>
            </a:r>
          </a:p>
          <a:p>
            <a:r>
              <a:rPr lang="en-GB" sz="2000" dirty="0">
                <a:latin typeface="Candara" panose="020E0502030303020204" pitchFamily="34" charset="0"/>
              </a:rPr>
              <a:t>UNISON, and the other probation unions, have been negotiating a Staff Transfer and Protections Agreement which will underpin these transfer processes</a:t>
            </a:r>
          </a:p>
          <a:p>
            <a:r>
              <a:rPr lang="en-GB" sz="2000" dirty="0">
                <a:latin typeface="Candara" panose="020E0502030303020204" pitchFamily="34" charset="0"/>
              </a:rPr>
              <a:t>The Staff Transfer and Protections Agreement is now being consulted on by UNISON.</a:t>
            </a:r>
          </a:p>
        </p:txBody>
      </p:sp>
    </p:spTree>
    <p:extLst>
      <p:ext uri="{BB962C8B-B14F-4D97-AF65-F5344CB8AC3E}">
        <p14:creationId xmlns:p14="http://schemas.microsoft.com/office/powerpoint/2010/main" val="120361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9DEBE-4930-4739-B5DF-3FB492C9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197" y="729441"/>
            <a:ext cx="9350443" cy="909054"/>
          </a:xfrm>
        </p:spPr>
        <p:txBody>
          <a:bodyPr anchor="ctr">
            <a:normAutofit/>
          </a:bodyPr>
          <a:lstStyle/>
          <a:p>
            <a:r>
              <a:rPr lang="en-GB" sz="54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CRC TO NPS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B0DD0-4E0F-4E4C-AEB6-BE093CF27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97" y="1652830"/>
            <a:ext cx="10452295" cy="433201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Candara" panose="020E0502030303020204" pitchFamily="34" charset="0"/>
              </a:rPr>
              <a:t>For CRC staff assigned to transfer to the NPS, the Staff Transfer and Protections Agreement, if accepted by members in the ballot, will mean they: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 Transfer onto NPS pay and conditions with immediate effect on 25 June 2021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 Retain continuity of service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 Retain their membership of the Local Government Pension Scheme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 Benefit from a 2 year no-compulsory redundancy guarantee, and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 The following  voluntary redundancy/severance scheme: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4.5 weeks pay for each year of service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Up to 67.5 weeks service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Immediate payment of an unreduced pension if over 55 at </a:t>
            </a:r>
          </a:p>
          <a:p>
            <a:pPr marL="914400" lvl="2" indent="0">
              <a:buNone/>
            </a:pPr>
            <a:r>
              <a:rPr lang="en-GB" dirty="0">
                <a:latin typeface="Candara" panose="020E0502030303020204" pitchFamily="34" charset="0"/>
              </a:rPr>
              <a:t>   date of redundancy</a:t>
            </a:r>
            <a:br>
              <a:rPr lang="en-GB" sz="2200" dirty="0">
                <a:latin typeface="Candara" panose="020E0502030303020204" pitchFamily="34" charset="0"/>
              </a:rPr>
            </a:br>
            <a:r>
              <a:rPr lang="en-GB" sz="2200" dirty="0"/>
              <a:t>	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1668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EFD56-F3F6-445C-99AE-5AE8A8684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8074815" cy="666548"/>
          </a:xfrm>
        </p:spPr>
        <p:txBody>
          <a:bodyPr anchor="ctr">
            <a:normAutofit fontScale="90000"/>
          </a:bodyPr>
          <a:lstStyle/>
          <a:p>
            <a:r>
              <a:rPr lang="en-GB" sz="54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CRC TO DFP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4D695-C5E1-46C9-85E2-9BFBCA9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30247"/>
            <a:ext cx="9621520" cy="4287807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GB" sz="2600" dirty="0">
                <a:latin typeface="Candara" panose="020E0502030303020204" pitchFamily="34" charset="0"/>
              </a:rPr>
              <a:t>For CRC staff assigned to transfer to the DFP, the Staff Transfer and Protections Agreement, if accepted by members in the ballot, will mean they: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600" dirty="0">
                <a:latin typeface="Candara" panose="020E0502030303020204" pitchFamily="34" charset="0"/>
              </a:rPr>
              <a:t>Retain their current CRC pay and conditions in the DFP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600" dirty="0">
                <a:latin typeface="Candara" panose="020E0502030303020204" pitchFamily="34" charset="0"/>
              </a:rPr>
              <a:t>Retain continuity of service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600" dirty="0">
                <a:latin typeface="Candara" panose="020E0502030303020204" pitchFamily="34" charset="0"/>
              </a:rPr>
              <a:t>Retain their membership of the Local Government Pension Scheme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600" dirty="0">
                <a:latin typeface="Candara" panose="020E0502030303020204" pitchFamily="34" charset="0"/>
              </a:rPr>
              <a:t>Benefit from a 2 year no-compulsory redundancy guarantee, and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600" dirty="0">
                <a:latin typeface="Candara" panose="020E0502030303020204" pitchFamily="34" charset="0"/>
              </a:rPr>
              <a:t>The following  voluntary redundancy/severance scheme:</a:t>
            </a:r>
          </a:p>
          <a:p>
            <a:pPr lvl="2"/>
            <a:r>
              <a:rPr lang="en-GB" sz="2600" dirty="0">
                <a:latin typeface="Candara" panose="020E0502030303020204" pitchFamily="34" charset="0"/>
              </a:rPr>
              <a:t>4.5 weeks pay for each year of service</a:t>
            </a:r>
          </a:p>
          <a:p>
            <a:pPr lvl="2"/>
            <a:r>
              <a:rPr lang="en-GB" sz="2600" dirty="0">
                <a:latin typeface="Candara" panose="020E0502030303020204" pitchFamily="34" charset="0"/>
              </a:rPr>
              <a:t>Up to 67.5 weeks service</a:t>
            </a:r>
          </a:p>
          <a:p>
            <a:pPr lvl="2"/>
            <a:r>
              <a:rPr lang="en-GB" sz="2600" dirty="0">
                <a:latin typeface="Candara" panose="020E0502030303020204" pitchFamily="34" charset="0"/>
              </a:rPr>
              <a:t>Immediate payment of an unreduced pension if over 55 at                 date of redundancy</a:t>
            </a:r>
          </a:p>
          <a:p>
            <a:pPr lvl="1"/>
            <a:endParaRPr lang="en-GB" sz="1500" dirty="0"/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59985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A0262-7DE8-442C-9CDD-8D8D3D36E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858689"/>
            <a:ext cx="10905053" cy="1618489"/>
          </a:xfrm>
        </p:spPr>
        <p:txBody>
          <a:bodyPr anchor="ctr">
            <a:noAutofit/>
          </a:bodyPr>
          <a:lstStyle/>
          <a:p>
            <a:r>
              <a:rPr lang="en-GB" sz="4600" dirty="0">
                <a:solidFill>
                  <a:schemeClr val="accent4">
                    <a:lumMod val="75000"/>
                  </a:schemeClr>
                </a:solidFill>
              </a:rPr>
              <a:t>CRC PARENT COMPANY or SUB-CONTRACTOR STAFF TRANSFER TO NPS/DFP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FC420-335B-4720-84A3-A5778B188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2496541"/>
            <a:ext cx="8952800" cy="2800395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Transfer will be via a statutory transfer order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Staff will retain their CRC parent company/sub-contractor pay and conditions on transfer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Harmonisation proposals to transfer staff onto NPS/DFP pay and conditions will be negotiated after the transfer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latin typeface="Candara" panose="020E0502030303020204" pitchFamily="34" charset="0"/>
              </a:rPr>
              <a:t>Staff will be auto-enrolled in the Local Government Pension Scheme in NPS only</a:t>
            </a:r>
          </a:p>
        </p:txBody>
      </p:sp>
    </p:spTree>
    <p:extLst>
      <p:ext uri="{BB962C8B-B14F-4D97-AF65-F5344CB8AC3E}">
        <p14:creationId xmlns:p14="http://schemas.microsoft.com/office/powerpoint/2010/main" val="38589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8018-6670-4366-8B21-07E59F85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954" y="856149"/>
            <a:ext cx="10081455" cy="1618489"/>
          </a:xfrm>
        </p:spPr>
        <p:txBody>
          <a:bodyPr anchor="ctr">
            <a:normAutofit/>
          </a:bodyPr>
          <a:lstStyle/>
          <a:p>
            <a:r>
              <a:rPr lang="en-GB" sz="54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STAFF TRANSFER &amp; PROTECTIONS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6CE84-4DEC-4ABE-96A7-D94B9409B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31" y="2707511"/>
            <a:ext cx="8829431" cy="3335866"/>
          </a:xfrm>
        </p:spPr>
        <p:txBody>
          <a:bodyPr anchor="t">
            <a:normAutofit fontScale="92500"/>
          </a:bodyPr>
          <a:lstStyle/>
          <a:p>
            <a:r>
              <a:rPr lang="en-GB" sz="2400" dirty="0">
                <a:latin typeface="Candara" panose="020E0502030303020204" pitchFamily="34" charset="0"/>
              </a:rPr>
              <a:t>UNISON is consulting its CRC members on The Staff Transfer and Protections Agreement now.</a:t>
            </a:r>
          </a:p>
          <a:p>
            <a:r>
              <a:rPr lang="en-GB" sz="2400" dirty="0">
                <a:latin typeface="Candara" panose="020E0502030303020204" pitchFamily="34" charset="0"/>
              </a:rPr>
              <a:t>The ballot closes at midday on 5 October 2020</a:t>
            </a:r>
          </a:p>
          <a:p>
            <a:r>
              <a:rPr lang="en-GB" sz="2400" dirty="0">
                <a:latin typeface="Candara" panose="020E0502030303020204" pitchFamily="34" charset="0"/>
              </a:rPr>
              <a:t>All UNISON CRC members are being asked to vote on whether they accept/reject the transfer proposals</a:t>
            </a:r>
          </a:p>
          <a:p>
            <a:r>
              <a:rPr lang="en-GB" sz="2400" dirty="0">
                <a:latin typeface="Candara" panose="020E0502030303020204" pitchFamily="34" charset="0"/>
              </a:rPr>
              <a:t>UNISON recommends that members vote to accept the proposals</a:t>
            </a:r>
          </a:p>
          <a:p>
            <a:r>
              <a:rPr lang="en-GB" sz="2400" dirty="0">
                <a:latin typeface="Candara" panose="020E0502030303020204" pitchFamily="34" charset="0"/>
              </a:rPr>
              <a:t>The Staff Transfer and Protections Agreement provides different outcomes depending on whether CRC staff transfer to the NPS or a DFP 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166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F16EC2-0F1E-4DD6-974D-952698DA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 fontScale="90000"/>
          </a:bodyPr>
          <a:lstStyle/>
          <a:p>
            <a:pPr algn="r"/>
            <a:r>
              <a:rPr lang="en-GB" sz="66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VOTE IN THE UNISON BALLOT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5A3D-7581-4921-9396-8DC947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423" y="1338729"/>
            <a:ext cx="5767741" cy="4180542"/>
          </a:xfrm>
        </p:spPr>
        <p:txBody>
          <a:bodyPr anchor="ctr">
            <a:normAutofit/>
          </a:bodyPr>
          <a:lstStyle/>
          <a:p>
            <a:r>
              <a:rPr lang="en-GB" sz="2000" dirty="0"/>
              <a:t>UNISON’s ballot closes at midday on 5 October</a:t>
            </a:r>
          </a:p>
          <a:p>
            <a:r>
              <a:rPr lang="en-GB" sz="2000" dirty="0"/>
              <a:t>Only UNISON members may vote in the UNISON ballot</a:t>
            </a:r>
          </a:p>
          <a:p>
            <a:r>
              <a:rPr lang="en-GB" sz="2000" dirty="0"/>
              <a:t>If you are a member and have not received a ballot paper, please contact UNISON Direct on 0800 0 857 857</a:t>
            </a:r>
          </a:p>
          <a:p>
            <a:r>
              <a:rPr lang="en-GB" sz="2000" dirty="0"/>
              <a:t>If you are not already a trade union member, join UNISON now to take part in the ballot to secure your pay and conditions for the future</a:t>
            </a:r>
          </a:p>
          <a:p>
            <a:r>
              <a:rPr lang="en-GB" sz="2000" dirty="0"/>
              <a:t>To join, speak to your local UNISON representative, call free on 0800 171 2193  or visit: </a:t>
            </a:r>
            <a:r>
              <a:rPr lang="en-GB" sz="2000" dirty="0">
                <a:hlinkClick r:id="rId2"/>
              </a:rPr>
              <a:t>https://join.unison.org.uk/</a:t>
            </a:r>
            <a:r>
              <a:rPr lang="en-GB" sz="2000" dirty="0"/>
              <a:t> </a:t>
            </a: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53421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50DE85ABF60B468BC56FE199818668" ma:contentTypeVersion="4" ma:contentTypeDescription="Create a new document." ma:contentTypeScope="" ma:versionID="f47cfdf849e6ae04e72b8bf55432fc19">
  <xsd:schema xmlns:xsd="http://www.w3.org/2001/XMLSchema" xmlns:xs="http://www.w3.org/2001/XMLSchema" xmlns:p="http://schemas.microsoft.com/office/2006/metadata/properties" xmlns:ns3="566da5a4-d48f-40cf-a1d2-d16f98b04b10" targetNamespace="http://schemas.microsoft.com/office/2006/metadata/properties" ma:root="true" ma:fieldsID="3cc786e6959abde822c5d3fe741b4a01" ns3:_="">
    <xsd:import namespace="566da5a4-d48f-40cf-a1d2-d16f98b04b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da5a4-d48f-40cf-a1d2-d16f98b04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17A887-2DC6-4070-8575-D97DB0068976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566da5a4-d48f-40cf-a1d2-d16f98b04b10"/>
  </ds:schemaRefs>
</ds:datastoreItem>
</file>

<file path=customXml/itemProps2.xml><?xml version="1.0" encoding="utf-8"?>
<ds:datastoreItem xmlns:ds="http://schemas.openxmlformats.org/officeDocument/2006/customXml" ds:itemID="{454E8F11-92A5-4219-BA14-6D93CDEB6E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3188E1-1FC6-493B-B1B1-C5A8F934D4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6da5a4-d48f-40cf-a1d2-d16f98b04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627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Malgun Gothic</vt:lpstr>
      <vt:lpstr>Arial</vt:lpstr>
      <vt:lpstr>Calibri</vt:lpstr>
      <vt:lpstr>Calibri Light</vt:lpstr>
      <vt:lpstr>Candara</vt:lpstr>
      <vt:lpstr>Century Gothic</vt:lpstr>
      <vt:lpstr>Rockwell</vt:lpstr>
      <vt:lpstr>Wingdings</vt:lpstr>
      <vt:lpstr>Office Theme</vt:lpstr>
      <vt:lpstr> </vt:lpstr>
      <vt:lpstr>WHERE WILL YOU BE ASSIGNED?</vt:lpstr>
      <vt:lpstr>HOW WILL YOU BE TRANFERRED?</vt:lpstr>
      <vt:lpstr>CRC TO NPS TRANSFER</vt:lpstr>
      <vt:lpstr>CRC TO DFP TRANSFER</vt:lpstr>
      <vt:lpstr>CRC PARENT COMPANY or SUB-CONTRACTOR STAFF TRANSFER TO NPS/DFP</vt:lpstr>
      <vt:lpstr>STAFF TRANSFER &amp; PROTECTIONS AGREEMENT</vt:lpstr>
      <vt:lpstr>VOTE IN THE UNISON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Raymond, Helen</dc:creator>
  <cp:lastModifiedBy>Priestley, Ben</cp:lastModifiedBy>
  <cp:revision>4</cp:revision>
  <dcterms:created xsi:type="dcterms:W3CDTF">2020-09-23T12:05:29Z</dcterms:created>
  <dcterms:modified xsi:type="dcterms:W3CDTF">2020-09-24T16:02:27Z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0x0101003750DE85ABF60B468BC56FE199818668</vt:lpwstr>
  </property>
</Properties>
</file>