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67" r:id="rId2"/>
    <p:sldId id="257" r:id="rId3"/>
    <p:sldId id="258" r:id="rId4"/>
    <p:sldId id="263" r:id="rId5"/>
    <p:sldId id="260" r:id="rId6"/>
    <p:sldId id="261" r:id="rId7"/>
    <p:sldId id="262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13"/>
    <p:restoredTop sz="89147" autoAdjust="0"/>
  </p:normalViewPr>
  <p:slideViewPr>
    <p:cSldViewPr snapToGrid="0" snapToObjects="1">
      <p:cViewPr varScale="1">
        <p:scale>
          <a:sx n="77" d="100"/>
          <a:sy n="77" d="100"/>
        </p:scale>
        <p:origin x="-108" y="-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81AE7-009E-BB44-9A40-06A6AFB72D62}" type="datetimeFigureOut">
              <a:rPr lang="en-US" smtClean="0"/>
              <a:pPr/>
              <a:t>1/14/2019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E6295F-8914-D242-90BE-77C40EEE4A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42067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6295F-8914-D242-90BE-77C40EEE4A5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GB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GB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6295F-8914-D242-90BE-77C40EEE4A5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GB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6295F-8914-D242-90BE-77C40EEE4A5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6295F-8914-D242-90BE-77C40EEE4A5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6295F-8914-D242-90BE-77C40EEE4A5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6295F-8914-D242-90BE-77C40EEE4A5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6295F-8914-D242-90BE-77C40EEE4A5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6295F-8914-D242-90BE-77C40EEE4A5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6295F-8914-D242-90BE-77C40EEE4A5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70A95D-EF49-2D41-B1AE-FF0313BA49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9A4144-9162-5E44-974F-EA78EB2C50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3FA4B20-8404-AB4B-A31D-6C2186158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C4B3E-50E4-0E4E-8110-4C0262272E70}" type="datetimeFigureOut">
              <a:rPr lang="en-US" smtClean="0"/>
              <a:pPr/>
              <a:t>1/14/2019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028CAF4-01CC-AC4E-BE6F-930A331B2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F02266F-9F1D-2549-AFDC-13264BB31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0C8D-CC83-FC49-B5E7-DF36097D7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8107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3F808E-E357-3143-977C-5A51026F4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58DF032-665E-4543-B790-E057B094E0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FB6E29B-CBA1-6041-A564-30619CD10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C4B3E-50E4-0E4E-8110-4C0262272E70}" type="datetimeFigureOut">
              <a:rPr lang="en-US" smtClean="0"/>
              <a:pPr/>
              <a:t>1/14/2019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7D48D9C-EA55-7148-A560-9DC4335F2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4631E3F-2A46-894A-840A-E4343B70E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0C8D-CC83-FC49-B5E7-DF36097D7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3833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5806BAA-3EE6-254C-921D-A6043F992F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89E244E-45DE-4045-99A9-064CD6DB75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979EAD5-1694-DC49-9697-E5CAF48EA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C4B3E-50E4-0E4E-8110-4C0262272E70}" type="datetimeFigureOut">
              <a:rPr lang="en-US" smtClean="0"/>
              <a:pPr/>
              <a:t>1/14/2019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E4EE3CD-2F80-2149-B285-88CF0264B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DEAEBE1-5257-9244-A98B-F9900DFEF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0C8D-CC83-FC49-B5E7-DF36097D7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094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452AC5-9B93-844D-82F0-CFCA425F2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AD00A10-5A4A-7143-B292-B2EB1A553D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DBD9B9D-4531-CE42-A5A1-503755701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C4B3E-50E4-0E4E-8110-4C0262272E70}" type="datetimeFigureOut">
              <a:rPr lang="en-US" smtClean="0"/>
              <a:pPr/>
              <a:t>1/14/2019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65C4367-865C-1B4F-8D03-32D2EF29F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E6F357B-3AA1-D443-B6D6-C1B117373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0C8D-CC83-FC49-B5E7-DF36097D7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2081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EC6E3F-D75E-6D4E-AEC6-74C08A8FF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EAE59AA-09D4-A44F-9016-2E1430AEF6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2FE88C4-11E4-7541-A387-81C68EF55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C4B3E-50E4-0E4E-8110-4C0262272E70}" type="datetimeFigureOut">
              <a:rPr lang="en-US" smtClean="0"/>
              <a:pPr/>
              <a:t>1/14/2019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C3D404E-1FDD-2D48-9338-7EE2C8C58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BDCA419-B0C5-FB47-BE05-BF3BCB839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0C8D-CC83-FC49-B5E7-DF36097D7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6202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3E568D-1E56-524D-AEE1-D8597B24E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319225F-9C23-A84B-9C14-3D08F03948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659F8F9-F2C6-1940-8B46-E72B556E96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0F50BF3-D8D6-CF4F-A9E3-FEC8689BC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C4B3E-50E4-0E4E-8110-4C0262272E70}" type="datetimeFigureOut">
              <a:rPr lang="en-US" smtClean="0"/>
              <a:pPr/>
              <a:t>1/14/2019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87DD451-EE8B-8C40-81F8-1D919BB63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D008348-638F-0A4F-8C91-D6647DC38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0C8D-CC83-FC49-B5E7-DF36097D7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0610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EF89AA-161A-CE41-B669-BEA7BC60B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D3A4E02-69D7-9041-B2C3-739A771B84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2782CF3-7CCC-A24C-B198-B3A96927BD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EDDEC92-7AA6-7C43-A6CB-D6B4092216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EC376BA-F19C-4D45-B113-6244C26CCF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58DDA88-DF40-E942-BC78-C7B11AF16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C4B3E-50E4-0E4E-8110-4C0262272E70}" type="datetimeFigureOut">
              <a:rPr lang="en-US" smtClean="0"/>
              <a:pPr/>
              <a:t>1/14/2019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B3EFCDD-52A2-274B-8C01-C77AD6A76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A8251C8-68D2-7745-8064-C65C01FD4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0C8D-CC83-FC49-B5E7-DF36097D7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1463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6C2D33-6838-7649-9ACD-9F7AC43F4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FF7EBFE-DBAF-AC4A-A913-A093CF025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C4B3E-50E4-0E4E-8110-4C0262272E70}" type="datetimeFigureOut">
              <a:rPr lang="en-US" smtClean="0"/>
              <a:pPr/>
              <a:t>1/14/2019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FEFA906-2AA3-4146-A060-D37B4814D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54D4736-0A76-D943-AF38-9C0B6725F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0C8D-CC83-FC49-B5E7-DF36097D7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544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E570403-4D5A-5049-A2E6-CC3A5810F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C4B3E-50E4-0E4E-8110-4C0262272E70}" type="datetimeFigureOut">
              <a:rPr lang="en-US" smtClean="0"/>
              <a:pPr/>
              <a:t>1/14/2019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70AEEF7-50B7-EA48-B39B-6BA5C28A1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25912CC-18DB-7F41-8F82-431BA109B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0C8D-CC83-FC49-B5E7-DF36097D7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2804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72882E-A1F1-2A4C-9458-97DE6D5DD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B7F6D13-EF33-7C4F-A33F-8FF6EF521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3A2EC23-9F9C-434F-9FF4-0F1230ABC6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7079071-A9FA-E643-9C94-E25E350D2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C4B3E-50E4-0E4E-8110-4C0262272E70}" type="datetimeFigureOut">
              <a:rPr lang="en-US" smtClean="0"/>
              <a:pPr/>
              <a:t>1/14/2019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24B0724-7240-8E48-B0D9-2FE0BD28F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A8A35FA-9A67-6F47-9B67-93DAFEDFD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0C8D-CC83-FC49-B5E7-DF36097D7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7864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B08B9E-CDA9-C748-8248-429C6453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1523470-A193-0A44-BD8D-EBEAC12E20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AC76B01-AB93-D244-994B-71B8263E4E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8FD0CEE-F749-2340-8735-848E50757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C4B3E-50E4-0E4E-8110-4C0262272E70}" type="datetimeFigureOut">
              <a:rPr lang="en-US" smtClean="0"/>
              <a:pPr/>
              <a:t>1/14/2019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0A64A01-E87A-0B4E-B807-C98B90730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C743751-2E76-8145-89D4-3E706C36C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0C8D-CC83-FC49-B5E7-DF36097D7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0181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4973B88-A53D-074B-91BB-7375C113D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690E4EA-B712-F548-8016-AAEF7CF8A4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42C4E21-B310-4341-915B-B9650731F0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C4B3E-50E4-0E4E-8110-4C0262272E70}" type="datetimeFigureOut">
              <a:rPr lang="en-US" smtClean="0"/>
              <a:pPr/>
              <a:t>1/14/2019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33F176F-E398-EA4D-9336-5F49DDCAB0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6C0AED3-44D9-1E40-8ADC-AF779821D1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30C8D-CC83-FC49-B5E7-DF36097D7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5906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son.org.uk/our-campaigns/speak-up-for-schools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hoolcuts.org.uk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6EE071A0-43BC-DB43-8382-AB9F0A731B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9" y="5379615"/>
            <a:ext cx="12189431" cy="14783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6D5200-321A-EA4E-A672-7CA29A82F1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693983" y="2368461"/>
            <a:ext cx="8670958" cy="1843616"/>
          </a:xfrm>
        </p:spPr>
        <p:txBody>
          <a:bodyPr>
            <a:noAutofit/>
          </a:bodyPr>
          <a:lstStyle/>
          <a:p>
            <a:pPr algn="r"/>
            <a:r>
              <a:rPr lang="en-US" sz="6600" dirty="0"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br>
              <a:rPr lang="en-US" sz="6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600" dirty="0">
                <a:latin typeface="Arial" panose="020B0604020202020204" pitchFamily="34" charset="0"/>
                <a:cs typeface="Arial" panose="020B0604020202020204" pitchFamily="34" charset="0"/>
              </a:rPr>
              <a:t>Funding</a:t>
            </a:r>
            <a:br>
              <a:rPr lang="en-US" sz="6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600" dirty="0">
                <a:latin typeface="Arial" panose="020B0604020202020204" pitchFamily="34" charset="0"/>
                <a:cs typeface="Arial" panose="020B0604020202020204" pitchFamily="34" charset="0"/>
              </a:rPr>
              <a:t>Ballot</a:t>
            </a:r>
            <a:endParaRPr lang="en-US" sz="6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AE99A0D-8495-F54D-8220-C341A16545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376" y="4080698"/>
            <a:ext cx="3673440" cy="284451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15500821-E46F-0F40-982D-BEA8352C23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1062" y="5504615"/>
            <a:ext cx="2083746" cy="10604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115F0B3-F18A-2F46-A207-BC0C283F0D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0951" y="-1"/>
            <a:ext cx="6121049" cy="40806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DFB2D6D-CE85-0B4A-BF83-80BDDF2470A1}"/>
              </a:ext>
            </a:extLst>
          </p:cNvPr>
          <p:cNvSpPr txBox="1"/>
          <p:nvPr/>
        </p:nvSpPr>
        <p:spPr>
          <a:xfrm>
            <a:off x="3647971" y="4028741"/>
            <a:ext cx="85440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for Action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xmlns="" val="292661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2C0A893-DD97-8A48-8EFA-5BE5C9AF4576}"/>
              </a:ext>
            </a:extLst>
          </p:cNvPr>
          <p:cNvSpPr/>
          <p:nvPr/>
        </p:nvSpPr>
        <p:spPr>
          <a:xfrm>
            <a:off x="0" y="5840963"/>
            <a:ext cx="12192000" cy="101703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FD137F-9C7D-EE4A-9E7B-195A7479C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2152" y="365125"/>
            <a:ext cx="7501648" cy="1325563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information: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CFCA32D-E5B5-2345-AC77-7C6053CCF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2151" y="1825625"/>
            <a:ext cx="7960907" cy="355399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Visit our campaigns and </a:t>
            </a:r>
            <a:r>
              <a:rPr lang="en-GB" dirty="0" smtClean="0"/>
              <a:t>ballot </a:t>
            </a:r>
            <a:r>
              <a:rPr lang="en-GB" dirty="0"/>
              <a:t>webpage at: </a:t>
            </a: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	unison.org.uk  -  </a:t>
            </a:r>
            <a:r>
              <a:rPr lang="en-GB" dirty="0" err="1" smtClean="0"/>
              <a:t>speakupforschools</a:t>
            </a:r>
            <a:endParaRPr lang="en-GB" dirty="0" smtClean="0"/>
          </a:p>
          <a:p>
            <a:pPr>
              <a:spcBef>
                <a:spcPts val="0"/>
              </a:spcBef>
              <a:buNone/>
            </a:pPr>
            <a:endParaRPr lang="en-GB" sz="1900" dirty="0" smtClean="0"/>
          </a:p>
          <a:p>
            <a:pPr>
              <a:buNone/>
            </a:pPr>
            <a:r>
              <a:rPr lang="en-GB" sz="1900" b="1" dirty="0" smtClean="0"/>
              <a:t>( </a:t>
            </a:r>
            <a:r>
              <a:rPr lang="en-GB" sz="1900" b="1" u="sng" dirty="0" smtClean="0">
                <a:hlinkClick r:id="rId3"/>
              </a:rPr>
              <a:t>https://www.unison.org.uk/our-campaigns/speak-up-for-schools/</a:t>
            </a:r>
            <a:r>
              <a:rPr lang="en-GB" sz="1900" b="1" u="sng" dirty="0" smtClean="0"/>
              <a:t>)</a:t>
            </a:r>
            <a:endParaRPr lang="en-GB" sz="1900" b="1" dirty="0" smtClean="0"/>
          </a:p>
          <a:p>
            <a:pPr>
              <a:buNone/>
            </a:pPr>
            <a:endParaRPr lang="en-GB" dirty="0"/>
          </a:p>
          <a:p>
            <a:pPr algn="ctr">
              <a:buNone/>
            </a:pPr>
            <a:r>
              <a:rPr lang="en-GB" sz="4400" b="1" dirty="0" smtClean="0"/>
              <a:t>We </a:t>
            </a:r>
            <a:r>
              <a:rPr lang="en-GB" sz="4400" b="1" dirty="0"/>
              <a:t>need you to vote to speak up for schools</a:t>
            </a:r>
          </a:p>
          <a:p>
            <a:pPr lvl="0">
              <a:buNone/>
            </a:pP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1E4B7F4-B191-1144-9B5B-97F32F684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5962262"/>
            <a:ext cx="10515600" cy="530613"/>
          </a:xfrm>
        </p:spPr>
        <p:txBody>
          <a:bodyPr/>
          <a:lstStyle/>
          <a:p>
            <a:pPr algn="r"/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849E0DB-3850-344A-859A-9236442933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9" y="5379615"/>
            <a:ext cx="12189431" cy="14783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DC9DA95-3DB3-1E44-BC4A-B02BFD862A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289" y="4001294"/>
            <a:ext cx="3636792" cy="281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04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2C0A893-DD97-8A48-8EFA-5BE5C9AF4576}"/>
              </a:ext>
            </a:extLst>
          </p:cNvPr>
          <p:cNvSpPr/>
          <p:nvPr/>
        </p:nvSpPr>
        <p:spPr>
          <a:xfrm>
            <a:off x="0" y="5840963"/>
            <a:ext cx="12192000" cy="101703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FD137F-9C7D-EE4A-9E7B-195A7479C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5017" y="365125"/>
            <a:ext cx="7501648" cy="1325563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Funding cuts – the facts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CFCA32D-E5B5-2345-AC77-7C6053CCF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2152" y="1825625"/>
            <a:ext cx="7501647" cy="3553990"/>
          </a:xfrm>
        </p:spPr>
        <p:txBody>
          <a:bodyPr>
            <a:normAutofit/>
          </a:bodyPr>
          <a:lstStyle/>
          <a:p>
            <a:pPr lvl="0"/>
            <a:r>
              <a:rPr lang="en-GB" dirty="0"/>
              <a:t>‘Real term’ cuts of £2.8 billion since 2015</a:t>
            </a:r>
          </a:p>
          <a:p>
            <a:pPr lvl="0"/>
            <a:r>
              <a:rPr lang="en-GB" dirty="0"/>
              <a:t>Primary schools have had an average cut of £</a:t>
            </a:r>
            <a:r>
              <a:rPr lang="en-GB" dirty="0" smtClean="0"/>
              <a:t>45,000 each </a:t>
            </a:r>
            <a:r>
              <a:rPr lang="en-GB" dirty="0"/>
              <a:t>year</a:t>
            </a:r>
          </a:p>
          <a:p>
            <a:pPr lvl="0"/>
            <a:r>
              <a:rPr lang="en-GB" dirty="0"/>
              <a:t>Secondary  schools average cut of £</a:t>
            </a:r>
            <a:r>
              <a:rPr lang="en-GB" dirty="0" smtClean="0"/>
              <a:t>185,000 each </a:t>
            </a:r>
            <a:r>
              <a:rPr lang="en-GB" dirty="0"/>
              <a:t>year</a:t>
            </a:r>
          </a:p>
          <a:p>
            <a:pPr lvl="0"/>
            <a:r>
              <a:rPr lang="en-GB" dirty="0"/>
              <a:t>But each school is different </a:t>
            </a:r>
            <a:r>
              <a:rPr lang="en-GB" dirty="0" smtClean="0"/>
              <a:t>– check out </a:t>
            </a:r>
            <a:r>
              <a:rPr lang="en-GB" dirty="0"/>
              <a:t>your school at: </a:t>
            </a:r>
            <a:r>
              <a:rPr lang="en-GB" u="sng" dirty="0">
                <a:hlinkClick r:id="rId3"/>
              </a:rPr>
              <a:t>www.schoolcuts.org.uk</a:t>
            </a:r>
            <a:r>
              <a:rPr lang="en-GB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1E4B7F4-B191-1144-9B5B-97F32F684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5962262"/>
            <a:ext cx="10515600" cy="530613"/>
          </a:xfrm>
        </p:spPr>
        <p:txBody>
          <a:bodyPr/>
          <a:lstStyle/>
          <a:p>
            <a:pPr algn="r"/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849E0DB-3850-344A-859A-9236442933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9" y="5379615"/>
            <a:ext cx="12189431" cy="14783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DC9DA95-3DB3-1E44-BC4A-B02BFD862A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289" y="4001294"/>
            <a:ext cx="3636792" cy="281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04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2C0A893-DD97-8A48-8EFA-5BE5C9AF4576}"/>
              </a:ext>
            </a:extLst>
          </p:cNvPr>
          <p:cNvSpPr/>
          <p:nvPr/>
        </p:nvSpPr>
        <p:spPr>
          <a:xfrm>
            <a:off x="0" y="5840963"/>
            <a:ext cx="12192000" cy="101703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FD137F-9C7D-EE4A-9E7B-195A7479C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136" y="365125"/>
            <a:ext cx="9267568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government funding - 2018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CFCA32D-E5B5-2345-AC77-7C6053CCF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2152" y="1825625"/>
            <a:ext cx="7501647" cy="3553990"/>
          </a:xfrm>
        </p:spPr>
        <p:txBody>
          <a:bodyPr>
            <a:normAutofit/>
          </a:bodyPr>
          <a:lstStyle/>
          <a:p>
            <a:pPr lvl="0"/>
            <a:r>
              <a:rPr lang="en-GB" dirty="0"/>
              <a:t>£400 million for ‘little extras’ – for one year</a:t>
            </a:r>
          </a:p>
          <a:p>
            <a:pPr lvl="0"/>
            <a:r>
              <a:rPr lang="en-GB" dirty="0"/>
              <a:t>£350 million for SEND funding – over 2 years</a:t>
            </a:r>
          </a:p>
          <a:p>
            <a:pPr lvl="0"/>
            <a:r>
              <a:rPr lang="en-GB" dirty="0"/>
              <a:t>One offs, </a:t>
            </a:r>
            <a:r>
              <a:rPr lang="en-GB" dirty="0" smtClean="0"/>
              <a:t>not coherent, not long term</a:t>
            </a:r>
            <a:endParaRPr lang="en-GB" dirty="0"/>
          </a:p>
          <a:p>
            <a:pPr lvl="0"/>
            <a:r>
              <a:rPr lang="en-GB" dirty="0"/>
              <a:t>Need a long term plan like the NHS </a:t>
            </a:r>
            <a:r>
              <a:rPr lang="en-GB" dirty="0" smtClean="0"/>
              <a:t>(which </a:t>
            </a:r>
            <a:r>
              <a:rPr lang="en-GB" dirty="0"/>
              <a:t>is receiving an increase of £20 billion a year!)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1E4B7F4-B191-1144-9B5B-97F32F684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5962262"/>
            <a:ext cx="10515600" cy="530613"/>
          </a:xfrm>
        </p:spPr>
        <p:txBody>
          <a:bodyPr/>
          <a:lstStyle/>
          <a:p>
            <a:pPr algn="r"/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849E0DB-3850-344A-859A-9236442933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9" y="5379615"/>
            <a:ext cx="12189431" cy="14783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DC9DA95-3DB3-1E44-BC4A-B02BFD862A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289" y="4001294"/>
            <a:ext cx="3636792" cy="281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04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2C0A893-DD97-8A48-8EFA-5BE5C9AF4576}"/>
              </a:ext>
            </a:extLst>
          </p:cNvPr>
          <p:cNvSpPr/>
          <p:nvPr/>
        </p:nvSpPr>
        <p:spPr>
          <a:xfrm>
            <a:off x="0" y="5840963"/>
            <a:ext cx="12192000" cy="101703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FD137F-9C7D-EE4A-9E7B-195A7479C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6194" y="365125"/>
            <a:ext cx="8884509" cy="1325563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staff – cuts and restructuring </a:t>
            </a:r>
            <a:r>
              <a:rPr lang="en-GB" dirty="0"/>
              <a:t/>
            </a:r>
            <a:br>
              <a:rPr lang="en-GB" dirty="0"/>
            </a:br>
            <a:endParaRPr lang="en-US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CFCA32D-E5B5-2345-AC77-7C6053CCF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2153" y="1507523"/>
            <a:ext cx="7501647" cy="3872091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GB" dirty="0"/>
              <a:t>Overall increase in support staff up to 2016 – but only in primary schools  </a:t>
            </a:r>
          </a:p>
          <a:p>
            <a:pPr lvl="0"/>
            <a:r>
              <a:rPr lang="en-GB" dirty="0"/>
              <a:t>Big job losses in secondary schools: </a:t>
            </a:r>
            <a:r>
              <a:rPr lang="en-GB" dirty="0" err="1"/>
              <a:t>eg</a:t>
            </a:r>
            <a:r>
              <a:rPr lang="en-GB" dirty="0"/>
              <a:t> 10% cuts in technicians and teaching assistants since 2013</a:t>
            </a:r>
          </a:p>
          <a:p>
            <a:pPr lvl="0"/>
            <a:r>
              <a:rPr lang="en-GB" dirty="0"/>
              <a:t>2017 onwards - job losses across </a:t>
            </a:r>
            <a:r>
              <a:rPr lang="en-GB" u="sng" dirty="0"/>
              <a:t>all</a:t>
            </a:r>
            <a:r>
              <a:rPr lang="en-GB" dirty="0"/>
              <a:t> school types </a:t>
            </a:r>
          </a:p>
          <a:p>
            <a:pPr lvl="0">
              <a:buNone/>
            </a:pPr>
            <a:r>
              <a:rPr lang="en-GB" b="1" dirty="0"/>
              <a:t>UNISON surveys 2018</a:t>
            </a:r>
            <a:r>
              <a:rPr lang="en-GB" dirty="0"/>
              <a:t>:</a:t>
            </a:r>
          </a:p>
          <a:p>
            <a:pPr lvl="0"/>
            <a:r>
              <a:rPr lang="en-GB" dirty="0"/>
              <a:t>33% cut in staff delivering pastoral care last year </a:t>
            </a:r>
          </a:p>
          <a:p>
            <a:pPr lvl="0"/>
            <a:r>
              <a:rPr lang="en-GB" dirty="0"/>
              <a:t>76% recently subject to restructuring and 38% said more than </a:t>
            </a:r>
            <a:r>
              <a:rPr lang="en-GB" dirty="0" smtClean="0"/>
              <a:t>one restructure in </a:t>
            </a:r>
            <a:r>
              <a:rPr lang="en-GB" dirty="0"/>
              <a:t>the last 5 years. </a:t>
            </a:r>
          </a:p>
          <a:p>
            <a:pPr lvl="0"/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1E4B7F4-B191-1144-9B5B-97F32F684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5962262"/>
            <a:ext cx="10515600" cy="530613"/>
          </a:xfrm>
        </p:spPr>
        <p:txBody>
          <a:bodyPr/>
          <a:lstStyle/>
          <a:p>
            <a:pPr algn="r"/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849E0DB-3850-344A-859A-9236442933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9" y="5379615"/>
            <a:ext cx="12189431" cy="14783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DC9DA95-3DB3-1E44-BC4A-B02BFD862A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289" y="4001294"/>
            <a:ext cx="3636792" cy="281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04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2C0A893-DD97-8A48-8EFA-5BE5C9AF4576}"/>
              </a:ext>
            </a:extLst>
          </p:cNvPr>
          <p:cNvSpPr/>
          <p:nvPr/>
        </p:nvSpPr>
        <p:spPr>
          <a:xfrm>
            <a:off x="0" y="5840963"/>
            <a:ext cx="12192000" cy="101703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FD137F-9C7D-EE4A-9E7B-195A7479C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4741" y="365125"/>
            <a:ext cx="7689059" cy="1124501"/>
          </a:xfrm>
        </p:spPr>
        <p:txBody>
          <a:bodyPr>
            <a:noAutofit/>
          </a:bodyPr>
          <a:lstStyle/>
          <a:p>
            <a:pPr lvl="0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on staff and pupils</a:t>
            </a:r>
            <a:r>
              <a:rPr lang="en-GB" dirty="0"/>
              <a:t/>
            </a:r>
            <a:br>
              <a:rPr lang="en-GB" dirty="0"/>
            </a:br>
            <a:endParaRPr lang="en-US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CFCA32D-E5B5-2345-AC77-7C6053CCF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2152" y="1489626"/>
            <a:ext cx="7501647" cy="3889990"/>
          </a:xfrm>
        </p:spPr>
        <p:txBody>
          <a:bodyPr>
            <a:normAutofit lnSpcReduction="10000"/>
          </a:bodyPr>
          <a:lstStyle/>
          <a:p>
            <a:pPr lvl="0"/>
            <a:r>
              <a:rPr lang="en-GB" dirty="0"/>
              <a:t>Increased stress and workload (UNISON surveys)</a:t>
            </a:r>
          </a:p>
          <a:p>
            <a:pPr lvl="0"/>
            <a:r>
              <a:rPr lang="en-GB" dirty="0"/>
              <a:t>Over a quarter of staff work more than 6 unpaid hours a week</a:t>
            </a:r>
          </a:p>
          <a:p>
            <a:pPr lvl="0"/>
            <a:r>
              <a:rPr lang="en-GB" dirty="0"/>
              <a:t>70% do work previously done by higher grade staff and half not trained to do it. </a:t>
            </a:r>
          </a:p>
          <a:p>
            <a:pPr lvl="0"/>
            <a:r>
              <a:rPr lang="en-GB" dirty="0"/>
              <a:t>20% had time off with work stress related issues in last five years</a:t>
            </a:r>
          </a:p>
          <a:p>
            <a:pPr lvl="0"/>
            <a:r>
              <a:rPr lang="en-GB" dirty="0" smtClean="0"/>
              <a:t>90% of </a:t>
            </a:r>
            <a:r>
              <a:rPr lang="en-GB" dirty="0"/>
              <a:t>pastoral care staff regularly go home worrying about pupil welfare/safety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1E4B7F4-B191-1144-9B5B-97F32F684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5962262"/>
            <a:ext cx="10515600" cy="530613"/>
          </a:xfrm>
        </p:spPr>
        <p:txBody>
          <a:bodyPr/>
          <a:lstStyle/>
          <a:p>
            <a:pPr algn="r"/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849E0DB-3850-344A-859A-9236442933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9" y="5379615"/>
            <a:ext cx="12189431" cy="14783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DC9DA95-3DB3-1E44-BC4A-B02BFD862A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289" y="4001294"/>
            <a:ext cx="3636792" cy="281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04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2C0A893-DD97-8A48-8EFA-5BE5C9AF4576}"/>
              </a:ext>
            </a:extLst>
          </p:cNvPr>
          <p:cNvSpPr/>
          <p:nvPr/>
        </p:nvSpPr>
        <p:spPr>
          <a:xfrm>
            <a:off x="0" y="5840963"/>
            <a:ext cx="12192000" cy="101703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FD137F-9C7D-EE4A-9E7B-195A7479C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9956" y="365125"/>
            <a:ext cx="7501648" cy="1325563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 for a ballot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CFCA32D-E5B5-2345-AC77-7C6053CCF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2153" y="1690688"/>
            <a:ext cx="7713771" cy="3688927"/>
          </a:xfrm>
        </p:spPr>
        <p:txBody>
          <a:bodyPr>
            <a:normAutofit/>
          </a:bodyPr>
          <a:lstStyle/>
          <a:p>
            <a:r>
              <a:rPr lang="en-GB" dirty="0"/>
              <a:t>No evidence that the funding crisis will get better</a:t>
            </a:r>
          </a:p>
          <a:p>
            <a:r>
              <a:rPr lang="en-GB" dirty="0"/>
              <a:t>We have written, lobbied and campaigned</a:t>
            </a:r>
          </a:p>
          <a:p>
            <a:r>
              <a:rPr lang="en-GB" dirty="0"/>
              <a:t>Government response is dribs and drabs of money</a:t>
            </a:r>
          </a:p>
          <a:p>
            <a:r>
              <a:rPr lang="en-GB" dirty="0"/>
              <a:t>If no change - how many more people will leave, become ill or get worse pay and conditions? </a:t>
            </a:r>
          </a:p>
          <a:p>
            <a:r>
              <a:rPr lang="en-GB" dirty="0"/>
              <a:t>Comprehensive Spending Review  in 2019 </a:t>
            </a:r>
          </a:p>
          <a:p>
            <a:pPr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1E4B7F4-B191-1144-9B5B-97F32F684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5962262"/>
            <a:ext cx="10515600" cy="530613"/>
          </a:xfrm>
        </p:spPr>
        <p:txBody>
          <a:bodyPr/>
          <a:lstStyle/>
          <a:p>
            <a:pPr algn="r"/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849E0DB-3850-344A-859A-9236442933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9" y="5379615"/>
            <a:ext cx="12189431" cy="14783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DC9DA95-3DB3-1E44-BC4A-B02BFD862A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289" y="4001294"/>
            <a:ext cx="3636792" cy="281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04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2C0A893-DD97-8A48-8EFA-5BE5C9AF4576}"/>
              </a:ext>
            </a:extLst>
          </p:cNvPr>
          <p:cNvSpPr/>
          <p:nvPr/>
        </p:nvSpPr>
        <p:spPr>
          <a:xfrm>
            <a:off x="0" y="5840963"/>
            <a:ext cx="12192000" cy="101703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FD137F-9C7D-EE4A-9E7B-195A7479C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9631" y="365125"/>
            <a:ext cx="9403493" cy="1325563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Members covered &amp; ballot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CFCA32D-E5B5-2345-AC77-7C6053CCF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1611" y="1690688"/>
            <a:ext cx="8880389" cy="3688927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We </a:t>
            </a:r>
            <a:r>
              <a:rPr lang="en-GB" dirty="0"/>
              <a:t>are balloting members employed by publicly funded </a:t>
            </a:r>
            <a:r>
              <a:rPr lang="en-GB" dirty="0" smtClean="0"/>
              <a:t>schools/academies &amp; free schools/local </a:t>
            </a:r>
            <a:r>
              <a:rPr lang="en-GB" dirty="0"/>
              <a:t>authorities. Not staff in independent schools, contractor staff etc</a:t>
            </a:r>
            <a:r>
              <a:rPr lang="en-GB" dirty="0" smtClean="0"/>
              <a:t>. for legal reasons </a:t>
            </a:r>
            <a:endParaRPr lang="en-GB" dirty="0"/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GB" dirty="0"/>
              <a:t>Questions on the ballot </a:t>
            </a:r>
            <a:r>
              <a:rPr lang="en-GB" dirty="0" smtClean="0"/>
              <a:t>form:</a:t>
            </a:r>
            <a:endParaRPr lang="en-GB" dirty="0"/>
          </a:p>
          <a:p>
            <a:pPr>
              <a:buNone/>
            </a:pPr>
            <a:r>
              <a:rPr lang="en-GB" i="1" dirty="0" smtClean="0"/>
              <a:t> </a:t>
            </a:r>
            <a:r>
              <a:rPr lang="en-GB" sz="2600" i="1" dirty="0" smtClean="0"/>
              <a:t>1. </a:t>
            </a:r>
            <a:r>
              <a:rPr lang="en-GB" sz="2600" i="1" dirty="0"/>
              <a:t>Do you </a:t>
            </a:r>
            <a:r>
              <a:rPr lang="en-GB" sz="2600" i="1" dirty="0" smtClean="0"/>
              <a:t>believe </a:t>
            </a:r>
            <a:r>
              <a:rPr lang="en-GB" sz="2600" i="1" dirty="0"/>
              <a:t>that government funding cuts are having a negative effect on jobs, workloads, stress, pay and terms and conditions in your schools?</a:t>
            </a:r>
            <a:endParaRPr lang="en-GB" sz="2600" dirty="0"/>
          </a:p>
          <a:p>
            <a:pPr>
              <a:buNone/>
            </a:pPr>
            <a:r>
              <a:rPr lang="en-GB" sz="2600" i="1" dirty="0" smtClean="0"/>
              <a:t> 2</a:t>
            </a:r>
            <a:r>
              <a:rPr lang="en-GB" sz="2600" i="1" dirty="0"/>
              <a:t>. </a:t>
            </a:r>
            <a:r>
              <a:rPr lang="en-GB" sz="2600" i="1" dirty="0" smtClean="0"/>
              <a:t>Do </a:t>
            </a:r>
            <a:r>
              <a:rPr lang="en-GB" sz="2600" i="1" dirty="0"/>
              <a:t>you  believe that UNISON should continue to campaign on school funding for jobs, pay and terms and conditions? </a:t>
            </a:r>
            <a:endParaRPr lang="en-GB" sz="2600" dirty="0"/>
          </a:p>
          <a:p>
            <a:pPr>
              <a:buNone/>
            </a:pPr>
            <a:r>
              <a:rPr lang="en-GB" sz="2600" i="1" dirty="0" smtClean="0"/>
              <a:t>3</a:t>
            </a:r>
            <a:r>
              <a:rPr lang="en-GB" sz="2600" i="1" dirty="0"/>
              <a:t>. </a:t>
            </a:r>
            <a:r>
              <a:rPr lang="en-GB" sz="2600" i="1" dirty="0" smtClean="0"/>
              <a:t>Would </a:t>
            </a:r>
            <a:r>
              <a:rPr lang="en-GB" sz="2600" i="1" dirty="0"/>
              <a:t>you be prepared to take industrial action to secure more money for jobs, pay and terms and conditions in schools?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1E4B7F4-B191-1144-9B5B-97F32F684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5962262"/>
            <a:ext cx="10515600" cy="530613"/>
          </a:xfrm>
        </p:spPr>
        <p:txBody>
          <a:bodyPr/>
          <a:lstStyle/>
          <a:p>
            <a:pPr algn="r"/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849E0DB-3850-344A-859A-9236442933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9" y="5379615"/>
            <a:ext cx="12189431" cy="14783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DC9DA95-3DB3-1E44-BC4A-B02BFD862A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71546"/>
            <a:ext cx="3636792" cy="281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04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2C0A893-DD97-8A48-8EFA-5BE5C9AF4576}"/>
              </a:ext>
            </a:extLst>
          </p:cNvPr>
          <p:cNvSpPr/>
          <p:nvPr/>
        </p:nvSpPr>
        <p:spPr>
          <a:xfrm>
            <a:off x="0" y="5840963"/>
            <a:ext cx="12192000" cy="101703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FD137F-9C7D-EE4A-9E7B-195A7479C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9319" y="365125"/>
            <a:ext cx="7844481" cy="1325563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Importance of voting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CFCA32D-E5B5-2345-AC77-7C6053CCF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2152" y="1825625"/>
            <a:ext cx="7787913" cy="3553990"/>
          </a:xfrm>
        </p:spPr>
        <p:txBody>
          <a:bodyPr>
            <a:normAutofit/>
          </a:bodyPr>
          <a:lstStyle/>
          <a:p>
            <a:r>
              <a:rPr lang="en-GB" dirty="0"/>
              <a:t>We need a big turnout </a:t>
            </a:r>
          </a:p>
          <a:p>
            <a:r>
              <a:rPr lang="en-GB" dirty="0"/>
              <a:t>Other unions have also been consulting  </a:t>
            </a:r>
            <a:r>
              <a:rPr lang="en-GB" dirty="0" smtClean="0"/>
              <a:t>members</a:t>
            </a:r>
            <a:endParaRPr lang="en-GB" dirty="0"/>
          </a:p>
          <a:p>
            <a:pPr>
              <a:buNone/>
            </a:pPr>
            <a:r>
              <a:rPr lang="en-GB" dirty="0"/>
              <a:t> - Head teachers unions: ASCL, NAHT and the teachers union the NEU</a:t>
            </a:r>
          </a:p>
          <a:p>
            <a:pPr lvl="0"/>
            <a:r>
              <a:rPr lang="en-GB" dirty="0"/>
              <a:t>We want to join with them to improve funding </a:t>
            </a:r>
          </a:p>
          <a:p>
            <a:pPr lvl="0"/>
            <a:endParaRPr lang="en-GB" sz="1000" dirty="0"/>
          </a:p>
          <a:p>
            <a:pPr lvl="0"/>
            <a:r>
              <a:rPr lang="en-GB" b="1" dirty="0"/>
              <a:t>We need you to vote to speak up for schools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1E4B7F4-B191-1144-9B5B-97F32F684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5962262"/>
            <a:ext cx="10515600" cy="530613"/>
          </a:xfrm>
        </p:spPr>
        <p:txBody>
          <a:bodyPr/>
          <a:lstStyle/>
          <a:p>
            <a:pPr algn="r"/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849E0DB-3850-344A-859A-9236442933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9" y="5379615"/>
            <a:ext cx="12189431" cy="14783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DC9DA95-3DB3-1E44-BC4A-B02BFD862A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289" y="4001294"/>
            <a:ext cx="3636792" cy="281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04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2C0A893-DD97-8A48-8EFA-5BE5C9AF4576}"/>
              </a:ext>
            </a:extLst>
          </p:cNvPr>
          <p:cNvSpPr/>
          <p:nvPr/>
        </p:nvSpPr>
        <p:spPr>
          <a:xfrm>
            <a:off x="0" y="5840963"/>
            <a:ext cx="12192000" cy="101703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FD137F-9C7D-EE4A-9E7B-195A7479C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3395" y="365125"/>
            <a:ext cx="8217243" cy="1325563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information &amp; how to vote: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CFCA32D-E5B5-2345-AC77-7C6053CCF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2152" y="1825625"/>
            <a:ext cx="7501647" cy="3553990"/>
          </a:xfrm>
        </p:spPr>
        <p:txBody>
          <a:bodyPr>
            <a:normAutofit/>
          </a:bodyPr>
          <a:lstStyle/>
          <a:p>
            <a:r>
              <a:rPr lang="en-GB" dirty="0"/>
              <a:t>Members for whom we have email addresses will receive an email with a link to the ballot.</a:t>
            </a:r>
          </a:p>
          <a:p>
            <a:r>
              <a:rPr lang="en-GB" dirty="0"/>
              <a:t>Others can go to our website and follow the link</a:t>
            </a:r>
          </a:p>
          <a:p>
            <a:r>
              <a:rPr lang="en-GB" dirty="0"/>
              <a:t>Details on how to vote will be there</a:t>
            </a:r>
          </a:p>
          <a:p>
            <a:r>
              <a:rPr lang="en-GB" dirty="0"/>
              <a:t>Voting will take place between Tuesday 22</a:t>
            </a:r>
            <a:r>
              <a:rPr lang="en-GB" baseline="30000" dirty="0"/>
              <a:t>nd</a:t>
            </a:r>
            <a:r>
              <a:rPr lang="en-GB" dirty="0"/>
              <a:t> January and  Tuesday 5</a:t>
            </a:r>
            <a:r>
              <a:rPr lang="en-GB" baseline="30000" dirty="0"/>
              <a:t>th</a:t>
            </a:r>
            <a:r>
              <a:rPr lang="en-GB" dirty="0"/>
              <a:t> March </a:t>
            </a:r>
          </a:p>
          <a:p>
            <a:r>
              <a:rPr lang="en-GB" b="1" dirty="0"/>
              <a:t>We need you to vote to speak up for schools</a:t>
            </a:r>
          </a:p>
          <a:p>
            <a:pPr lvl="0"/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1E4B7F4-B191-1144-9B5B-97F32F684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5962262"/>
            <a:ext cx="10515600" cy="530613"/>
          </a:xfrm>
        </p:spPr>
        <p:txBody>
          <a:bodyPr/>
          <a:lstStyle/>
          <a:p>
            <a:pPr algn="r"/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849E0DB-3850-344A-859A-9236442933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9" y="5379615"/>
            <a:ext cx="12189431" cy="14783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DC9DA95-3DB3-1E44-BC4A-B02BFD862A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289" y="4001294"/>
            <a:ext cx="3636792" cy="281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042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833</TotalTime>
  <Words>494</Words>
  <Application>Microsoft Office PowerPoint</Application>
  <PresentationFormat>Custom</PresentationFormat>
  <Paragraphs>67</Paragraphs>
  <Slides>10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School Funding Ballot</vt:lpstr>
      <vt:lpstr>Funding cuts – the facts</vt:lpstr>
      <vt:lpstr>New government funding - 2018</vt:lpstr>
      <vt:lpstr>Support staff – cuts and restructuring  </vt:lpstr>
      <vt:lpstr>Impact on staff and pupils </vt:lpstr>
      <vt:lpstr>Need for a ballot</vt:lpstr>
      <vt:lpstr>Members covered &amp; ballot questions</vt:lpstr>
      <vt:lpstr>Importance of voting</vt:lpstr>
      <vt:lpstr>More information &amp; how to vote:</vt:lpstr>
      <vt:lpstr>For more information: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SPEAK UP FOR YOUR SCHOOL</dc:title>
  <dc:creator>Stephene Wise</dc:creator>
  <cp:lastModifiedBy>NONE</cp:lastModifiedBy>
  <cp:revision>88</cp:revision>
  <dcterms:created xsi:type="dcterms:W3CDTF">2018-12-13T15:31:36Z</dcterms:created>
  <dcterms:modified xsi:type="dcterms:W3CDTF">2019-01-14T16:35:08Z</dcterms:modified>
</cp:coreProperties>
</file>