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handoutMasterIdLst>
    <p:handoutMasterId r:id="rId32"/>
  </p:handoutMasterIdLst>
  <p:sldIdLst>
    <p:sldId id="256" r:id="rId6"/>
    <p:sldId id="297" r:id="rId7"/>
    <p:sldId id="339" r:id="rId8"/>
    <p:sldId id="334" r:id="rId9"/>
    <p:sldId id="331" r:id="rId10"/>
    <p:sldId id="298" r:id="rId11"/>
    <p:sldId id="308" r:id="rId12"/>
    <p:sldId id="299" r:id="rId13"/>
    <p:sldId id="324" r:id="rId14"/>
    <p:sldId id="326" r:id="rId15"/>
    <p:sldId id="315" r:id="rId16"/>
    <p:sldId id="323" r:id="rId17"/>
    <p:sldId id="314" r:id="rId18"/>
    <p:sldId id="311" r:id="rId19"/>
    <p:sldId id="337" r:id="rId20"/>
    <p:sldId id="313" r:id="rId21"/>
    <p:sldId id="341" r:id="rId22"/>
    <p:sldId id="312" r:id="rId23"/>
    <p:sldId id="310" r:id="rId24"/>
    <p:sldId id="319" r:id="rId25"/>
    <p:sldId id="305" r:id="rId26"/>
    <p:sldId id="340" r:id="rId27"/>
    <p:sldId id="332" r:id="rId28"/>
    <p:sldId id="264" r:id="rId29"/>
    <p:sldId id="302" r:id="rId30"/>
    <p:sldId id="294" r:id="rId31"/>
  </p:sldIdLst>
  <p:sldSz cx="9144000" cy="6858000" type="screen4x3"/>
  <p:notesSz cx="6669088" cy="9926638"/>
  <p:defaultTextStyle>
    <a:defPPr>
      <a:defRPr lang="en-GB"/>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0834"/>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226" autoAdjust="0"/>
  </p:normalViewPr>
  <p:slideViewPr>
    <p:cSldViewPr snapToGrid="0" snapToObjects="1">
      <p:cViewPr varScale="1">
        <p:scale>
          <a:sx n="102" d="100"/>
          <a:sy n="102" d="100"/>
        </p:scale>
        <p:origin x="-228" y="324"/>
      </p:cViewPr>
      <p:guideLst>
        <p:guide orient="horz" pos="2160"/>
        <p:guide pos="2880"/>
      </p:guideLst>
    </p:cSldViewPr>
  </p:slideViewPr>
  <p:outlineViewPr>
    <p:cViewPr>
      <p:scale>
        <a:sx n="33" d="100"/>
        <a:sy n="33" d="100"/>
      </p:scale>
      <p:origin x="48" y="11988"/>
    </p:cViewPr>
  </p:outlineViewPr>
  <p:notesTextViewPr>
    <p:cViewPr>
      <p:scale>
        <a:sx n="100" d="100"/>
        <a:sy n="100" d="100"/>
      </p:scale>
      <p:origin x="0" y="0"/>
    </p:cViewPr>
  </p:notesTextViewPr>
  <p:sorterViewPr>
    <p:cViewPr>
      <p:scale>
        <a:sx n="66" d="100"/>
        <a:sy n="66" d="100"/>
      </p:scale>
      <p:origin x="0" y="187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dirty="0" smtClean="0"/>
              <a:t>Liabilities</a:t>
            </a:r>
            <a:endParaRPr lang="en-US" dirty="0"/>
          </a:p>
        </c:rich>
      </c:tx>
      <c:layout/>
    </c:title>
    <c:plotArea>
      <c:layout>
        <c:manualLayout>
          <c:layoutTarget val="inner"/>
          <c:xMode val="edge"/>
          <c:yMode val="edge"/>
          <c:x val="0.16038304758650312"/>
          <c:y val="0.16209533998355091"/>
          <c:w val="0.64825701558649707"/>
          <c:h val="0.62864385995214589"/>
        </c:manualLayout>
      </c:layout>
      <c:barChart>
        <c:barDir val="col"/>
        <c:grouping val="clustered"/>
        <c:ser>
          <c:idx val="0"/>
          <c:order val="0"/>
          <c:tx>
            <c:strRef>
              <c:f>Sheet1!$B$1</c:f>
              <c:strCache>
                <c:ptCount val="1"/>
                <c:pt idx="0">
                  <c:v>£ Billions</c:v>
                </c:pt>
              </c:strCache>
            </c:strRef>
          </c:tx>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General</c:formatCode>
                <c:ptCount val="7"/>
                <c:pt idx="0">
                  <c:v>287.66000000000008</c:v>
                </c:pt>
                <c:pt idx="1">
                  <c:v>257.7</c:v>
                </c:pt>
                <c:pt idx="2">
                  <c:v>247</c:v>
                </c:pt>
                <c:pt idx="3">
                  <c:v>284.2</c:v>
                </c:pt>
                <c:pt idx="4">
                  <c:v>337.2</c:v>
                </c:pt>
                <c:pt idx="5">
                  <c:v>390.6</c:v>
                </c:pt>
                <c:pt idx="6">
                  <c:v>382</c:v>
                </c:pt>
              </c:numCache>
            </c:numRef>
          </c:val>
        </c:ser>
        <c:axId val="72807552"/>
        <c:axId val="72809472"/>
      </c:barChart>
      <c:catAx>
        <c:axId val="72807552"/>
        <c:scaling>
          <c:orientation val="minMax"/>
        </c:scaling>
        <c:axPos val="b"/>
        <c:title>
          <c:tx>
            <c:rich>
              <a:bodyPr/>
              <a:lstStyle/>
              <a:p>
                <a:pPr>
                  <a:defRPr/>
                </a:pPr>
                <a:r>
                  <a:rPr lang="en-GB" dirty="0" smtClean="0"/>
                  <a:t>Year</a:t>
                </a:r>
                <a:endParaRPr lang="en-GB" dirty="0"/>
              </a:p>
            </c:rich>
          </c:tx>
          <c:layout/>
        </c:title>
        <c:numFmt formatCode="General" sourceLinked="1"/>
        <c:majorTickMark val="none"/>
        <c:tickLblPos val="nextTo"/>
        <c:crossAx val="72809472"/>
        <c:crosses val="autoZero"/>
        <c:auto val="1"/>
        <c:lblAlgn val="ctr"/>
        <c:lblOffset val="100"/>
      </c:catAx>
      <c:valAx>
        <c:axId val="72809472"/>
        <c:scaling>
          <c:orientation val="minMax"/>
        </c:scaling>
        <c:axPos val="l"/>
        <c:majorGridlines/>
        <c:title>
          <c:tx>
            <c:rich>
              <a:bodyPr/>
              <a:lstStyle/>
              <a:p>
                <a:pPr>
                  <a:defRPr/>
                </a:pPr>
                <a:r>
                  <a:rPr lang="en-GB" dirty="0" smtClean="0"/>
                  <a:t>£</a:t>
                </a:r>
                <a:r>
                  <a:rPr lang="en-GB" baseline="0" dirty="0" smtClean="0"/>
                  <a:t> Billion</a:t>
                </a:r>
                <a:endParaRPr lang="en-GB" dirty="0"/>
              </a:p>
            </c:rich>
          </c:tx>
          <c:layout/>
        </c:title>
        <c:numFmt formatCode="General" sourceLinked="1"/>
        <c:tickLblPos val="nextTo"/>
        <c:txPr>
          <a:bodyPr/>
          <a:lstStyle/>
          <a:p>
            <a:pPr>
              <a:defRPr baseline="0"/>
            </a:pPr>
            <a:endParaRPr lang="en-US"/>
          </a:p>
        </c:txPr>
        <c:crossAx val="72807552"/>
        <c:crosses val="autoZero"/>
        <c:crossBetween val="between"/>
      </c:valAx>
      <c:spPr>
        <a:solidFill>
          <a:schemeClr val="bg1"/>
        </a:solidFill>
        <a:ln>
          <a:noFill/>
        </a:ln>
      </c:spPr>
    </c:plotArea>
    <c:legend>
      <c:legendPos val="r"/>
      <c:layout/>
    </c:legend>
    <c:plotVisOnly val="1"/>
  </c:chart>
  <c:spPr>
    <a:noFill/>
    <a:ln>
      <a:solidFill>
        <a:schemeClr val="bg1"/>
      </a:solidFill>
    </a:ln>
  </c:spPr>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a:pPr>
            <a:r>
              <a:rPr lang="en-US" dirty="0" smtClean="0"/>
              <a:t>Cash</a:t>
            </a:r>
            <a:r>
              <a:rPr lang="en-US" baseline="0" dirty="0" smtClean="0"/>
              <a:t> Surplus returned to the Treasury</a:t>
            </a:r>
            <a:endParaRPr lang="en-US" dirty="0"/>
          </a:p>
        </c:rich>
      </c:tx>
      <c:layout/>
    </c:title>
    <c:plotArea>
      <c:layout>
        <c:manualLayout>
          <c:layoutTarget val="inner"/>
          <c:xMode val="edge"/>
          <c:yMode val="edge"/>
          <c:x val="0.1603830475865029"/>
          <c:y val="0.16209533998355069"/>
          <c:w val="0.64825701558649729"/>
          <c:h val="0.628643859952146"/>
        </c:manualLayout>
      </c:layout>
      <c:barChart>
        <c:barDir val="col"/>
        <c:grouping val="clustered"/>
        <c:ser>
          <c:idx val="0"/>
          <c:order val="0"/>
          <c:tx>
            <c:strRef>
              <c:f>Sheet1!$B$1</c:f>
              <c:strCache>
                <c:ptCount val="1"/>
                <c:pt idx="0">
                  <c:v>£ Billions</c:v>
                </c:pt>
              </c:strCache>
            </c:strRef>
          </c:tx>
          <c:spPr>
            <a:solidFill>
              <a:srgbClr val="FF0000"/>
            </a:solidFill>
          </c:spPr>
          <c:cat>
            <c:numRef>
              <c:f>Sheet1!$A$2:$A$8</c:f>
              <c:numCache>
                <c:formatCode>General</c:formatCode>
                <c:ptCount val="7"/>
                <c:pt idx="0">
                  <c:v>2010</c:v>
                </c:pt>
                <c:pt idx="1">
                  <c:v>2011</c:v>
                </c:pt>
                <c:pt idx="2">
                  <c:v>2012</c:v>
                </c:pt>
                <c:pt idx="3">
                  <c:v>2013</c:v>
                </c:pt>
                <c:pt idx="4">
                  <c:v>2014</c:v>
                </c:pt>
                <c:pt idx="5">
                  <c:v>2015</c:v>
                </c:pt>
                <c:pt idx="6">
                  <c:v>2016</c:v>
                </c:pt>
              </c:numCache>
            </c:numRef>
          </c:cat>
          <c:val>
            <c:numRef>
              <c:f>Sheet1!$B$2:$B$8</c:f>
              <c:numCache>
                <c:formatCode>General</c:formatCode>
                <c:ptCount val="7"/>
                <c:pt idx="0">
                  <c:v>2.0509999999999997</c:v>
                </c:pt>
                <c:pt idx="1">
                  <c:v>1.742</c:v>
                </c:pt>
                <c:pt idx="2">
                  <c:v>0.9</c:v>
                </c:pt>
                <c:pt idx="3">
                  <c:v>1.115</c:v>
                </c:pt>
                <c:pt idx="4">
                  <c:v>1.1960000000000017</c:v>
                </c:pt>
                <c:pt idx="5">
                  <c:v>0.57600000000000062</c:v>
                </c:pt>
                <c:pt idx="6">
                  <c:v>0.44800000000000001</c:v>
                </c:pt>
              </c:numCache>
            </c:numRef>
          </c:val>
        </c:ser>
        <c:axId val="73152384"/>
        <c:axId val="73160576"/>
      </c:barChart>
      <c:catAx>
        <c:axId val="73152384"/>
        <c:scaling>
          <c:orientation val="minMax"/>
        </c:scaling>
        <c:axPos val="b"/>
        <c:title>
          <c:tx>
            <c:rich>
              <a:bodyPr/>
              <a:lstStyle/>
              <a:p>
                <a:pPr>
                  <a:defRPr/>
                </a:pPr>
                <a:r>
                  <a:rPr lang="en-GB" dirty="0" smtClean="0"/>
                  <a:t>Year</a:t>
                </a:r>
                <a:endParaRPr lang="en-GB" dirty="0"/>
              </a:p>
            </c:rich>
          </c:tx>
          <c:layout/>
        </c:title>
        <c:numFmt formatCode="General" sourceLinked="1"/>
        <c:majorTickMark val="none"/>
        <c:tickLblPos val="nextTo"/>
        <c:crossAx val="73160576"/>
        <c:crosses val="autoZero"/>
        <c:auto val="1"/>
        <c:lblAlgn val="ctr"/>
        <c:lblOffset val="100"/>
      </c:catAx>
      <c:valAx>
        <c:axId val="73160576"/>
        <c:scaling>
          <c:orientation val="minMax"/>
        </c:scaling>
        <c:axPos val="l"/>
        <c:majorGridlines/>
        <c:title>
          <c:tx>
            <c:rich>
              <a:bodyPr/>
              <a:lstStyle/>
              <a:p>
                <a:pPr>
                  <a:defRPr/>
                </a:pPr>
                <a:r>
                  <a:rPr lang="en-GB" dirty="0" smtClean="0"/>
                  <a:t>£</a:t>
                </a:r>
                <a:r>
                  <a:rPr lang="en-GB" baseline="0" dirty="0" smtClean="0"/>
                  <a:t> Billion</a:t>
                </a:r>
                <a:endParaRPr lang="en-GB" dirty="0"/>
              </a:p>
            </c:rich>
          </c:tx>
          <c:layout/>
        </c:title>
        <c:numFmt formatCode="General" sourceLinked="1"/>
        <c:tickLblPos val="nextTo"/>
        <c:txPr>
          <a:bodyPr/>
          <a:lstStyle/>
          <a:p>
            <a:pPr>
              <a:defRPr baseline="0"/>
            </a:pPr>
            <a:endParaRPr lang="en-US"/>
          </a:p>
        </c:txPr>
        <c:crossAx val="73152384"/>
        <c:crosses val="autoZero"/>
        <c:crossBetween val="between"/>
      </c:valAx>
      <c:spPr>
        <a:solidFill>
          <a:schemeClr val="bg1"/>
        </a:solidFill>
        <a:ln>
          <a:noFill/>
        </a:ln>
      </c:spPr>
    </c:plotArea>
    <c:legend>
      <c:legendPos val="r"/>
      <c:layout/>
    </c:legend>
    <c:plotVisOnly val="1"/>
  </c:chart>
  <c:spPr>
    <a:noFill/>
    <a:ln>
      <a:solidFill>
        <a:schemeClr val="bg1"/>
      </a:solidFill>
    </a:ln>
  </c:spPr>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US" dirty="0" smtClean="0"/>
              <a:t>Membership</a:t>
            </a:r>
            <a:r>
              <a:rPr lang="en-US" baseline="0" dirty="0" smtClean="0"/>
              <a:t> as at 31 March 2016</a:t>
            </a:r>
          </a:p>
          <a:p>
            <a:pPr>
              <a:defRPr/>
            </a:pPr>
            <a:endParaRPr lang="en-US" dirty="0"/>
          </a:p>
        </c:rich>
      </c:tx>
      <c:layout>
        <c:manualLayout>
          <c:xMode val="edge"/>
          <c:yMode val="edge"/>
          <c:x val="0.17790108267716587"/>
          <c:y val="9.2953930035176643E-2"/>
        </c:manualLayout>
      </c:layout>
    </c:title>
    <c:view3D>
      <c:rotX val="30"/>
      <c:perspective val="30"/>
    </c:view3D>
    <c:plotArea>
      <c:layout>
        <c:manualLayout>
          <c:layoutTarget val="inner"/>
          <c:xMode val="edge"/>
          <c:yMode val="edge"/>
          <c:x val="7.0937171916010594E-2"/>
          <c:y val="0.25462188322675638"/>
          <c:w val="0.62645374015748034"/>
          <c:h val="0.62265122069997436"/>
        </c:manualLayout>
      </c:layout>
      <c:pie3DChart>
        <c:varyColors val="1"/>
        <c:ser>
          <c:idx val="0"/>
          <c:order val="0"/>
          <c:tx>
            <c:strRef>
              <c:f>Sheet1!$B$1</c:f>
              <c:strCache>
                <c:ptCount val="1"/>
                <c:pt idx="0">
                  <c:v>Members</c:v>
                </c:pt>
              </c:strCache>
            </c:strRef>
          </c:tx>
          <c:dLbls>
            <c:dLbl>
              <c:idx val="0"/>
              <c:layout>
                <c:manualLayout>
                  <c:x val="-0.18215698818897641"/>
                  <c:y val="-9.3188976377953162E-2"/>
                </c:manualLayout>
              </c:layout>
              <c:showVal val="1"/>
            </c:dLbl>
            <c:showVal val="1"/>
            <c:showLeaderLines val="1"/>
          </c:dLbls>
          <c:cat>
            <c:strRef>
              <c:f>Sheet1!$A$2:$A$4</c:f>
              <c:strCache>
                <c:ptCount val="3"/>
                <c:pt idx="0">
                  <c:v>Active</c:v>
                </c:pt>
                <c:pt idx="1">
                  <c:v>Deferred</c:v>
                </c:pt>
                <c:pt idx="2">
                  <c:v>Pensioners</c:v>
                </c:pt>
              </c:strCache>
            </c:strRef>
          </c:cat>
          <c:val>
            <c:numRef>
              <c:f>Sheet1!$B$2:$B$4</c:f>
              <c:numCache>
                <c:formatCode>#,##0</c:formatCode>
                <c:ptCount val="3"/>
                <c:pt idx="0">
                  <c:v>1467102</c:v>
                </c:pt>
                <c:pt idx="1">
                  <c:v>598700</c:v>
                </c:pt>
                <c:pt idx="2">
                  <c:v>833627</c:v>
                </c:pt>
              </c:numCache>
            </c:numRef>
          </c:val>
        </c:ser>
      </c:pie3DChart>
    </c:plotArea>
    <c:legend>
      <c:legendPos val="r"/>
      <c:layout/>
    </c:legend>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GB"/>
  <c:chart>
    <c:title>
      <c:tx>
        <c:rich>
          <a:bodyPr/>
          <a:lstStyle/>
          <a:p>
            <a:pPr>
              <a:defRPr/>
            </a:pPr>
            <a:r>
              <a:rPr lang="en-GB" dirty="0" smtClean="0"/>
              <a:t>Membership as </a:t>
            </a:r>
            <a:r>
              <a:rPr lang="en-GB" dirty="0"/>
              <a:t>at 31 March </a:t>
            </a:r>
            <a:r>
              <a:rPr lang="en-GB" dirty="0" smtClean="0"/>
              <a:t>2015</a:t>
            </a:r>
            <a:endParaRPr lang="en-GB" dirty="0"/>
          </a:p>
        </c:rich>
      </c:tx>
      <c:layout/>
    </c:title>
    <c:view3D>
      <c:rotX val="30"/>
      <c:perspective val="30"/>
    </c:view3D>
    <c:plotArea>
      <c:layout/>
      <c:pie3DChart>
        <c:varyColors val="1"/>
        <c:ser>
          <c:idx val="0"/>
          <c:order val="0"/>
          <c:tx>
            <c:strRef>
              <c:f>Sheet1!$B$1</c:f>
              <c:strCache>
                <c:ptCount val="1"/>
                <c:pt idx="0">
                  <c:v>Membership at 31 March 2015</c:v>
                </c:pt>
              </c:strCache>
            </c:strRef>
          </c:tx>
          <c:dLbls>
            <c:dLbl>
              <c:idx val="0"/>
              <c:layout/>
              <c:showVal val="1"/>
            </c:dLbl>
            <c:dLbl>
              <c:idx val="1"/>
              <c:layout/>
              <c:showVal val="1"/>
            </c:dLbl>
            <c:dLbl>
              <c:idx val="2"/>
              <c:layout/>
              <c:showVal val="1"/>
            </c:dLbl>
            <c:delete val="1"/>
          </c:dLbls>
          <c:cat>
            <c:strRef>
              <c:f>Sheet1!$A$2:$A$4</c:f>
              <c:strCache>
                <c:ptCount val="3"/>
                <c:pt idx="0">
                  <c:v>1995 Section</c:v>
                </c:pt>
                <c:pt idx="1">
                  <c:v>2008 Section</c:v>
                </c:pt>
                <c:pt idx="2">
                  <c:v>2015 Scheme</c:v>
                </c:pt>
              </c:strCache>
            </c:strRef>
          </c:cat>
          <c:val>
            <c:numRef>
              <c:f>Sheet1!$B$2:$B$4</c:f>
              <c:numCache>
                <c:formatCode>#,##0</c:formatCode>
                <c:ptCount val="3"/>
                <c:pt idx="0">
                  <c:v>380000</c:v>
                </c:pt>
                <c:pt idx="1">
                  <c:v>43000</c:v>
                </c:pt>
                <c:pt idx="2">
                  <c:v>1005000</c:v>
                </c:pt>
              </c:numCache>
            </c:numRef>
          </c:val>
        </c:ser>
      </c:pie3DChart>
    </c:plotArea>
    <c:legend>
      <c:legendPos val="r"/>
      <c:layout/>
    </c:legend>
    <c:plotVisOnly val="1"/>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pPr>
              <a:defRPr/>
            </a:pPr>
            <a:fld id="{FD9410F4-C359-4BAA-BAF5-089DD2AC5DBC}" type="datetimeFigureOut">
              <a:rPr lang="en-US"/>
              <a:pPr>
                <a:defRPr/>
              </a:pPr>
              <a:t>5/18/2017</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pPr>
              <a:defRPr/>
            </a:pPr>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pPr>
              <a:defRPr/>
            </a:pPr>
            <a:fld id="{499A24D5-8B8E-4652-AE43-8EF3F29DE0E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file:///\\localhost\Users\sue\1%20Work\1%20Live%20jobs\19869_PoPpowerpoint_template\PoPfigure.jpg" TargetMode="External"/><Relationship Id="rId7" Type="http://schemas.openxmlformats.org/officeDocument/2006/relationships/image" Target="file:///\\localhost\Users\sue\1%20Work\1%20Live%20jobs\19869_PoPpowerpoint_template\PoPslogan.jpg" TargetMode="External"/><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jpeg"/><Relationship Id="rId5" Type="http://schemas.openxmlformats.org/officeDocument/2006/relationships/image" Target="file:///\\localhost\Users\sue\1%20Work\1%20Live%20jobs\Million_voices\MV_public_services\MV_public_services_Blacksq.jpg" TargetMode="External"/><Relationship Id="rId4" Type="http://schemas.openxmlformats.org/officeDocument/2006/relationships/image" Target="../media/image2.jpeg"/><Relationship Id="rId9" Type="http://schemas.openxmlformats.org/officeDocument/2006/relationships/image" Target="file:///\\localhost\Users\sue\1%20Work\1%20Live%20jobs\19869_PoPpowerpoint_template\UNISON_ps_193.jpg"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file:///\\localhost\Users\sue\1%20Work\1%20Live%20jobs\19869_PoPpowerpoint_template\PoPslogan.jpg" TargetMode="External"/><Relationship Id="rId7" Type="http://schemas.openxmlformats.org/officeDocument/2006/relationships/image" Target="file:///\\localhost\Users\sue\1%20Work\1%20Live%20jobs\19869_PoPpowerpoint_template\UNISON_ps_193.jpg" TargetMode="External"/><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3.jpeg"/><Relationship Id="rId5" Type="http://schemas.openxmlformats.org/officeDocument/2006/relationships/image" Target="file:///\\localhost\Users\sue\1%20Work\1%20Live%20jobs\Million_voices\MV_public_services\MV_public_services_Blacksq.jpg" TargetMode="External"/><Relationship Id="rId4" Type="http://schemas.openxmlformats.org/officeDocument/2006/relationships/image" Target="../media/image2.jpeg"/><Relationship Id="rId9" Type="http://schemas.openxmlformats.org/officeDocument/2006/relationships/image" Target="file:///\\localhost\Users\sue\1%20Work\1%20Live%20jobs\19869_PoPpowerpoint_template\PoPfigure.jp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oPfigure.jpg" descr="/Users/sue/1 Work/1 Live jobs/19869_PoPpowerpoint_template/PoPfigure.jpg"/>
          <p:cNvPicPr>
            <a:picLocks noChangeAspect="1"/>
          </p:cNvPicPr>
          <p:nvPr/>
        </p:nvPicPr>
        <p:blipFill>
          <a:blip r:embed="rId2" r:link="rId3"/>
          <a:srcRect b="6709"/>
          <a:stretch>
            <a:fillRect/>
          </a:stretch>
        </p:blipFill>
        <p:spPr bwMode="auto">
          <a:xfrm>
            <a:off x="5014913" y="190500"/>
            <a:ext cx="4005262" cy="5911850"/>
          </a:xfrm>
          <a:prstGeom prst="rect">
            <a:avLst/>
          </a:prstGeom>
          <a:noFill/>
          <a:ln w="9525">
            <a:noFill/>
            <a:miter lim="800000"/>
            <a:headEnd/>
            <a:tailEnd/>
          </a:ln>
        </p:spPr>
      </p:pic>
      <p:pic>
        <p:nvPicPr>
          <p:cNvPr id="5" name="MV_public_services_Blacksq.jpg" descr="/Users/sue/1 Work/1 Live jobs/Million_voices/MV_public_services/MV_public_services_Blacksq.jpg"/>
          <p:cNvPicPr>
            <a:picLocks noChangeAspect="1"/>
          </p:cNvPicPr>
          <p:nvPr/>
        </p:nvPicPr>
        <p:blipFill>
          <a:blip r:embed="rId4" r:link="rId5"/>
          <a:srcRect/>
          <a:stretch>
            <a:fillRect/>
          </a:stretch>
        </p:blipFill>
        <p:spPr bwMode="auto">
          <a:xfrm>
            <a:off x="0" y="6210300"/>
            <a:ext cx="657225" cy="657225"/>
          </a:xfrm>
          <a:prstGeom prst="rect">
            <a:avLst/>
          </a:prstGeom>
          <a:noFill/>
          <a:ln w="9525">
            <a:noFill/>
            <a:miter lim="800000"/>
            <a:headEnd/>
            <a:tailEnd/>
          </a:ln>
        </p:spPr>
      </p:pic>
      <p:pic>
        <p:nvPicPr>
          <p:cNvPr id="6" name="PoPslogan.jpg" descr="/Users/sue/1 Work/1 Live jobs/19869_PoPpowerpoint_template/PoPslogan.jpg"/>
          <p:cNvPicPr>
            <a:picLocks noChangeAspect="1"/>
          </p:cNvPicPr>
          <p:nvPr/>
        </p:nvPicPr>
        <p:blipFill>
          <a:blip r:embed="rId6" r:link="rId7"/>
          <a:srcRect/>
          <a:stretch>
            <a:fillRect/>
          </a:stretch>
        </p:blipFill>
        <p:spPr bwMode="auto">
          <a:xfrm>
            <a:off x="889000" y="6210300"/>
            <a:ext cx="5948363" cy="398463"/>
          </a:xfrm>
          <a:prstGeom prst="rect">
            <a:avLst/>
          </a:prstGeom>
          <a:noFill/>
          <a:ln w="9525">
            <a:noFill/>
            <a:miter lim="800000"/>
            <a:headEnd/>
            <a:tailEnd/>
          </a:ln>
        </p:spPr>
      </p:pic>
      <p:pic>
        <p:nvPicPr>
          <p:cNvPr id="7" name="UNISON_ps_193.jpg" descr="/Users/sue/1 Work/1 Live jobs/19869_PoPpowerpoint_template/UNISON_ps_193.jpg"/>
          <p:cNvPicPr>
            <a:picLocks noChangeAspect="1"/>
          </p:cNvPicPr>
          <p:nvPr/>
        </p:nvPicPr>
        <p:blipFill>
          <a:blip r:embed="rId8" r:link="rId9"/>
          <a:srcRect/>
          <a:stretch>
            <a:fillRect/>
          </a:stretch>
        </p:blipFill>
        <p:spPr bwMode="auto">
          <a:xfrm>
            <a:off x="7280275" y="6105525"/>
            <a:ext cx="1274763" cy="649288"/>
          </a:xfrm>
          <a:prstGeom prst="rect">
            <a:avLst/>
          </a:prstGeom>
          <a:noFill/>
          <a:ln w="9525">
            <a:noFill/>
            <a:miter lim="800000"/>
            <a:headEnd/>
            <a:tailEnd/>
          </a:ln>
        </p:spPr>
      </p:pic>
      <p:sp>
        <p:nvSpPr>
          <p:cNvPr id="3" name="Subtitle 2"/>
          <p:cNvSpPr>
            <a:spLocks noGrp="1"/>
          </p:cNvSpPr>
          <p:nvPr>
            <p:ph type="subTitle" idx="1"/>
          </p:nvPr>
        </p:nvSpPr>
        <p:spPr>
          <a:xfrm>
            <a:off x="888490" y="3886200"/>
            <a:ext cx="4127055" cy="1752600"/>
          </a:xfrm>
        </p:spPr>
        <p:txBody>
          <a:bodyPr/>
          <a:lstStyle>
            <a:lvl1pPr marL="0" indent="0" algn="l">
              <a:buNone/>
              <a:defRPr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2" name="Title 1"/>
          <p:cNvSpPr>
            <a:spLocks noGrp="1"/>
          </p:cNvSpPr>
          <p:nvPr>
            <p:ph type="ctrTitle"/>
          </p:nvPr>
        </p:nvSpPr>
        <p:spPr>
          <a:xfrm>
            <a:off x="888490" y="1197429"/>
            <a:ext cx="4599723" cy="2403021"/>
          </a:xfrm>
          <a:prstGeom prst="rect">
            <a:avLst/>
          </a:prstGeom>
        </p:spPr>
        <p:txBody>
          <a:bodyPr>
            <a:normAutofit/>
          </a:bodyPr>
          <a:lstStyle>
            <a:lvl1pPr>
              <a:defRPr sz="4800"/>
            </a:lvl1pPr>
          </a:lstStyle>
          <a:p>
            <a:r>
              <a:rPr lang="en-GB" dirty="0"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showMasterPhAnim="0" type="obj" preserve="1">
  <p:cSld name="Title and Content">
    <p:spTree>
      <p:nvGrpSpPr>
        <p:cNvPr id="1" name=""/>
        <p:cNvGrpSpPr/>
        <p:nvPr/>
      </p:nvGrpSpPr>
      <p:grpSpPr>
        <a:xfrm>
          <a:off x="0" y="0"/>
          <a:ext cx="0" cy="0"/>
          <a:chOff x="0" y="0"/>
          <a:chExt cx="0" cy="0"/>
        </a:xfrm>
      </p:grpSpPr>
      <p:pic>
        <p:nvPicPr>
          <p:cNvPr id="4" name="PoPslogan.jpg" descr="/Users/sue/1 Work/1 Live jobs/19869_PoPpowerpoint_template/PoPslogan.jpg"/>
          <p:cNvPicPr>
            <a:picLocks noChangeAspect="1"/>
          </p:cNvPicPr>
          <p:nvPr/>
        </p:nvPicPr>
        <p:blipFill>
          <a:blip r:embed="rId2" r:link="rId3"/>
          <a:srcRect/>
          <a:stretch>
            <a:fillRect/>
          </a:stretch>
        </p:blipFill>
        <p:spPr bwMode="auto">
          <a:xfrm>
            <a:off x="827088" y="6354763"/>
            <a:ext cx="4124325" cy="290512"/>
          </a:xfrm>
          <a:prstGeom prst="rect">
            <a:avLst/>
          </a:prstGeom>
          <a:noFill/>
          <a:ln w="9525">
            <a:noFill/>
            <a:miter lim="800000"/>
            <a:headEnd/>
            <a:tailEnd/>
          </a:ln>
        </p:spPr>
      </p:pic>
      <p:pic>
        <p:nvPicPr>
          <p:cNvPr id="5" name="MV_public_services_Blacksq.jpg" descr="/Users/sue/1 Work/1 Live jobs/Million_voices/MV_public_services/MV_public_services_Blacksq.jpg"/>
          <p:cNvPicPr>
            <a:picLocks noChangeAspect="1"/>
          </p:cNvPicPr>
          <p:nvPr/>
        </p:nvPicPr>
        <p:blipFill>
          <a:blip r:embed="rId4" r:link="rId5"/>
          <a:srcRect/>
          <a:stretch>
            <a:fillRect/>
          </a:stretch>
        </p:blipFill>
        <p:spPr bwMode="auto">
          <a:xfrm>
            <a:off x="0" y="6210300"/>
            <a:ext cx="657225" cy="657225"/>
          </a:xfrm>
          <a:prstGeom prst="rect">
            <a:avLst/>
          </a:prstGeom>
          <a:noFill/>
          <a:ln w="9525">
            <a:noFill/>
            <a:miter lim="800000"/>
            <a:headEnd/>
            <a:tailEnd/>
          </a:ln>
        </p:spPr>
      </p:pic>
      <p:pic>
        <p:nvPicPr>
          <p:cNvPr id="6" name="UNISON_ps_193.jpg" descr="/Users/sue/1 Work/1 Live jobs/19869_PoPpowerpoint_template/UNISON_ps_193.jpg"/>
          <p:cNvPicPr>
            <a:picLocks noChangeAspect="1"/>
          </p:cNvPicPr>
          <p:nvPr/>
        </p:nvPicPr>
        <p:blipFill>
          <a:blip r:embed="rId6" r:link="rId7"/>
          <a:srcRect/>
          <a:stretch>
            <a:fillRect/>
          </a:stretch>
        </p:blipFill>
        <p:spPr bwMode="auto">
          <a:xfrm>
            <a:off x="7280275" y="6105525"/>
            <a:ext cx="1274763" cy="649288"/>
          </a:xfrm>
          <a:prstGeom prst="rect">
            <a:avLst/>
          </a:prstGeom>
          <a:noFill/>
          <a:ln w="9525">
            <a:noFill/>
            <a:miter lim="800000"/>
            <a:headEnd/>
            <a:tailEnd/>
          </a:ln>
        </p:spPr>
      </p:pic>
      <p:pic>
        <p:nvPicPr>
          <p:cNvPr id="7" name="PoPfigure.jpg" descr="/Users/sue/1 Work/1 Live jobs/19869_PoPpowerpoint_template/PoPfigure.jpg"/>
          <p:cNvPicPr>
            <a:picLocks noChangeAspect="1"/>
          </p:cNvPicPr>
          <p:nvPr/>
        </p:nvPicPr>
        <p:blipFill>
          <a:blip r:embed="rId8" r:link="rId9"/>
          <a:srcRect b="6709"/>
          <a:stretch>
            <a:fillRect/>
          </a:stretch>
        </p:blipFill>
        <p:spPr bwMode="auto">
          <a:xfrm>
            <a:off x="179388" y="80963"/>
            <a:ext cx="1028700" cy="1517650"/>
          </a:xfrm>
          <a:prstGeom prst="rect">
            <a:avLst/>
          </a:prstGeom>
          <a:noFill/>
          <a:ln w="9525">
            <a:noFill/>
            <a:miter lim="800000"/>
            <a:headEnd/>
            <a:tailEnd/>
          </a:ln>
        </p:spPr>
      </p:pic>
      <p:sp>
        <p:nvSpPr>
          <p:cNvPr id="2" name="Title 1"/>
          <p:cNvSpPr>
            <a:spLocks noGrp="1"/>
          </p:cNvSpPr>
          <p:nvPr>
            <p:ph type="title"/>
          </p:nvPr>
        </p:nvSpPr>
        <p:spPr>
          <a:xfrm>
            <a:off x="1208115" y="274638"/>
            <a:ext cx="7346242" cy="1325562"/>
          </a:xfrm>
          <a:prstGeom prst="rect">
            <a:avLst/>
          </a:prstGeom>
        </p:spPr>
        <p:txBody>
          <a:bodyPr/>
          <a:lstStyle/>
          <a:p>
            <a:r>
              <a:rPr lang="en-GB" dirty="0" smtClean="0"/>
              <a:t>Click to edit Master title style</a:t>
            </a:r>
            <a:endParaRPr lang="en-US" dirty="0"/>
          </a:p>
        </p:txBody>
      </p:sp>
      <p:sp>
        <p:nvSpPr>
          <p:cNvPr id="3" name="Content Placeholder 2"/>
          <p:cNvSpPr>
            <a:spLocks noGrp="1"/>
          </p:cNvSpPr>
          <p:nvPr>
            <p:ph idx="1"/>
          </p:nvPr>
        </p:nvSpPr>
        <p:spPr>
          <a:xfrm>
            <a:off x="1208115" y="1750786"/>
            <a:ext cx="7346242" cy="4236357"/>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heme" Target="../theme/theme1.xml"/><Relationship Id="rId7" Type="http://schemas.openxmlformats.org/officeDocument/2006/relationships/image" Target="file:///\\localhost\Users\sue\1%20Work\1%20Live%20jobs\Million_voices\MV_public_services\MV_public_services_Blacksq.jp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11" Type="http://schemas.openxmlformats.org/officeDocument/2006/relationships/image" Target="file:///\\localhost\Users\sue\1%20Work\1%20Live%20jobs\19869_PoPpowerpoint_template\PoPfigure.jpg" TargetMode="External"/><Relationship Id="rId5" Type="http://schemas.openxmlformats.org/officeDocument/2006/relationships/image" Target="file:///\\localhost\Users\sue\1%20Work\1%20Live%20jobs\19869_PoPpowerpoint_template\PoPslogan.jpg" TargetMode="External"/><Relationship Id="rId10" Type="http://schemas.openxmlformats.org/officeDocument/2006/relationships/image" Target="../media/image4.jpeg"/><Relationship Id="rId4" Type="http://schemas.openxmlformats.org/officeDocument/2006/relationships/image" Target="../media/image1.jpeg"/><Relationship Id="rId9" Type="http://schemas.openxmlformats.org/officeDocument/2006/relationships/image" Target="file:///\\localhost\Users\sue\1%20Work\1%20Live%20jobs\19869_PoPpowerpoint_template\UNISON_ps_193.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1208088" y="1917700"/>
            <a:ext cx="7346950" cy="4068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pic>
        <p:nvPicPr>
          <p:cNvPr id="1027" name="PoPslogan.jpg" descr="/Users/sue/1 Work/1 Live jobs/19869_PoPpowerpoint_template/PoPslogan.jpg"/>
          <p:cNvPicPr>
            <a:picLocks noChangeAspect="1"/>
          </p:cNvPicPr>
          <p:nvPr userDrawn="1"/>
        </p:nvPicPr>
        <p:blipFill>
          <a:blip r:embed="rId4" r:link="rId5"/>
          <a:srcRect/>
          <a:stretch>
            <a:fillRect/>
          </a:stretch>
        </p:blipFill>
        <p:spPr bwMode="auto">
          <a:xfrm>
            <a:off x="827088" y="6354763"/>
            <a:ext cx="4124325" cy="290512"/>
          </a:xfrm>
          <a:prstGeom prst="rect">
            <a:avLst/>
          </a:prstGeom>
          <a:noFill/>
          <a:ln w="9525">
            <a:noFill/>
            <a:miter lim="800000"/>
            <a:headEnd/>
            <a:tailEnd/>
          </a:ln>
        </p:spPr>
      </p:pic>
      <p:pic>
        <p:nvPicPr>
          <p:cNvPr id="1028" name="MV_public_services_Blacksq.jpg" descr="/Users/sue/1 Work/1 Live jobs/Million_voices/MV_public_services/MV_public_services_Blacksq.jpg"/>
          <p:cNvPicPr>
            <a:picLocks noChangeAspect="1"/>
          </p:cNvPicPr>
          <p:nvPr userDrawn="1"/>
        </p:nvPicPr>
        <p:blipFill>
          <a:blip r:embed="rId6" r:link="rId7"/>
          <a:srcRect/>
          <a:stretch>
            <a:fillRect/>
          </a:stretch>
        </p:blipFill>
        <p:spPr bwMode="auto">
          <a:xfrm>
            <a:off x="0" y="6210300"/>
            <a:ext cx="657225" cy="657225"/>
          </a:xfrm>
          <a:prstGeom prst="rect">
            <a:avLst/>
          </a:prstGeom>
          <a:noFill/>
          <a:ln w="9525">
            <a:noFill/>
            <a:miter lim="800000"/>
            <a:headEnd/>
            <a:tailEnd/>
          </a:ln>
        </p:spPr>
      </p:pic>
      <p:pic>
        <p:nvPicPr>
          <p:cNvPr id="1029" name="UNISON_ps_193.jpg" descr="/Users/sue/1 Work/1 Live jobs/19869_PoPpowerpoint_template/UNISON_ps_193.jpg"/>
          <p:cNvPicPr>
            <a:picLocks noChangeAspect="1"/>
          </p:cNvPicPr>
          <p:nvPr userDrawn="1"/>
        </p:nvPicPr>
        <p:blipFill>
          <a:blip r:embed="rId8" r:link="rId9"/>
          <a:srcRect/>
          <a:stretch>
            <a:fillRect/>
          </a:stretch>
        </p:blipFill>
        <p:spPr bwMode="auto">
          <a:xfrm>
            <a:off x="7280275" y="6105525"/>
            <a:ext cx="1274763" cy="649288"/>
          </a:xfrm>
          <a:prstGeom prst="rect">
            <a:avLst/>
          </a:prstGeom>
          <a:noFill/>
          <a:ln w="9525">
            <a:noFill/>
            <a:miter lim="800000"/>
            <a:headEnd/>
            <a:tailEnd/>
          </a:ln>
        </p:spPr>
      </p:pic>
      <p:pic>
        <p:nvPicPr>
          <p:cNvPr id="1030" name="PoPfigure.jpg" descr="/Users/sue/1 Work/1 Live jobs/19869_PoPpowerpoint_template/PoPfigure.jpg"/>
          <p:cNvPicPr>
            <a:picLocks noChangeAspect="1"/>
          </p:cNvPicPr>
          <p:nvPr userDrawn="1"/>
        </p:nvPicPr>
        <p:blipFill>
          <a:blip r:embed="rId10" r:link="rId11"/>
          <a:srcRect b="6709"/>
          <a:stretch>
            <a:fillRect/>
          </a:stretch>
        </p:blipFill>
        <p:spPr bwMode="auto">
          <a:xfrm>
            <a:off x="179388" y="80963"/>
            <a:ext cx="1028700" cy="1517650"/>
          </a:xfrm>
          <a:prstGeom prst="rect">
            <a:avLst/>
          </a:prstGeom>
          <a:noFill/>
          <a:ln w="9525">
            <a:noFill/>
            <a:miter lim="800000"/>
            <a:headEnd/>
            <a:tailEnd/>
          </a:ln>
        </p:spPr>
      </p:pic>
      <p:sp>
        <p:nvSpPr>
          <p:cNvPr id="1032" name="Title Placeholder 1"/>
          <p:cNvSpPr>
            <a:spLocks/>
          </p:cNvSpPr>
          <p:nvPr/>
        </p:nvSpPr>
        <p:spPr bwMode="auto">
          <a:xfrm>
            <a:off x="1208088" y="376238"/>
            <a:ext cx="7346950" cy="1325562"/>
          </a:xfrm>
          <a:prstGeom prst="rect">
            <a:avLst/>
          </a:prstGeom>
          <a:noFill/>
          <a:ln w="9525">
            <a:noFill/>
            <a:miter lim="800000"/>
            <a:headEnd/>
            <a:tailEnd/>
          </a:ln>
        </p:spPr>
        <p:txBody>
          <a:bodyPr lIns="0" tIns="0" rIns="0" bIns="0" anchor="b"/>
          <a:lstStyle/>
          <a:p>
            <a:pPr>
              <a:defRPr/>
            </a:pPr>
            <a:r>
              <a:rPr lang="en-GB" sz="4400">
                <a:solidFill>
                  <a:srgbClr val="BF0834"/>
                </a:solidFill>
                <a:cs typeface="Arial" charset="0"/>
              </a:rPr>
              <a:t>Click to edit Master title style</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Lst>
  <p:timing>
    <p:tnLst>
      <p:par>
        <p:cTn id="1" dur="indefinite" restart="never" nodeType="tmRoot"/>
      </p:par>
    </p:tnLst>
  </p:timing>
  <p:txStyles>
    <p:titleStyle>
      <a:lvl1pPr algn="l" defTabSz="457200" rtl="0" eaLnBrk="0" fontAlgn="base" hangingPunct="0">
        <a:spcBef>
          <a:spcPct val="0"/>
        </a:spcBef>
        <a:spcAft>
          <a:spcPct val="0"/>
        </a:spcAft>
        <a:defRPr sz="4400" kern="1200">
          <a:solidFill>
            <a:srgbClr val="BF0834"/>
          </a:solidFill>
          <a:latin typeface="Arial"/>
          <a:ea typeface="+mj-ea"/>
          <a:cs typeface="Arial"/>
        </a:defRPr>
      </a:lvl1pPr>
      <a:lvl2pPr algn="l" defTabSz="457200" rtl="0" eaLnBrk="0" fontAlgn="base" hangingPunct="0">
        <a:spcBef>
          <a:spcPct val="0"/>
        </a:spcBef>
        <a:spcAft>
          <a:spcPct val="0"/>
        </a:spcAft>
        <a:defRPr sz="4400">
          <a:solidFill>
            <a:srgbClr val="BF0834"/>
          </a:solidFill>
          <a:latin typeface="Arial" charset="0"/>
          <a:cs typeface="Arial" charset="0"/>
        </a:defRPr>
      </a:lvl2pPr>
      <a:lvl3pPr algn="l" defTabSz="457200" rtl="0" eaLnBrk="0" fontAlgn="base" hangingPunct="0">
        <a:spcBef>
          <a:spcPct val="0"/>
        </a:spcBef>
        <a:spcAft>
          <a:spcPct val="0"/>
        </a:spcAft>
        <a:defRPr sz="4400">
          <a:solidFill>
            <a:srgbClr val="BF0834"/>
          </a:solidFill>
          <a:latin typeface="Arial" charset="0"/>
          <a:cs typeface="Arial" charset="0"/>
        </a:defRPr>
      </a:lvl3pPr>
      <a:lvl4pPr algn="l" defTabSz="457200" rtl="0" eaLnBrk="0" fontAlgn="base" hangingPunct="0">
        <a:spcBef>
          <a:spcPct val="0"/>
        </a:spcBef>
        <a:spcAft>
          <a:spcPct val="0"/>
        </a:spcAft>
        <a:defRPr sz="4400">
          <a:solidFill>
            <a:srgbClr val="BF0834"/>
          </a:solidFill>
          <a:latin typeface="Arial" charset="0"/>
          <a:cs typeface="Arial" charset="0"/>
        </a:defRPr>
      </a:lvl4pPr>
      <a:lvl5pPr algn="l" defTabSz="457200" rtl="0" eaLnBrk="0" fontAlgn="base" hangingPunct="0">
        <a:spcBef>
          <a:spcPct val="0"/>
        </a:spcBef>
        <a:spcAft>
          <a:spcPct val="0"/>
        </a:spcAft>
        <a:defRPr sz="4400">
          <a:solidFill>
            <a:srgbClr val="BF0834"/>
          </a:solidFill>
          <a:latin typeface="Arial" charset="0"/>
          <a:cs typeface="Arial" charset="0"/>
        </a:defRPr>
      </a:lvl5pPr>
      <a:lvl6pPr marL="457200" algn="l" defTabSz="457200" rtl="0" fontAlgn="base">
        <a:spcBef>
          <a:spcPct val="0"/>
        </a:spcBef>
        <a:spcAft>
          <a:spcPct val="0"/>
        </a:spcAft>
        <a:defRPr sz="4400">
          <a:solidFill>
            <a:srgbClr val="BF0834"/>
          </a:solidFill>
          <a:latin typeface="Arial" charset="0"/>
          <a:cs typeface="Arial" charset="0"/>
        </a:defRPr>
      </a:lvl6pPr>
      <a:lvl7pPr marL="914400" algn="l" defTabSz="457200" rtl="0" fontAlgn="base">
        <a:spcBef>
          <a:spcPct val="0"/>
        </a:spcBef>
        <a:spcAft>
          <a:spcPct val="0"/>
        </a:spcAft>
        <a:defRPr sz="4400">
          <a:solidFill>
            <a:srgbClr val="BF0834"/>
          </a:solidFill>
          <a:latin typeface="Arial" charset="0"/>
          <a:cs typeface="Arial" charset="0"/>
        </a:defRPr>
      </a:lvl7pPr>
      <a:lvl8pPr marL="1371600" algn="l" defTabSz="457200" rtl="0" fontAlgn="base">
        <a:spcBef>
          <a:spcPct val="0"/>
        </a:spcBef>
        <a:spcAft>
          <a:spcPct val="0"/>
        </a:spcAft>
        <a:defRPr sz="4400">
          <a:solidFill>
            <a:srgbClr val="BF0834"/>
          </a:solidFill>
          <a:latin typeface="Arial" charset="0"/>
          <a:cs typeface="Arial" charset="0"/>
        </a:defRPr>
      </a:lvl8pPr>
      <a:lvl9pPr marL="1828800" algn="l" defTabSz="457200" rtl="0" fontAlgn="base">
        <a:spcBef>
          <a:spcPct val="0"/>
        </a:spcBef>
        <a:spcAft>
          <a:spcPct val="0"/>
        </a:spcAft>
        <a:defRPr sz="4400">
          <a:solidFill>
            <a:srgbClr val="BF0834"/>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BF0834"/>
        </a:buClr>
        <a:buFont typeface="Wingdings" pitchFamily="2" charset="2"/>
        <a:defRPr sz="3200" kern="1200">
          <a:solidFill>
            <a:schemeClr val="tx1"/>
          </a:solidFill>
          <a:latin typeface="Arial"/>
          <a:ea typeface="+mn-ea"/>
          <a:cs typeface="Arial"/>
        </a:defRPr>
      </a:lvl1pPr>
      <a:lvl2pPr marL="379413" indent="-379413" algn="l" defTabSz="457200" rtl="0" eaLnBrk="0" fontAlgn="base" hangingPunct="0">
        <a:spcBef>
          <a:spcPct val="20000"/>
        </a:spcBef>
        <a:spcAft>
          <a:spcPct val="0"/>
        </a:spcAft>
        <a:buClr>
          <a:srgbClr val="BF0834"/>
        </a:buClr>
        <a:buFont typeface="Wingdings" pitchFamily="2" charset="2"/>
        <a:buChar char="§"/>
        <a:defRPr sz="3200" kern="1200">
          <a:solidFill>
            <a:schemeClr val="tx1"/>
          </a:solidFill>
          <a:latin typeface="Arial"/>
          <a:ea typeface="+mn-ea"/>
          <a:cs typeface="Arial"/>
        </a:defRPr>
      </a:lvl2pPr>
      <a:lvl3pPr marL="363538" indent="550863" algn="l" defTabSz="457200" rtl="0" eaLnBrk="0" fontAlgn="base" hangingPunct="0">
        <a:spcBef>
          <a:spcPct val="20000"/>
        </a:spcBef>
        <a:spcAft>
          <a:spcPct val="0"/>
        </a:spcAft>
        <a:buFont typeface="Arial" charset="0"/>
        <a:defRPr sz="2400" b="1" kern="1200">
          <a:solidFill>
            <a:srgbClr val="404040"/>
          </a:solidFill>
          <a:latin typeface="Arial"/>
          <a:ea typeface="+mn-ea"/>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n-ea"/>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gov.uk/calculate-state-pensio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totalrewardstatements.nhs.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nhsbsa.pensionsmember@nhsbsa.nhs.uk" TargetMode="External"/><Relationship Id="rId2" Type="http://schemas.openxmlformats.org/officeDocument/2006/relationships/hyperlink" Target="http://www.nhsbsa.nhs.uk/" TargetMode="External"/><Relationship Id="rId1" Type="http://schemas.openxmlformats.org/officeDocument/2006/relationships/slideLayout" Target="../slideLayouts/slideLayout2.xml"/><Relationship Id="rId5" Type="http://schemas.openxmlformats.org/officeDocument/2006/relationships/hyperlink" Target="https://www.totalrewardstatements.nhs.uk/" TargetMode="External"/><Relationship Id="rId4" Type="http://schemas.openxmlformats.org/officeDocument/2006/relationships/hyperlink" Target="mailto:nhsbsa.pensionscomplaints@nhs.net"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nhsbsa.nhs.uk/Pensions/4019.asp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sz="2400" dirty="0" smtClean="0"/>
              <a:t>Alan Fox</a:t>
            </a:r>
          </a:p>
          <a:p>
            <a:r>
              <a:rPr lang="en-GB" sz="2400" dirty="0" smtClean="0"/>
              <a:t>National Pensions Officer</a:t>
            </a:r>
          </a:p>
          <a:p>
            <a:r>
              <a:rPr lang="en-GB" sz="2400" dirty="0" smtClean="0"/>
              <a:t>UNISON</a:t>
            </a:r>
          </a:p>
          <a:p>
            <a:endParaRPr lang="en-GB" dirty="0"/>
          </a:p>
        </p:txBody>
      </p:sp>
      <p:sp>
        <p:nvSpPr>
          <p:cNvPr id="4099" name="Title 5"/>
          <p:cNvSpPr>
            <a:spLocks noGrp="1"/>
          </p:cNvSpPr>
          <p:nvPr>
            <p:ph type="ctrTitle"/>
          </p:nvPr>
        </p:nvSpPr>
        <p:spPr bwMode="auto">
          <a:noFill/>
          <a:ln>
            <a:miter lim="800000"/>
            <a:headEnd/>
            <a:tailEnd/>
          </a:ln>
        </p:spPr>
        <p:txBody>
          <a:bodyPr vert="horz" wrap="square" lIns="0" tIns="0" rIns="0" bIns="0" numCol="1" anchor="b" anchorCtr="0" compatLnSpc="1">
            <a:prstTxWarp prst="textNoShape">
              <a:avLst/>
            </a:prstTxWarp>
            <a:normAutofit/>
          </a:bodyPr>
          <a:lstStyle/>
          <a:p>
            <a:pPr eaLnBrk="1" hangingPunct="1"/>
            <a:r>
              <a:rPr lang="en-GB" sz="3200" b="1" dirty="0" smtClean="0">
                <a:latin typeface="Arial" charset="0"/>
                <a:cs typeface="Arial" charset="0"/>
              </a:rPr>
              <a:t>The NHS Pension Scheme (England &amp; Wales)</a:t>
            </a:r>
            <a:br>
              <a:rPr lang="en-GB" sz="3200" b="1" dirty="0" smtClean="0">
                <a:latin typeface="Arial" charset="0"/>
                <a:cs typeface="Arial" charset="0"/>
              </a:rPr>
            </a:br>
            <a:endParaRPr lang="en-GB" sz="32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74637"/>
            <a:ext cx="7346950" cy="1543771"/>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Net contribution rates for 2015-2019 </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966356"/>
            <a:ext cx="7346950" cy="5320144"/>
          </a:xfrm>
        </p:spPr>
        <p:txBody>
          <a:bodyPr/>
          <a:lstStyle/>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graphicFrame>
        <p:nvGraphicFramePr>
          <p:cNvPr id="4" name="Table 3"/>
          <p:cNvGraphicFramePr>
            <a:graphicFrameLocks noGrp="1"/>
          </p:cNvGraphicFramePr>
          <p:nvPr/>
        </p:nvGraphicFramePr>
        <p:xfrm>
          <a:off x="1523998" y="966358"/>
          <a:ext cx="6767946" cy="5287884"/>
        </p:xfrm>
        <a:graphic>
          <a:graphicData uri="http://schemas.openxmlformats.org/drawingml/2006/table">
            <a:tbl>
              <a:tblPr firstRow="1" bandRow="1">
                <a:tableStyleId>{5C22544A-7EE6-4342-B048-85BDC9FD1C3A}</a:tableStyleId>
              </a:tblPr>
              <a:tblGrid>
                <a:gridCol w="3383973"/>
                <a:gridCol w="3383973"/>
              </a:tblGrid>
              <a:tr h="635757">
                <a:tc>
                  <a:txBody>
                    <a:bodyPr/>
                    <a:lstStyle/>
                    <a:p>
                      <a:pPr algn="ctr"/>
                      <a:r>
                        <a:rPr lang="en-GB" dirty="0" smtClean="0"/>
                        <a:t>FTE</a:t>
                      </a:r>
                      <a:r>
                        <a:rPr lang="en-GB" baseline="0" dirty="0" smtClean="0"/>
                        <a:t> Pensionable Pay</a:t>
                      </a:r>
                      <a:endParaRPr lang="en-GB" dirty="0"/>
                    </a:p>
                  </a:txBody>
                  <a:tcPr/>
                </a:tc>
                <a:tc>
                  <a:txBody>
                    <a:bodyPr/>
                    <a:lstStyle/>
                    <a:p>
                      <a:pPr algn="ctr"/>
                      <a:r>
                        <a:rPr lang="en-GB" dirty="0" smtClean="0"/>
                        <a:t>Net Contribution</a:t>
                      </a:r>
                      <a:r>
                        <a:rPr lang="en-GB" baseline="0" dirty="0" smtClean="0"/>
                        <a:t> Rate</a:t>
                      </a:r>
                      <a:endParaRPr lang="en-GB" dirty="0"/>
                    </a:p>
                  </a:txBody>
                  <a:tcPr/>
                </a:tc>
              </a:tr>
              <a:tr h="516903">
                <a:tc>
                  <a:txBody>
                    <a:bodyPr/>
                    <a:lstStyle/>
                    <a:p>
                      <a:pPr algn="ctr"/>
                      <a:r>
                        <a:rPr lang="en-GB" dirty="0" smtClean="0"/>
                        <a:t>£10,000</a:t>
                      </a:r>
                      <a:endParaRPr lang="en-GB" dirty="0"/>
                    </a:p>
                  </a:txBody>
                  <a:tcPr/>
                </a:tc>
                <a:tc>
                  <a:txBody>
                    <a:bodyPr/>
                    <a:lstStyle/>
                    <a:p>
                      <a:pPr algn="ctr"/>
                      <a:r>
                        <a:rPr lang="en-GB" dirty="0" smtClean="0"/>
                        <a:t>4%</a:t>
                      </a:r>
                      <a:endParaRPr lang="en-GB" dirty="0"/>
                    </a:p>
                  </a:txBody>
                  <a:tcPr/>
                </a:tc>
              </a:tr>
              <a:tr h="516903">
                <a:tc>
                  <a:txBody>
                    <a:bodyPr/>
                    <a:lstStyle/>
                    <a:p>
                      <a:pPr algn="ctr"/>
                      <a:r>
                        <a:rPr lang="en-GB" dirty="0" smtClean="0"/>
                        <a:t>£15,000</a:t>
                      </a:r>
                    </a:p>
                  </a:txBody>
                  <a:tcPr/>
                </a:tc>
                <a:tc>
                  <a:txBody>
                    <a:bodyPr/>
                    <a:lstStyle/>
                    <a:p>
                      <a:pPr algn="ctr"/>
                      <a:r>
                        <a:rPr lang="en-GB" dirty="0" smtClean="0"/>
                        <a:t>4%</a:t>
                      </a:r>
                      <a:endParaRPr lang="en-GB" dirty="0"/>
                    </a:p>
                  </a:txBody>
                  <a:tcPr/>
                </a:tc>
              </a:tr>
              <a:tr h="516903">
                <a:tc>
                  <a:txBody>
                    <a:bodyPr/>
                    <a:lstStyle/>
                    <a:p>
                      <a:pPr algn="ctr"/>
                      <a:r>
                        <a:rPr lang="en-GB" dirty="0" smtClean="0"/>
                        <a:t>£20,000</a:t>
                      </a:r>
                      <a:endParaRPr lang="en-GB" dirty="0"/>
                    </a:p>
                  </a:txBody>
                  <a:tcPr/>
                </a:tc>
                <a:tc>
                  <a:txBody>
                    <a:bodyPr/>
                    <a:lstStyle/>
                    <a:p>
                      <a:pPr algn="ctr"/>
                      <a:r>
                        <a:rPr lang="en-GB" dirty="0" smtClean="0"/>
                        <a:t>4.48%</a:t>
                      </a:r>
                    </a:p>
                  </a:txBody>
                  <a:tcPr/>
                </a:tc>
              </a:tr>
              <a:tr h="516903">
                <a:tc>
                  <a:txBody>
                    <a:bodyPr/>
                    <a:lstStyle/>
                    <a:p>
                      <a:pPr algn="ctr"/>
                      <a:r>
                        <a:rPr lang="en-GB" dirty="0" smtClean="0"/>
                        <a:t>£25,000</a:t>
                      </a:r>
                      <a:endParaRPr lang="en-GB" dirty="0"/>
                    </a:p>
                  </a:txBody>
                  <a:tcPr/>
                </a:tc>
                <a:tc>
                  <a:txBody>
                    <a:bodyPr/>
                    <a:lstStyle/>
                    <a:p>
                      <a:pPr algn="ctr"/>
                      <a:r>
                        <a:rPr lang="en-GB" dirty="0" smtClean="0"/>
                        <a:t>5.68%</a:t>
                      </a:r>
                      <a:endParaRPr lang="en-GB" dirty="0"/>
                    </a:p>
                  </a:txBody>
                  <a:tcPr/>
                </a:tc>
              </a:tr>
              <a:tr h="516903">
                <a:tc>
                  <a:txBody>
                    <a:bodyPr/>
                    <a:lstStyle/>
                    <a:p>
                      <a:pPr algn="ctr"/>
                      <a:r>
                        <a:rPr lang="en-GB" dirty="0" smtClean="0"/>
                        <a:t>£30,000</a:t>
                      </a:r>
                      <a:endParaRPr lang="en-GB" dirty="0"/>
                    </a:p>
                  </a:txBody>
                  <a:tcPr/>
                </a:tc>
                <a:tc>
                  <a:txBody>
                    <a:bodyPr/>
                    <a:lstStyle/>
                    <a:p>
                      <a:pPr algn="ctr"/>
                      <a:r>
                        <a:rPr lang="en-GB" dirty="0" smtClean="0"/>
                        <a:t>7.44%</a:t>
                      </a:r>
                      <a:endParaRPr lang="en-GB" dirty="0"/>
                    </a:p>
                  </a:txBody>
                  <a:tcPr/>
                </a:tc>
              </a:tr>
              <a:tr h="516903">
                <a:tc>
                  <a:txBody>
                    <a:bodyPr/>
                    <a:lstStyle/>
                    <a:p>
                      <a:pPr algn="ctr"/>
                      <a:r>
                        <a:rPr lang="en-GB" dirty="0" smtClean="0"/>
                        <a:t>£40,000</a:t>
                      </a:r>
                      <a:endParaRPr lang="en-GB" dirty="0"/>
                    </a:p>
                  </a:txBody>
                  <a:tcPr/>
                </a:tc>
                <a:tc>
                  <a:txBody>
                    <a:bodyPr/>
                    <a:lstStyle/>
                    <a:p>
                      <a:pPr algn="ctr"/>
                      <a:r>
                        <a:rPr lang="en-GB" dirty="0" smtClean="0"/>
                        <a:t>7.44%</a:t>
                      </a:r>
                      <a:endParaRPr lang="en-GB" dirty="0"/>
                    </a:p>
                  </a:txBody>
                  <a:tcPr/>
                </a:tc>
              </a:tr>
              <a:tr h="516903">
                <a:tc>
                  <a:txBody>
                    <a:bodyPr/>
                    <a:lstStyle/>
                    <a:p>
                      <a:pPr algn="ctr"/>
                      <a:r>
                        <a:rPr lang="en-GB" dirty="0" smtClean="0"/>
                        <a:t>£60,000</a:t>
                      </a:r>
                      <a:endParaRPr lang="en-GB" dirty="0"/>
                    </a:p>
                  </a:txBody>
                  <a:tcPr/>
                </a:tc>
                <a:tc>
                  <a:txBody>
                    <a:bodyPr/>
                    <a:lstStyle/>
                    <a:p>
                      <a:pPr algn="ctr"/>
                      <a:r>
                        <a:rPr lang="en-GB" dirty="0" smtClean="0"/>
                        <a:t>7.5%</a:t>
                      </a:r>
                      <a:endParaRPr lang="en-GB" dirty="0"/>
                    </a:p>
                  </a:txBody>
                  <a:tcPr/>
                </a:tc>
              </a:tr>
              <a:tr h="516903">
                <a:tc>
                  <a:txBody>
                    <a:bodyPr/>
                    <a:lstStyle/>
                    <a:p>
                      <a:pPr algn="ctr"/>
                      <a:r>
                        <a:rPr lang="en-GB" dirty="0" smtClean="0"/>
                        <a:t>£80,000</a:t>
                      </a:r>
                      <a:endParaRPr lang="en-GB" dirty="0"/>
                    </a:p>
                  </a:txBody>
                  <a:tcPr/>
                </a:tc>
                <a:tc>
                  <a:txBody>
                    <a:bodyPr/>
                    <a:lstStyle/>
                    <a:p>
                      <a:pPr algn="ctr"/>
                      <a:r>
                        <a:rPr lang="en-GB" dirty="0" smtClean="0"/>
                        <a:t>8.10%</a:t>
                      </a:r>
                      <a:endParaRPr lang="en-GB" dirty="0"/>
                    </a:p>
                  </a:txBody>
                  <a:tcPr/>
                </a:tc>
              </a:tr>
              <a:tr h="516903">
                <a:tc>
                  <a:txBody>
                    <a:bodyPr/>
                    <a:lstStyle/>
                    <a:p>
                      <a:pPr algn="ctr"/>
                      <a:r>
                        <a:rPr lang="en-GB" dirty="0" smtClean="0"/>
                        <a:t>£130,000</a:t>
                      </a:r>
                      <a:endParaRPr lang="en-GB" dirty="0"/>
                    </a:p>
                  </a:txBody>
                  <a:tcPr/>
                </a:tc>
                <a:tc>
                  <a:txBody>
                    <a:bodyPr/>
                    <a:lstStyle/>
                    <a:p>
                      <a:pPr algn="ctr"/>
                      <a:r>
                        <a:rPr lang="en-GB" dirty="0" smtClean="0"/>
                        <a:t>8.70%</a:t>
                      </a:r>
                      <a:endParaRPr lang="en-GB" dirty="0"/>
                    </a:p>
                  </a:txBody>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74637"/>
            <a:ext cx="7346950" cy="1543771"/>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Retirement ages </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966356"/>
            <a:ext cx="7346950" cy="5320144"/>
          </a:xfrm>
        </p:spPr>
        <p:txBody>
          <a:bodyPr/>
          <a:lstStyle/>
          <a:p>
            <a:pPr>
              <a:buFont typeface="Wingdings" pitchFamily="2" charset="2"/>
              <a:buChar char="q"/>
            </a:pPr>
            <a:endParaRPr lang="en-GB" sz="1800" b="1" dirty="0" smtClean="0">
              <a:latin typeface="Arial" charset="0"/>
              <a:cs typeface="Arial" charset="0"/>
            </a:endParaRPr>
          </a:p>
          <a:p>
            <a:pPr>
              <a:buFont typeface="Wingdings" pitchFamily="2" charset="2"/>
              <a:buChar char="q"/>
            </a:pPr>
            <a:r>
              <a:rPr lang="en-GB" sz="1800" dirty="0" smtClean="0">
                <a:latin typeface="Arial" charset="0"/>
                <a:cs typeface="Arial" charset="0"/>
              </a:rPr>
              <a:t>Your Normal Pension Age in the 2015 Scheme is your State Pension Age</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Your Normal Pension Age is the age you can draw your pension without any reduction for early payment applying</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This will be 66 from October 2020, 67 from 2028 and 68 from 2046 </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You can check your State Pension Age at </a:t>
            </a:r>
            <a:r>
              <a:rPr lang="en-GB" sz="1800" dirty="0" smtClean="0">
                <a:latin typeface="Arial" charset="0"/>
                <a:cs typeface="Arial" charset="0"/>
                <a:hlinkClick r:id="rId2"/>
              </a:rPr>
              <a:t>https://www.gov.uk/calculate-state-pension</a:t>
            </a:r>
            <a:r>
              <a:rPr lang="en-GB" sz="1800" dirty="0" smtClean="0">
                <a:latin typeface="Arial" charset="0"/>
                <a:cs typeface="Arial" charset="0"/>
              </a:rPr>
              <a:t> </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You can retire from age 55 but your pension will be reduced in doing so</a:t>
            </a:r>
          </a:p>
          <a:p>
            <a:pPr>
              <a:buFont typeface="Wingdings" pitchFamily="2" charset="2"/>
              <a:buChar char="q"/>
            </a:pPr>
            <a:endParaRPr lang="en-GB" sz="1800" dirty="0" smtClean="0">
              <a:latin typeface="Arial" charset="0"/>
              <a:cs typeface="Arial" charset="0"/>
            </a:endParaRPr>
          </a:p>
          <a:p>
            <a:pPr>
              <a:buFont typeface="Wingdings" pitchFamily="2" charset="2"/>
              <a:buChar char="q"/>
            </a:pPr>
            <a:endParaRPr lang="en-GB" sz="1800"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74637"/>
            <a:ext cx="7346950" cy="1543771"/>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Transition members</a:t>
            </a:r>
            <a:br>
              <a:rPr lang="en-GB" sz="3200" b="1" dirty="0" smtClean="0">
                <a:solidFill>
                  <a:srgbClr val="C00000"/>
                </a:solidFill>
                <a:latin typeface="Arial" charset="0"/>
                <a:cs typeface="Arial" charset="0"/>
              </a:rPr>
            </a:br>
            <a:r>
              <a:rPr lang="en-GB" sz="3200" b="1" dirty="0" smtClean="0">
                <a:solidFill>
                  <a:srgbClr val="C00000"/>
                </a:solidFill>
                <a:latin typeface="Arial" charset="0"/>
                <a:cs typeface="Arial" charset="0"/>
              </a:rPr>
              <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789709"/>
            <a:ext cx="7346950" cy="5496791"/>
          </a:xfrm>
        </p:spPr>
        <p:txBody>
          <a:bodyPr/>
          <a:lstStyle/>
          <a:p>
            <a:pPr>
              <a:buFont typeface="Wingdings" pitchFamily="2" charset="2"/>
              <a:buChar char="q"/>
            </a:pPr>
            <a:endParaRPr lang="en-GB" sz="1400" b="1" dirty="0" smtClean="0">
              <a:latin typeface="Arial" charset="0"/>
              <a:cs typeface="Arial" charset="0"/>
            </a:endParaRPr>
          </a:p>
          <a:p>
            <a:pPr>
              <a:buFont typeface="Wingdings" pitchFamily="2" charset="2"/>
              <a:buChar char="q"/>
            </a:pPr>
            <a:r>
              <a:rPr lang="en-GB" sz="1800" dirty="0" smtClean="0">
                <a:latin typeface="Arial" charset="0"/>
                <a:cs typeface="Arial" charset="0"/>
              </a:rPr>
              <a:t>Former 1995 and 2008 scheme members still retain a pension age of 60 or 65 on this service</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Likewise Special Class and MHO members still retain a pension age of 55 on their 1995 scheme service</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Former members of the 1995 scheme can retire and draw their pension without having to draw their 2015 scheme pension</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Any member who draws their 1995 scheme pension cannot re-join the NHS Pension Scheme</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2008 and 2015 scheme members have the option of Drawdown</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A final salary link still applies to 1995 and 2008 scheme pensions</a:t>
            </a:r>
          </a:p>
          <a:p>
            <a:endParaRPr lang="en-GB" sz="1800" dirty="0" smtClean="0">
              <a:latin typeface="Arial" charset="0"/>
              <a:cs typeface="Arial" charset="0"/>
            </a:endParaRPr>
          </a:p>
          <a:p>
            <a:endParaRPr lang="en-GB" sz="1800" dirty="0" smtClean="0">
              <a:latin typeface="Arial" charset="0"/>
              <a:cs typeface="Arial" charset="0"/>
            </a:endParaRPr>
          </a:p>
          <a:p>
            <a:pPr>
              <a:buFont typeface="Wingdings" pitchFamily="2" charset="2"/>
              <a:buChar char="q"/>
            </a:pPr>
            <a:endParaRPr lang="en-GB" sz="1800" dirty="0" smtClean="0">
              <a:latin typeface="Arial" charset="0"/>
              <a:cs typeface="Arial" charset="0"/>
            </a:endParaRPr>
          </a:p>
          <a:p>
            <a:pPr>
              <a:buFont typeface="Wingdings" pitchFamily="2" charset="2"/>
              <a:buChar char="q"/>
            </a:pPr>
            <a:endParaRPr lang="en-GB" sz="1400" b="1" dirty="0" smtClean="0">
              <a:latin typeface="Arial" charset="0"/>
              <a:cs typeface="Arial" charset="0"/>
            </a:endParaRPr>
          </a:p>
          <a:p>
            <a:pPr>
              <a:buFont typeface="Wingdings" pitchFamily="2" charset="2"/>
              <a:buChar char="q"/>
            </a:pPr>
            <a:endParaRPr lang="en-GB" sz="14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85270"/>
            <a:ext cx="7346950" cy="1543771"/>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Early retirement reductions </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279918" y="768928"/>
            <a:ext cx="8275120" cy="4913415"/>
          </a:xfrm>
        </p:spPr>
        <p:txBody>
          <a:bodyPr/>
          <a:lstStyle/>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dirty="0" smtClean="0">
              <a:latin typeface="Arial" charset="0"/>
              <a:cs typeface="Arial" charset="0"/>
            </a:endParaRPr>
          </a:p>
          <a:p>
            <a:pPr lvl="1">
              <a:buFont typeface="Wingdings" pitchFamily="2" charset="2"/>
              <a:buChar char="q"/>
            </a:pPr>
            <a:r>
              <a:rPr lang="en-GB" sz="1800" dirty="0" smtClean="0">
                <a:latin typeface="Arial" charset="0"/>
                <a:cs typeface="Arial" charset="0"/>
              </a:rPr>
              <a:t>Your pension is reduced if you draw it before your Normal Pension Age (NPA). The % reductions for the 2015 Scheme are as follows:</a:t>
            </a: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endParaRPr lang="en-GB" sz="1800" dirty="0" smtClean="0"/>
          </a:p>
          <a:p>
            <a:endParaRPr lang="en-GB" sz="1800" b="1" dirty="0" smtClean="0">
              <a:latin typeface="Arial" charset="0"/>
              <a:cs typeface="Arial" charset="0"/>
            </a:endParaRPr>
          </a:p>
          <a:p>
            <a:endParaRPr lang="en-GB" sz="1800" b="1" dirty="0" smtClean="0">
              <a:latin typeface="Arial" charset="0"/>
              <a:cs typeface="Arial" charset="0"/>
            </a:endParaRPr>
          </a:p>
          <a:p>
            <a:endParaRPr lang="en-GB" sz="1800" b="1" dirty="0" smtClean="0">
              <a:latin typeface="Arial" charset="0"/>
              <a:cs typeface="Arial" charset="0"/>
            </a:endParaRPr>
          </a:p>
          <a:p>
            <a:pPr>
              <a:buFont typeface="Wingdings" pitchFamily="2" charset="2"/>
              <a:buChar char="q"/>
            </a:pPr>
            <a:r>
              <a:rPr lang="en-GB" sz="1800" dirty="0" smtClean="0">
                <a:latin typeface="Arial" charset="0"/>
                <a:cs typeface="Arial" charset="0"/>
              </a:rPr>
              <a:t>The 1995 Section factors in contrast are as follows:</a:t>
            </a: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graphicFrame>
        <p:nvGraphicFramePr>
          <p:cNvPr id="4" name="Table 3"/>
          <p:cNvGraphicFramePr>
            <a:graphicFrameLocks noGrp="1"/>
          </p:cNvGraphicFramePr>
          <p:nvPr/>
        </p:nvGraphicFramePr>
        <p:xfrm>
          <a:off x="419881" y="2218454"/>
          <a:ext cx="8285585" cy="1485799"/>
        </p:xfrm>
        <a:graphic>
          <a:graphicData uri="http://schemas.openxmlformats.org/drawingml/2006/table">
            <a:tbl>
              <a:tblPr firstRow="1" bandRow="1">
                <a:tableStyleId>{5C22544A-7EE6-4342-B048-85BDC9FD1C3A}</a:tableStyleId>
              </a:tblPr>
              <a:tblGrid>
                <a:gridCol w="988081"/>
                <a:gridCol w="598535"/>
                <a:gridCol w="598535"/>
                <a:gridCol w="598535"/>
                <a:gridCol w="598535"/>
                <a:gridCol w="598535"/>
                <a:gridCol w="598535"/>
                <a:gridCol w="598535"/>
                <a:gridCol w="598535"/>
                <a:gridCol w="598535"/>
                <a:gridCol w="598535"/>
                <a:gridCol w="598535"/>
                <a:gridCol w="713619"/>
              </a:tblGrid>
              <a:tr h="840109">
                <a:tc>
                  <a:txBody>
                    <a:bodyPr/>
                    <a:lstStyle/>
                    <a:p>
                      <a:r>
                        <a:rPr lang="en-GB" dirty="0" smtClean="0"/>
                        <a:t>Years</a:t>
                      </a:r>
                      <a:r>
                        <a:rPr lang="en-GB" baseline="0" dirty="0" smtClean="0"/>
                        <a:t> Early</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c>
                  <a:txBody>
                    <a:bodyPr/>
                    <a:lstStyle/>
                    <a:p>
                      <a:r>
                        <a:rPr lang="en-GB" dirty="0" smtClean="0"/>
                        <a:t>5</a:t>
                      </a:r>
                      <a:endParaRPr lang="en-GB" dirty="0"/>
                    </a:p>
                  </a:txBody>
                  <a:tcPr/>
                </a:tc>
                <a:tc>
                  <a:txBody>
                    <a:bodyPr/>
                    <a:lstStyle/>
                    <a:p>
                      <a:r>
                        <a:rPr lang="en-GB" dirty="0" smtClean="0"/>
                        <a:t>6</a:t>
                      </a:r>
                      <a:endParaRPr lang="en-GB" dirty="0"/>
                    </a:p>
                  </a:txBody>
                  <a:tcPr/>
                </a:tc>
                <a:tc>
                  <a:txBody>
                    <a:bodyPr/>
                    <a:lstStyle/>
                    <a:p>
                      <a:r>
                        <a:rPr lang="en-GB" dirty="0" smtClean="0"/>
                        <a:t>7</a:t>
                      </a:r>
                      <a:endParaRPr lang="en-GB" dirty="0"/>
                    </a:p>
                  </a:txBody>
                  <a:tcPr/>
                </a:tc>
                <a:tc>
                  <a:txBody>
                    <a:bodyPr/>
                    <a:lstStyle/>
                    <a:p>
                      <a:r>
                        <a:rPr lang="en-GB" dirty="0" smtClean="0"/>
                        <a:t>8</a:t>
                      </a:r>
                      <a:endParaRPr lang="en-GB" dirty="0"/>
                    </a:p>
                  </a:txBody>
                  <a:tcPr/>
                </a:tc>
                <a:tc>
                  <a:txBody>
                    <a:bodyPr/>
                    <a:lstStyle/>
                    <a:p>
                      <a:r>
                        <a:rPr lang="en-GB" dirty="0" smtClean="0"/>
                        <a:t>9</a:t>
                      </a:r>
                      <a:endParaRPr lang="en-GB" dirty="0"/>
                    </a:p>
                  </a:txBody>
                  <a:tcPr/>
                </a:tc>
                <a:tc>
                  <a:txBody>
                    <a:bodyPr/>
                    <a:lstStyle/>
                    <a:p>
                      <a:r>
                        <a:rPr lang="en-GB" dirty="0" smtClean="0"/>
                        <a:t>10</a:t>
                      </a:r>
                      <a:endParaRPr lang="en-GB" dirty="0"/>
                    </a:p>
                  </a:txBody>
                  <a:tcPr/>
                </a:tc>
                <a:tc>
                  <a:txBody>
                    <a:bodyPr/>
                    <a:lstStyle/>
                    <a:p>
                      <a:r>
                        <a:rPr lang="en-GB" dirty="0" smtClean="0"/>
                        <a:t>11</a:t>
                      </a:r>
                      <a:endParaRPr lang="en-GB" dirty="0"/>
                    </a:p>
                  </a:txBody>
                  <a:tcPr/>
                </a:tc>
                <a:tc>
                  <a:txBody>
                    <a:bodyPr/>
                    <a:lstStyle/>
                    <a:p>
                      <a:r>
                        <a:rPr lang="en-GB" dirty="0" smtClean="0"/>
                        <a:t>12</a:t>
                      </a:r>
                      <a:endParaRPr lang="en-GB" dirty="0"/>
                    </a:p>
                  </a:txBody>
                  <a:tcPr/>
                </a:tc>
              </a:tr>
              <a:tr h="645690">
                <a:tc>
                  <a:txBody>
                    <a:bodyPr/>
                    <a:lstStyle/>
                    <a:p>
                      <a:r>
                        <a:rPr lang="en-GB" sz="1200" b="1" dirty="0" smtClean="0"/>
                        <a:t>Reduction</a:t>
                      </a:r>
                      <a:r>
                        <a:rPr lang="en-GB" sz="1200" b="1" baseline="0" dirty="0" smtClean="0"/>
                        <a:t> (%)</a:t>
                      </a:r>
                      <a:endParaRPr lang="en-GB" sz="1200" b="1" dirty="0"/>
                    </a:p>
                  </a:txBody>
                  <a:tcPr/>
                </a:tc>
                <a:tc>
                  <a:txBody>
                    <a:bodyPr/>
                    <a:lstStyle/>
                    <a:p>
                      <a:r>
                        <a:rPr lang="en-GB" dirty="0" smtClean="0"/>
                        <a:t>6</a:t>
                      </a:r>
                      <a:endParaRPr lang="en-GB" dirty="0"/>
                    </a:p>
                  </a:txBody>
                  <a:tcPr/>
                </a:tc>
                <a:tc>
                  <a:txBody>
                    <a:bodyPr/>
                    <a:lstStyle/>
                    <a:p>
                      <a:r>
                        <a:rPr lang="en-GB" dirty="0" smtClean="0"/>
                        <a:t>11</a:t>
                      </a:r>
                      <a:endParaRPr lang="en-GB" dirty="0"/>
                    </a:p>
                  </a:txBody>
                  <a:tcPr/>
                </a:tc>
                <a:tc>
                  <a:txBody>
                    <a:bodyPr/>
                    <a:lstStyle/>
                    <a:p>
                      <a:r>
                        <a:rPr lang="en-GB" dirty="0" smtClean="0"/>
                        <a:t>16</a:t>
                      </a:r>
                      <a:endParaRPr lang="en-GB" dirty="0"/>
                    </a:p>
                  </a:txBody>
                  <a:tcPr/>
                </a:tc>
                <a:tc>
                  <a:txBody>
                    <a:bodyPr/>
                    <a:lstStyle/>
                    <a:p>
                      <a:r>
                        <a:rPr lang="en-GB" dirty="0" smtClean="0"/>
                        <a:t>20</a:t>
                      </a:r>
                      <a:endParaRPr lang="en-GB" dirty="0"/>
                    </a:p>
                  </a:txBody>
                  <a:tcPr/>
                </a:tc>
                <a:tc>
                  <a:txBody>
                    <a:bodyPr/>
                    <a:lstStyle/>
                    <a:p>
                      <a:r>
                        <a:rPr lang="en-GB" dirty="0" smtClean="0"/>
                        <a:t>24</a:t>
                      </a:r>
                      <a:endParaRPr lang="en-GB" dirty="0"/>
                    </a:p>
                  </a:txBody>
                  <a:tcPr/>
                </a:tc>
                <a:tc>
                  <a:txBody>
                    <a:bodyPr/>
                    <a:lstStyle/>
                    <a:p>
                      <a:r>
                        <a:rPr lang="en-GB" dirty="0" smtClean="0"/>
                        <a:t>27</a:t>
                      </a:r>
                      <a:endParaRPr lang="en-GB" dirty="0"/>
                    </a:p>
                  </a:txBody>
                  <a:tcPr/>
                </a:tc>
                <a:tc>
                  <a:txBody>
                    <a:bodyPr/>
                    <a:lstStyle/>
                    <a:p>
                      <a:r>
                        <a:rPr lang="en-GB" dirty="0" smtClean="0"/>
                        <a:t>31</a:t>
                      </a:r>
                      <a:endParaRPr lang="en-GB" dirty="0"/>
                    </a:p>
                  </a:txBody>
                  <a:tcPr/>
                </a:tc>
                <a:tc>
                  <a:txBody>
                    <a:bodyPr/>
                    <a:lstStyle/>
                    <a:p>
                      <a:r>
                        <a:rPr lang="en-GB" dirty="0" smtClean="0"/>
                        <a:t>34</a:t>
                      </a:r>
                      <a:endParaRPr lang="en-GB" dirty="0"/>
                    </a:p>
                  </a:txBody>
                  <a:tcPr/>
                </a:tc>
                <a:tc>
                  <a:txBody>
                    <a:bodyPr/>
                    <a:lstStyle/>
                    <a:p>
                      <a:r>
                        <a:rPr lang="en-GB" dirty="0" smtClean="0"/>
                        <a:t>37</a:t>
                      </a:r>
                      <a:endParaRPr lang="en-GB" dirty="0"/>
                    </a:p>
                  </a:txBody>
                  <a:tcPr/>
                </a:tc>
                <a:tc>
                  <a:txBody>
                    <a:bodyPr/>
                    <a:lstStyle/>
                    <a:p>
                      <a:r>
                        <a:rPr lang="en-GB" dirty="0" smtClean="0"/>
                        <a:t>40</a:t>
                      </a:r>
                      <a:endParaRPr lang="en-GB" dirty="0"/>
                    </a:p>
                  </a:txBody>
                  <a:tcPr/>
                </a:tc>
                <a:tc>
                  <a:txBody>
                    <a:bodyPr/>
                    <a:lstStyle/>
                    <a:p>
                      <a:r>
                        <a:rPr lang="en-GB" dirty="0" smtClean="0"/>
                        <a:t>43 </a:t>
                      </a:r>
                      <a:endParaRPr lang="en-GB" dirty="0"/>
                    </a:p>
                  </a:txBody>
                  <a:tcPr/>
                </a:tc>
                <a:tc>
                  <a:txBody>
                    <a:bodyPr/>
                    <a:lstStyle/>
                    <a:p>
                      <a:r>
                        <a:rPr lang="en-GB" dirty="0" smtClean="0"/>
                        <a:t>45</a:t>
                      </a:r>
                      <a:endParaRPr lang="en-GB" dirty="0"/>
                    </a:p>
                  </a:txBody>
                  <a:tcPr/>
                </a:tc>
              </a:tr>
            </a:tbl>
          </a:graphicData>
        </a:graphic>
      </p:graphicFrame>
      <p:graphicFrame>
        <p:nvGraphicFramePr>
          <p:cNvPr id="7" name="Table 6"/>
          <p:cNvGraphicFramePr>
            <a:graphicFrameLocks noGrp="1"/>
          </p:cNvGraphicFramePr>
          <p:nvPr/>
        </p:nvGraphicFramePr>
        <p:xfrm>
          <a:off x="419878" y="4385388"/>
          <a:ext cx="8285598" cy="1790079"/>
        </p:xfrm>
        <a:graphic>
          <a:graphicData uri="http://schemas.openxmlformats.org/drawingml/2006/table">
            <a:tbl>
              <a:tblPr firstRow="1" bandRow="1">
                <a:tableStyleId>{5C22544A-7EE6-4342-B048-85BDC9FD1C3A}</a:tableStyleId>
              </a:tblPr>
              <a:tblGrid>
                <a:gridCol w="1163168"/>
                <a:gridCol w="712243"/>
                <a:gridCol w="712243"/>
                <a:gridCol w="712243"/>
                <a:gridCol w="712243"/>
                <a:gridCol w="712243"/>
                <a:gridCol w="712243"/>
                <a:gridCol w="712243"/>
                <a:gridCol w="712243"/>
                <a:gridCol w="712243"/>
                <a:gridCol w="712243"/>
              </a:tblGrid>
              <a:tr h="473529">
                <a:tc>
                  <a:txBody>
                    <a:bodyPr/>
                    <a:lstStyle/>
                    <a:p>
                      <a:r>
                        <a:rPr lang="en-GB" dirty="0" smtClean="0"/>
                        <a:t>Years</a:t>
                      </a:r>
                      <a:r>
                        <a:rPr lang="en-GB" baseline="0" dirty="0" smtClean="0"/>
                        <a:t> Early</a:t>
                      </a:r>
                      <a:endParaRPr lang="en-GB" dirty="0"/>
                    </a:p>
                  </a:txBody>
                  <a:tcPr/>
                </a:tc>
                <a:tc>
                  <a:txBody>
                    <a:bodyPr/>
                    <a:lstStyle/>
                    <a:p>
                      <a:r>
                        <a:rPr lang="en-GB" dirty="0" smtClean="0"/>
                        <a:t>1</a:t>
                      </a:r>
                      <a:endParaRPr lang="en-GB" dirty="0"/>
                    </a:p>
                  </a:txBody>
                  <a:tcPr/>
                </a:tc>
                <a:tc>
                  <a:txBody>
                    <a:bodyPr/>
                    <a:lstStyle/>
                    <a:p>
                      <a:r>
                        <a:rPr lang="en-GB" dirty="0" smtClean="0"/>
                        <a:t>2</a:t>
                      </a:r>
                      <a:endParaRPr lang="en-GB" dirty="0"/>
                    </a:p>
                  </a:txBody>
                  <a:tcPr/>
                </a:tc>
                <a:tc>
                  <a:txBody>
                    <a:bodyPr/>
                    <a:lstStyle/>
                    <a:p>
                      <a:r>
                        <a:rPr lang="en-GB" dirty="0" smtClean="0"/>
                        <a:t>3</a:t>
                      </a:r>
                      <a:endParaRPr lang="en-GB" dirty="0"/>
                    </a:p>
                  </a:txBody>
                  <a:tcPr/>
                </a:tc>
                <a:tc>
                  <a:txBody>
                    <a:bodyPr/>
                    <a:lstStyle/>
                    <a:p>
                      <a:r>
                        <a:rPr lang="en-GB" dirty="0" smtClean="0"/>
                        <a:t>4</a:t>
                      </a:r>
                      <a:endParaRPr lang="en-GB" dirty="0"/>
                    </a:p>
                  </a:txBody>
                  <a:tcPr/>
                </a:tc>
                <a:tc>
                  <a:txBody>
                    <a:bodyPr/>
                    <a:lstStyle/>
                    <a:p>
                      <a:r>
                        <a:rPr lang="en-GB" dirty="0" smtClean="0"/>
                        <a:t>5</a:t>
                      </a:r>
                      <a:endParaRPr lang="en-GB" dirty="0"/>
                    </a:p>
                  </a:txBody>
                  <a:tcPr/>
                </a:tc>
                <a:tc>
                  <a:txBody>
                    <a:bodyPr/>
                    <a:lstStyle/>
                    <a:p>
                      <a:pPr>
                        <a:buFont typeface="Wingdings" pitchFamily="2" charset="2"/>
                        <a:buNone/>
                      </a:pPr>
                      <a:r>
                        <a:rPr lang="en-GB" dirty="0" smtClean="0"/>
                        <a:t>6</a:t>
                      </a:r>
                      <a:endParaRPr lang="en-GB" dirty="0"/>
                    </a:p>
                  </a:txBody>
                  <a:tcPr/>
                </a:tc>
                <a:tc>
                  <a:txBody>
                    <a:bodyPr/>
                    <a:lstStyle/>
                    <a:p>
                      <a:r>
                        <a:rPr lang="en-GB" dirty="0" smtClean="0"/>
                        <a:t>7</a:t>
                      </a:r>
                      <a:endParaRPr lang="en-GB" dirty="0"/>
                    </a:p>
                  </a:txBody>
                  <a:tcPr/>
                </a:tc>
                <a:tc>
                  <a:txBody>
                    <a:bodyPr/>
                    <a:lstStyle/>
                    <a:p>
                      <a:r>
                        <a:rPr lang="en-GB" dirty="0" smtClean="0"/>
                        <a:t>8</a:t>
                      </a:r>
                      <a:endParaRPr lang="en-GB" dirty="0"/>
                    </a:p>
                  </a:txBody>
                  <a:tcPr/>
                </a:tc>
                <a:tc>
                  <a:txBody>
                    <a:bodyPr/>
                    <a:lstStyle/>
                    <a:p>
                      <a:r>
                        <a:rPr lang="en-GB" dirty="0" smtClean="0"/>
                        <a:t>9</a:t>
                      </a:r>
                      <a:endParaRPr lang="en-GB" dirty="0"/>
                    </a:p>
                  </a:txBody>
                  <a:tcPr/>
                </a:tc>
                <a:tc>
                  <a:txBody>
                    <a:bodyPr/>
                    <a:lstStyle/>
                    <a:p>
                      <a:r>
                        <a:rPr lang="en-GB" dirty="0" smtClean="0"/>
                        <a:t>10</a:t>
                      </a:r>
                      <a:endParaRPr lang="en-GB" dirty="0"/>
                    </a:p>
                  </a:txBody>
                  <a:tcPr/>
                </a:tc>
              </a:tr>
              <a:tr h="473529">
                <a:tc>
                  <a:txBody>
                    <a:bodyPr/>
                    <a:lstStyle/>
                    <a:p>
                      <a:r>
                        <a:rPr lang="en-GB" sz="1200" b="1" baseline="0" dirty="0" smtClean="0"/>
                        <a:t>% Reduction to pension</a:t>
                      </a:r>
                      <a:endParaRPr lang="en-GB" sz="1200" b="1" baseline="0" dirty="0"/>
                    </a:p>
                  </a:txBody>
                  <a:tcPr/>
                </a:tc>
                <a:tc>
                  <a:txBody>
                    <a:bodyPr/>
                    <a:lstStyle/>
                    <a:p>
                      <a:r>
                        <a:rPr lang="en-GB" dirty="0" smtClean="0"/>
                        <a:t>5</a:t>
                      </a:r>
                      <a:endParaRPr lang="en-GB" dirty="0"/>
                    </a:p>
                  </a:txBody>
                  <a:tcPr/>
                </a:tc>
                <a:tc>
                  <a:txBody>
                    <a:bodyPr/>
                    <a:lstStyle/>
                    <a:p>
                      <a:r>
                        <a:rPr lang="en-GB" dirty="0" smtClean="0"/>
                        <a:t>10</a:t>
                      </a:r>
                      <a:endParaRPr lang="en-GB" dirty="0"/>
                    </a:p>
                  </a:txBody>
                  <a:tcPr/>
                </a:tc>
                <a:tc>
                  <a:txBody>
                    <a:bodyPr/>
                    <a:lstStyle/>
                    <a:p>
                      <a:r>
                        <a:rPr lang="en-GB" dirty="0" smtClean="0"/>
                        <a:t>14</a:t>
                      </a:r>
                      <a:endParaRPr lang="en-GB" dirty="0"/>
                    </a:p>
                  </a:txBody>
                  <a:tcPr/>
                </a:tc>
                <a:tc>
                  <a:txBody>
                    <a:bodyPr/>
                    <a:lstStyle/>
                    <a:p>
                      <a:r>
                        <a:rPr lang="en-GB" dirty="0" smtClean="0"/>
                        <a:t>18</a:t>
                      </a:r>
                      <a:endParaRPr lang="en-GB" dirty="0"/>
                    </a:p>
                  </a:txBody>
                  <a:tcPr/>
                </a:tc>
                <a:tc>
                  <a:txBody>
                    <a:bodyPr/>
                    <a:lstStyle/>
                    <a:p>
                      <a:r>
                        <a:rPr lang="en-GB" dirty="0" smtClean="0"/>
                        <a:t>21</a:t>
                      </a:r>
                      <a:endParaRPr lang="en-GB" dirty="0"/>
                    </a:p>
                  </a:txBody>
                  <a:tcPr/>
                </a:tc>
                <a:tc>
                  <a:txBody>
                    <a:bodyPr/>
                    <a:lstStyle/>
                    <a:p>
                      <a:pPr>
                        <a:buFont typeface="Wingdings" pitchFamily="2" charset="2"/>
                        <a:buNone/>
                      </a:pPr>
                      <a:r>
                        <a:rPr lang="en-GB" dirty="0" smtClean="0"/>
                        <a:t>25</a:t>
                      </a:r>
                      <a:endParaRPr lang="en-GB" dirty="0"/>
                    </a:p>
                  </a:txBody>
                  <a:tcPr/>
                </a:tc>
                <a:tc>
                  <a:txBody>
                    <a:bodyPr/>
                    <a:lstStyle/>
                    <a:p>
                      <a:r>
                        <a:rPr lang="en-GB" dirty="0" smtClean="0"/>
                        <a:t>28</a:t>
                      </a:r>
                      <a:endParaRPr lang="en-GB" dirty="0"/>
                    </a:p>
                  </a:txBody>
                  <a:tcPr/>
                </a:tc>
                <a:tc>
                  <a:txBody>
                    <a:bodyPr/>
                    <a:lstStyle/>
                    <a:p>
                      <a:r>
                        <a:rPr lang="en-GB" dirty="0" smtClean="0"/>
                        <a:t>31</a:t>
                      </a:r>
                      <a:endParaRPr lang="en-GB" dirty="0"/>
                    </a:p>
                  </a:txBody>
                  <a:tcPr/>
                </a:tc>
                <a:tc>
                  <a:txBody>
                    <a:bodyPr/>
                    <a:lstStyle/>
                    <a:p>
                      <a:r>
                        <a:rPr lang="en-GB" dirty="0" smtClean="0"/>
                        <a:t>34</a:t>
                      </a:r>
                      <a:endParaRPr lang="en-GB" dirty="0"/>
                    </a:p>
                  </a:txBody>
                  <a:tcPr/>
                </a:tc>
                <a:tc>
                  <a:txBody>
                    <a:bodyPr/>
                    <a:lstStyle/>
                    <a:p>
                      <a:r>
                        <a:rPr lang="en-GB" dirty="0" smtClean="0"/>
                        <a:t>37</a:t>
                      </a:r>
                      <a:endParaRPr lang="en-GB" dirty="0"/>
                    </a:p>
                  </a:txBody>
                  <a:tcPr/>
                </a:tc>
              </a:tr>
              <a:tr h="676470">
                <a:tc>
                  <a:txBody>
                    <a:bodyPr/>
                    <a:lstStyle/>
                    <a:p>
                      <a:r>
                        <a:rPr lang="en-GB" sz="1200" b="1" dirty="0" smtClean="0"/>
                        <a:t>%</a:t>
                      </a:r>
                      <a:r>
                        <a:rPr lang="en-GB" sz="1200" b="1" baseline="0" dirty="0" smtClean="0"/>
                        <a:t> Reduction to Tax-free cash</a:t>
                      </a:r>
                      <a:endParaRPr lang="en-GB" sz="1200" b="1" dirty="0"/>
                    </a:p>
                  </a:txBody>
                  <a:tcPr/>
                </a:tc>
                <a:tc>
                  <a:txBody>
                    <a:bodyPr/>
                    <a:lstStyle/>
                    <a:p>
                      <a:r>
                        <a:rPr lang="en-GB" dirty="0" smtClean="0"/>
                        <a:t>3</a:t>
                      </a:r>
                      <a:endParaRPr lang="en-GB" dirty="0"/>
                    </a:p>
                  </a:txBody>
                  <a:tcPr/>
                </a:tc>
                <a:tc>
                  <a:txBody>
                    <a:bodyPr/>
                    <a:lstStyle/>
                    <a:p>
                      <a:r>
                        <a:rPr lang="en-GB" dirty="0" smtClean="0"/>
                        <a:t>6</a:t>
                      </a:r>
                      <a:endParaRPr lang="en-GB" dirty="0"/>
                    </a:p>
                  </a:txBody>
                  <a:tcPr/>
                </a:tc>
                <a:tc>
                  <a:txBody>
                    <a:bodyPr/>
                    <a:lstStyle/>
                    <a:p>
                      <a:r>
                        <a:rPr lang="en-GB" dirty="0" smtClean="0"/>
                        <a:t>9</a:t>
                      </a:r>
                      <a:endParaRPr lang="en-GB" dirty="0"/>
                    </a:p>
                  </a:txBody>
                  <a:tcPr/>
                </a:tc>
                <a:tc>
                  <a:txBody>
                    <a:bodyPr/>
                    <a:lstStyle/>
                    <a:p>
                      <a:r>
                        <a:rPr lang="en-GB" dirty="0" smtClean="0"/>
                        <a:t>12</a:t>
                      </a:r>
                      <a:endParaRPr lang="en-GB" dirty="0"/>
                    </a:p>
                  </a:txBody>
                  <a:tcPr/>
                </a:tc>
                <a:tc>
                  <a:txBody>
                    <a:bodyPr/>
                    <a:lstStyle/>
                    <a:p>
                      <a:r>
                        <a:rPr lang="en-GB" dirty="0" smtClean="0"/>
                        <a:t>15</a:t>
                      </a:r>
                      <a:endParaRPr lang="en-GB" dirty="0"/>
                    </a:p>
                  </a:txBody>
                  <a:tcPr/>
                </a:tc>
                <a:tc>
                  <a:txBody>
                    <a:bodyPr/>
                    <a:lstStyle/>
                    <a:p>
                      <a:pPr>
                        <a:buFont typeface="Wingdings" pitchFamily="2" charset="2"/>
                        <a:buNone/>
                      </a:pPr>
                      <a:r>
                        <a:rPr lang="en-GB" dirty="0" smtClean="0"/>
                        <a:t>17</a:t>
                      </a:r>
                      <a:endParaRPr lang="en-GB" dirty="0"/>
                    </a:p>
                  </a:txBody>
                  <a:tcPr/>
                </a:tc>
                <a:tc>
                  <a:txBody>
                    <a:bodyPr/>
                    <a:lstStyle/>
                    <a:p>
                      <a:r>
                        <a:rPr lang="en-GB" dirty="0" smtClean="0"/>
                        <a:t>20</a:t>
                      </a:r>
                      <a:endParaRPr lang="en-GB" dirty="0"/>
                    </a:p>
                  </a:txBody>
                  <a:tcPr/>
                </a:tc>
                <a:tc>
                  <a:txBody>
                    <a:bodyPr/>
                    <a:lstStyle/>
                    <a:p>
                      <a:r>
                        <a:rPr lang="en-GB" dirty="0" smtClean="0"/>
                        <a:t>22</a:t>
                      </a:r>
                      <a:endParaRPr lang="en-GB" dirty="0"/>
                    </a:p>
                  </a:txBody>
                  <a:tcPr/>
                </a:tc>
                <a:tc>
                  <a:txBody>
                    <a:bodyPr/>
                    <a:lstStyle/>
                    <a:p>
                      <a:r>
                        <a:rPr lang="en-GB" dirty="0" smtClean="0"/>
                        <a:t>25</a:t>
                      </a:r>
                      <a:endParaRPr lang="en-GB" dirty="0"/>
                    </a:p>
                  </a:txBody>
                  <a:tcPr/>
                </a:tc>
                <a:tc>
                  <a:txBody>
                    <a:bodyPr/>
                    <a:lstStyle/>
                    <a:p>
                      <a:r>
                        <a:rPr lang="en-GB" dirty="0" smtClean="0"/>
                        <a:t>27</a:t>
                      </a:r>
                      <a:endParaRPr lang="en-GB" dirty="0"/>
                    </a:p>
                  </a:txBody>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74637"/>
            <a:ext cx="7346950" cy="1543771"/>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Tax-free cash </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793102"/>
            <a:ext cx="7346950" cy="5493398"/>
          </a:xfrm>
        </p:spPr>
        <p:txBody>
          <a:bodyPr/>
          <a:lstStyle/>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You are entitled to draw a tax-free cash sum from the NHS Pension Scheme in addition to an annual pension</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The annual pension is taxable (if you exceed the Personal Allowance) which is currently £11,500</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1995 Scheme members receive a tax-free cash sum of 3 times their annual pension value, and can elect to receive more. 2008 Scheme and 2015 Scheme members can receive a tax-free cash sum by exchanging some of their pension</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The cash for pension conversion rate is 12:1 meaning that you lose £1 of pension for each £12 of tax-free cash claimed</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You can see the maximum amount of tax-free cash you can claim on your Annual Benefit Statement</a:t>
            </a:r>
          </a:p>
          <a:p>
            <a:pPr>
              <a:buFont typeface="Wingdings" pitchFamily="2" charset="2"/>
              <a:buChar char="q"/>
            </a:pPr>
            <a:endParaRPr lang="en-GB" sz="1800" dirty="0" smtClean="0">
              <a:latin typeface="Arial" charset="0"/>
              <a:cs typeface="Arial" charset="0"/>
            </a:endParaRPr>
          </a:p>
          <a:p>
            <a:pPr>
              <a:buFont typeface="Wingdings" pitchFamily="2" charset="2"/>
              <a:buChar char="q"/>
            </a:pPr>
            <a:endParaRPr lang="en-GB" sz="1800" dirty="0" smtClean="0">
              <a:latin typeface="Arial" charset="0"/>
              <a:cs typeface="Arial" charset="0"/>
            </a:endParaRPr>
          </a:p>
          <a:p>
            <a:pPr>
              <a:buFont typeface="Wingdings" pitchFamily="2" charset="2"/>
              <a:buChar char="q"/>
            </a:pPr>
            <a:endParaRPr lang="en-GB" sz="1800"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74637"/>
            <a:ext cx="7346950" cy="1543771"/>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Commuting pension for cash </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793102"/>
            <a:ext cx="7346950" cy="5493398"/>
          </a:xfrm>
        </p:spPr>
        <p:txBody>
          <a:bodyPr/>
          <a:lstStyle/>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To work out the maximum tax-free cash sum you can claim you multiply your annual pension by 20, add any automatic tax-free cash sum, and then your maximum lump sum is 25% of this value</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So for example if you are a member of the 1995 Scheme with a pension of £10,000 a year and an automatic tax-free cash sum of £30,000 the maximum amount of tax-free cash you can take is £57,500 </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You then take any automatic sum away from your maximum entitlement and divide by 12 to see what your reduced pension would be</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In the above example, if you took £57,500 tax-free cash your pension would reduce from £10,000 a year to £7,708 per year</a:t>
            </a:r>
          </a:p>
          <a:p>
            <a:pPr>
              <a:buFont typeface="Wingdings" pitchFamily="2" charset="2"/>
              <a:buChar char="q"/>
            </a:pPr>
            <a:endParaRPr lang="en-GB" sz="1800" dirty="0" smtClean="0">
              <a:latin typeface="Arial" charset="0"/>
              <a:cs typeface="Arial" charset="0"/>
            </a:endParaRPr>
          </a:p>
          <a:p>
            <a:pPr>
              <a:buFont typeface="Wingdings" pitchFamily="2" charset="2"/>
              <a:buChar char="q"/>
            </a:pPr>
            <a:endParaRPr lang="en-GB" sz="1800" dirty="0" smtClean="0">
              <a:latin typeface="Arial" charset="0"/>
              <a:cs typeface="Arial" charset="0"/>
            </a:endParaRPr>
          </a:p>
          <a:p>
            <a:pPr>
              <a:buFont typeface="Wingdings" pitchFamily="2" charset="2"/>
              <a:buChar char="q"/>
            </a:pPr>
            <a:endParaRPr lang="en-GB" sz="1800" dirty="0" smtClean="0">
              <a:latin typeface="Arial" charset="0"/>
              <a:cs typeface="Arial" charset="0"/>
            </a:endParaRPr>
          </a:p>
          <a:p>
            <a:pPr>
              <a:buFont typeface="Wingdings" pitchFamily="2" charset="2"/>
              <a:buChar char="q"/>
            </a:pPr>
            <a:endParaRPr lang="en-GB" sz="1800"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74637"/>
            <a:ext cx="7346950" cy="1543771"/>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Ill-health early retirement</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671804"/>
            <a:ext cx="7346950" cy="5614696"/>
          </a:xfrm>
        </p:spPr>
        <p:txBody>
          <a:bodyPr/>
          <a:lstStyle/>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r>
              <a:rPr lang="en-GB" sz="1800" dirty="0" smtClean="0">
                <a:latin typeface="Arial" charset="0"/>
                <a:cs typeface="Arial" charset="0"/>
              </a:rPr>
              <a:t>If your employment is terminated through ill-health you may qualify for an ill-health early retirement pension</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A Tier 1 pension would apply if the medical evidence suggests you are permanently incapable of undertaking the duties of your job role. This is simply payment of the pension you have earned to date</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A Tier 2 pension is the higher award as it also gives a 50% service enhancement to your Normal Pension Age (2/3rds for 1995 Section members). You also have to show that you are permanently incapable of undertaking regular employment however</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Applications are made through your employer – AW33E Form</a:t>
            </a:r>
          </a:p>
          <a:p>
            <a:pPr>
              <a:buFont typeface="Wingdings" pitchFamily="2" charset="2"/>
              <a:buChar char="q"/>
            </a:pPr>
            <a:endParaRPr lang="en-GB" sz="1800" b="1" dirty="0" smtClean="0">
              <a:latin typeface="Arial" charset="0"/>
              <a:cs typeface="Arial" charset="0"/>
            </a:endParaRPr>
          </a:p>
          <a:p>
            <a:r>
              <a:rPr lang="en-GB" sz="1800" b="1" dirty="0" smtClean="0">
                <a:latin typeface="Arial" charset="0"/>
                <a:cs typeface="Arial" charset="0"/>
              </a:rPr>
              <a:t> </a:t>
            </a: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1"/>
            <a:ext cx="7346950" cy="1818408"/>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Redundancy</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475861"/>
            <a:ext cx="7346950" cy="5810639"/>
          </a:xfrm>
        </p:spPr>
        <p:txBody>
          <a:bodyPr/>
          <a:lstStyle/>
          <a:p>
            <a:endParaRPr lang="en-GB" sz="1800" b="1" dirty="0" smtClean="0">
              <a:latin typeface="Arial" charset="0"/>
              <a:cs typeface="Arial" charset="0"/>
            </a:endParaRPr>
          </a:p>
          <a:p>
            <a:pPr>
              <a:buFont typeface="Wingdings" pitchFamily="2" charset="2"/>
              <a:buChar char="q"/>
            </a:pPr>
            <a:r>
              <a:rPr lang="en-GB" sz="1800" dirty="0" smtClean="0">
                <a:latin typeface="Arial" charset="0"/>
                <a:cs typeface="Arial" charset="0"/>
              </a:rPr>
              <a:t>If you leave employment by reason of redundancy you can claim your pension if 55 or over (possibly 50 for 1995 scheme members)</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Your pension will however be reduced for being paid early unless you use some or all of your severance payment to buy-out the reduction</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It’s possible that your severance payment may not be enough to buy out the reduction in full in which case you accept this or use other savings to buy-out fully</a:t>
            </a:r>
          </a:p>
          <a:p>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Alternatively you can just elect for the maximum severance payment and claim a reduced pension or simply leave drawing your pension until your Normal Pension Age so no reduction applies</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b="1" dirty="0" smtClean="0">
                <a:latin typeface="Arial" charset="0"/>
                <a:cs typeface="Arial" charset="0"/>
              </a:rPr>
              <a:t>Interests of Efficiency </a:t>
            </a:r>
            <a:r>
              <a:rPr lang="en-GB" sz="1800" dirty="0" smtClean="0">
                <a:latin typeface="Arial" charset="0"/>
                <a:cs typeface="Arial" charset="0"/>
              </a:rPr>
              <a:t>- No reduction applies if you leave employment in the interests of service efficiency (although you don’t get a severance payment)</a:t>
            </a:r>
          </a:p>
          <a:p>
            <a:pPr>
              <a:buFont typeface="Wingdings" pitchFamily="2" charset="2"/>
              <a:buChar char="q"/>
            </a:pPr>
            <a:endParaRPr lang="en-GB" sz="1800"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r>
              <a:rPr lang="en-GB" sz="1800" b="1" dirty="0" smtClean="0">
                <a:latin typeface="Arial" charset="0"/>
                <a:cs typeface="Arial" charset="0"/>
              </a:rPr>
              <a:t> </a:t>
            </a: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74638"/>
            <a:ext cx="7346950" cy="1050310"/>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If you die is anything paid out? </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737755"/>
            <a:ext cx="7346950" cy="5548745"/>
          </a:xfrm>
        </p:spPr>
        <p:txBody>
          <a:bodyPr/>
          <a:lstStyle/>
          <a:p>
            <a:pPr>
              <a:buFont typeface="Wingdings" pitchFamily="2" charset="2"/>
              <a:buChar char="q"/>
            </a:pPr>
            <a:endParaRPr lang="en-GB" sz="14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sp>
        <p:nvSpPr>
          <p:cNvPr id="6" name="Oval 5"/>
          <p:cNvSpPr/>
          <p:nvPr/>
        </p:nvSpPr>
        <p:spPr>
          <a:xfrm>
            <a:off x="893957" y="1253413"/>
            <a:ext cx="3429226" cy="163285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Lump sum payment of twice pay</a:t>
            </a:r>
            <a:endParaRPr lang="en-GB" b="1" dirty="0">
              <a:solidFill>
                <a:schemeClr val="tx1"/>
              </a:solidFill>
            </a:endParaRPr>
          </a:p>
        </p:txBody>
      </p:sp>
      <p:sp>
        <p:nvSpPr>
          <p:cNvPr id="7" name="Oval 6"/>
          <p:cNvSpPr/>
          <p:nvPr/>
        </p:nvSpPr>
        <p:spPr>
          <a:xfrm>
            <a:off x="5125812" y="1054359"/>
            <a:ext cx="3429226" cy="1478902"/>
          </a:xfrm>
          <a:prstGeom prst="ellipse">
            <a:avLst/>
          </a:prstGeom>
          <a:gradFill>
            <a:gsLst>
              <a:gs pos="0">
                <a:srgbClr val="FFFFFF"/>
              </a:gs>
              <a:gs pos="7001">
                <a:srgbClr val="E6E6E6"/>
              </a:gs>
              <a:gs pos="32001">
                <a:srgbClr val="7D8496"/>
              </a:gs>
              <a:gs pos="47000">
                <a:srgbClr val="E6E6E6"/>
              </a:gs>
              <a:gs pos="85001">
                <a:srgbClr val="7D8496"/>
              </a:gs>
              <a:gs pos="100000">
                <a:srgbClr val="E6E6E6"/>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Survivors pension if at least 2 years membership</a:t>
            </a:r>
            <a:endParaRPr lang="en-GB" b="1" dirty="0">
              <a:solidFill>
                <a:schemeClr val="tx1"/>
              </a:solidFill>
            </a:endParaRPr>
          </a:p>
        </p:txBody>
      </p:sp>
      <p:sp>
        <p:nvSpPr>
          <p:cNvPr id="8" name="Oval 7"/>
          <p:cNvSpPr/>
          <p:nvPr/>
        </p:nvSpPr>
        <p:spPr>
          <a:xfrm>
            <a:off x="893957" y="3778899"/>
            <a:ext cx="3429226" cy="155821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This will be paid automatically to your spouse/civil partner unless you elect otherwise – DB2 Form</a:t>
            </a:r>
            <a:endParaRPr lang="en-GB" b="1" dirty="0">
              <a:solidFill>
                <a:schemeClr val="tx1"/>
              </a:solidFill>
            </a:endParaRPr>
          </a:p>
        </p:txBody>
      </p:sp>
      <p:sp>
        <p:nvSpPr>
          <p:cNvPr id="9" name="Oval 8"/>
          <p:cNvSpPr/>
          <p:nvPr/>
        </p:nvSpPr>
        <p:spPr>
          <a:xfrm>
            <a:off x="5125812" y="2886271"/>
            <a:ext cx="3429226" cy="1443134"/>
          </a:xfrm>
          <a:prstGeom prst="ellipse">
            <a:avLst/>
          </a:prstGeom>
          <a:gradFill>
            <a:gsLst>
              <a:gs pos="0">
                <a:srgbClr val="FFFFFF"/>
              </a:gs>
              <a:gs pos="7001">
                <a:srgbClr val="E6E6E6"/>
              </a:gs>
              <a:gs pos="32001">
                <a:srgbClr val="7D8496"/>
              </a:gs>
              <a:gs pos="47000">
                <a:srgbClr val="E6E6E6"/>
              </a:gs>
              <a:gs pos="85001">
                <a:srgbClr val="7D8496"/>
              </a:gs>
              <a:gs pos="100000">
                <a:srgbClr val="E6E6E6"/>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A short-term pension is payable for 6 months equivalent to rate of pay</a:t>
            </a:r>
            <a:endParaRPr lang="en-GB" b="1" dirty="0">
              <a:solidFill>
                <a:schemeClr val="tx1"/>
              </a:solidFill>
            </a:endParaRPr>
          </a:p>
        </p:txBody>
      </p:sp>
      <p:cxnSp>
        <p:nvCxnSpPr>
          <p:cNvPr id="11" name="Straight Connector 10"/>
          <p:cNvCxnSpPr>
            <a:stCxn id="6" idx="4"/>
          </p:cNvCxnSpPr>
          <p:nvPr/>
        </p:nvCxnSpPr>
        <p:spPr>
          <a:xfrm>
            <a:off x="2608570" y="2886270"/>
            <a:ext cx="1" cy="892629"/>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7" idx="4"/>
            <a:endCxn id="9" idx="0"/>
          </p:cNvCxnSpPr>
          <p:nvPr/>
        </p:nvCxnSpPr>
        <p:spPr>
          <a:xfrm>
            <a:off x="6840425" y="2533261"/>
            <a:ext cx="0" cy="353010"/>
          </a:xfrm>
          <a:prstGeom prst="line">
            <a:avLst/>
          </a:prstGeom>
        </p:spPr>
        <p:style>
          <a:lnRef idx="2">
            <a:schemeClr val="accent1"/>
          </a:lnRef>
          <a:fillRef idx="0">
            <a:schemeClr val="accent1"/>
          </a:fillRef>
          <a:effectRef idx="1">
            <a:schemeClr val="accent1"/>
          </a:effectRef>
          <a:fontRef idx="minor">
            <a:schemeClr val="tx1"/>
          </a:fontRef>
        </p:style>
      </p:cxnSp>
      <p:sp>
        <p:nvSpPr>
          <p:cNvPr id="20" name="Oval 19"/>
          <p:cNvSpPr/>
          <p:nvPr/>
        </p:nvSpPr>
        <p:spPr>
          <a:xfrm>
            <a:off x="5125812" y="4653644"/>
            <a:ext cx="3429226" cy="1401924"/>
          </a:xfrm>
          <a:prstGeom prst="ellipse">
            <a:avLst/>
          </a:prstGeom>
          <a:gradFill>
            <a:gsLst>
              <a:gs pos="0">
                <a:srgbClr val="FFFFFF"/>
              </a:gs>
              <a:gs pos="7001">
                <a:srgbClr val="E6E6E6"/>
              </a:gs>
              <a:gs pos="32001">
                <a:srgbClr val="7D8496"/>
              </a:gs>
              <a:gs pos="47000">
                <a:srgbClr val="E6E6E6"/>
              </a:gs>
              <a:gs pos="85001">
                <a:srgbClr val="7D8496"/>
              </a:gs>
              <a:gs pos="100000">
                <a:srgbClr val="E6E6E6"/>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If living with a partner – need to complete a PN1 Form</a:t>
            </a:r>
            <a:endParaRPr lang="en-GB" b="1" dirty="0">
              <a:solidFill>
                <a:schemeClr val="tx1"/>
              </a:solidFill>
            </a:endParaRPr>
          </a:p>
        </p:txBody>
      </p:sp>
      <p:cxnSp>
        <p:nvCxnSpPr>
          <p:cNvPr id="27" name="Straight Connector 26"/>
          <p:cNvCxnSpPr>
            <a:stCxn id="9" idx="4"/>
          </p:cNvCxnSpPr>
          <p:nvPr/>
        </p:nvCxnSpPr>
        <p:spPr>
          <a:xfrm>
            <a:off x="6840425" y="4329405"/>
            <a:ext cx="0" cy="324239"/>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1"/>
            <a:ext cx="7346950" cy="1818408"/>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2800" b="1" dirty="0" smtClean="0">
                <a:solidFill>
                  <a:srgbClr val="C00000"/>
                </a:solidFill>
                <a:latin typeface="Arial" charset="0"/>
                <a:cs typeface="Arial" charset="0"/>
              </a:rPr>
              <a:t>Can you buy extra pension?</a:t>
            </a:r>
            <a:r>
              <a:rPr lang="en-GB" sz="3200" b="1" dirty="0" smtClean="0">
                <a:solidFill>
                  <a:srgbClr val="C00000"/>
                </a:solidFill>
                <a:latin typeface="Arial" charset="0"/>
                <a:cs typeface="Arial" charset="0"/>
              </a:rPr>
              <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561109"/>
            <a:ext cx="7346950" cy="5559135"/>
          </a:xfrm>
        </p:spPr>
        <p:txBody>
          <a:bodyPr/>
          <a:lstStyle/>
          <a:p>
            <a:pPr>
              <a:buFont typeface="Wingdings" pitchFamily="2" charset="2"/>
              <a:buChar char="q"/>
            </a:pPr>
            <a:endParaRPr lang="en-GB" sz="1800" b="1" dirty="0" smtClean="0">
              <a:latin typeface="Arial" charset="0"/>
              <a:cs typeface="Arial" charset="0"/>
            </a:endParaRPr>
          </a:p>
          <a:p>
            <a:endParaRPr lang="en-GB" sz="16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graphicFrame>
        <p:nvGraphicFramePr>
          <p:cNvPr id="4" name="Table 3"/>
          <p:cNvGraphicFramePr>
            <a:graphicFrameLocks noGrp="1"/>
          </p:cNvGraphicFramePr>
          <p:nvPr/>
        </p:nvGraphicFramePr>
        <p:xfrm>
          <a:off x="1524000" y="572884"/>
          <a:ext cx="6096000" cy="5547360"/>
        </p:xfrm>
        <a:graphic>
          <a:graphicData uri="http://schemas.openxmlformats.org/drawingml/2006/table">
            <a:tbl>
              <a:tblPr firstRow="1" bandRow="1">
                <a:tableStyleId>{BDBED569-4797-4DF1-A0F4-6AAB3CD982D8}</a:tableStyleId>
              </a:tblPr>
              <a:tblGrid>
                <a:gridCol w="1524000"/>
                <a:gridCol w="1524000"/>
                <a:gridCol w="1524000"/>
                <a:gridCol w="1524000"/>
              </a:tblGrid>
              <a:tr h="615747">
                <a:tc>
                  <a:txBody>
                    <a:bodyPr/>
                    <a:lstStyle/>
                    <a:p>
                      <a:endParaRPr lang="en-GB" dirty="0"/>
                    </a:p>
                  </a:txBody>
                  <a:tcPr/>
                </a:tc>
                <a:tc>
                  <a:txBody>
                    <a:bodyPr/>
                    <a:lstStyle/>
                    <a:p>
                      <a:r>
                        <a:rPr lang="en-GB" dirty="0" smtClean="0"/>
                        <a:t>Additional Pension</a:t>
                      </a:r>
                      <a:endParaRPr lang="en-GB" dirty="0"/>
                    </a:p>
                  </a:txBody>
                  <a:tcPr/>
                </a:tc>
                <a:tc>
                  <a:txBody>
                    <a:bodyPr/>
                    <a:lstStyle/>
                    <a:p>
                      <a:r>
                        <a:rPr lang="en-GB" dirty="0" smtClean="0"/>
                        <a:t>AVC’s </a:t>
                      </a:r>
                      <a:endParaRPr lang="en-GB" dirty="0"/>
                    </a:p>
                  </a:txBody>
                  <a:tcPr/>
                </a:tc>
                <a:tc>
                  <a:txBody>
                    <a:bodyPr/>
                    <a:lstStyle/>
                    <a:p>
                      <a:r>
                        <a:rPr lang="en-GB" dirty="0" smtClean="0"/>
                        <a:t>ERRBO</a:t>
                      </a:r>
                      <a:endParaRPr lang="en-GB" dirty="0"/>
                    </a:p>
                  </a:txBody>
                  <a:tcPr/>
                </a:tc>
              </a:tr>
              <a:tr h="1026245">
                <a:tc>
                  <a:txBody>
                    <a:bodyPr/>
                    <a:lstStyle/>
                    <a:p>
                      <a:r>
                        <a:rPr lang="en-GB" sz="2000" b="1" dirty="0" smtClean="0"/>
                        <a:t>What</a:t>
                      </a:r>
                      <a:r>
                        <a:rPr lang="en-GB" sz="2000" b="1" baseline="0" dirty="0" smtClean="0"/>
                        <a:t> is it?</a:t>
                      </a:r>
                      <a:endParaRPr lang="en-GB" sz="2000" b="1" dirty="0"/>
                    </a:p>
                  </a:txBody>
                  <a:tcPr/>
                </a:tc>
                <a:tc>
                  <a:txBody>
                    <a:bodyPr/>
                    <a:lstStyle/>
                    <a:p>
                      <a:pPr algn="ctr"/>
                      <a:r>
                        <a:rPr lang="en-GB" sz="1600" dirty="0" smtClean="0">
                          <a:solidFill>
                            <a:schemeClr val="accent4">
                              <a:lumMod val="75000"/>
                            </a:schemeClr>
                          </a:solidFill>
                        </a:rPr>
                        <a:t>Fixed</a:t>
                      </a:r>
                      <a:r>
                        <a:rPr lang="en-GB" sz="1600" baseline="0" dirty="0" smtClean="0">
                          <a:solidFill>
                            <a:schemeClr val="accent4">
                              <a:lumMod val="75000"/>
                            </a:schemeClr>
                          </a:solidFill>
                        </a:rPr>
                        <a:t> annual pension</a:t>
                      </a:r>
                      <a:endParaRPr lang="en-GB" sz="1600" dirty="0">
                        <a:solidFill>
                          <a:schemeClr val="accent4">
                            <a:lumMod val="75000"/>
                          </a:schemeClr>
                        </a:solidFill>
                      </a:endParaRPr>
                    </a:p>
                  </a:txBody>
                  <a:tcPr/>
                </a:tc>
                <a:tc>
                  <a:txBody>
                    <a:bodyPr/>
                    <a:lstStyle/>
                    <a:p>
                      <a:pPr algn="ctr"/>
                      <a:r>
                        <a:rPr lang="en-GB" sz="1600" dirty="0" smtClean="0">
                          <a:solidFill>
                            <a:schemeClr val="accent4">
                              <a:lumMod val="75000"/>
                            </a:schemeClr>
                          </a:solidFill>
                        </a:rPr>
                        <a:t>Pot</a:t>
                      </a:r>
                      <a:r>
                        <a:rPr lang="en-GB" sz="1600" baseline="0" dirty="0" smtClean="0">
                          <a:solidFill>
                            <a:schemeClr val="accent4">
                              <a:lumMod val="75000"/>
                            </a:schemeClr>
                          </a:solidFill>
                        </a:rPr>
                        <a:t> of money</a:t>
                      </a:r>
                      <a:endParaRPr lang="en-GB" sz="1600" dirty="0">
                        <a:solidFill>
                          <a:schemeClr val="accent4">
                            <a:lumMod val="75000"/>
                          </a:schemeClr>
                        </a:solidFill>
                      </a:endParaRPr>
                    </a:p>
                  </a:txBody>
                  <a:tcPr/>
                </a:tc>
                <a:tc>
                  <a:txBody>
                    <a:bodyPr/>
                    <a:lstStyle/>
                    <a:p>
                      <a:pPr algn="ctr"/>
                      <a:r>
                        <a:rPr lang="en-GB" sz="1600" dirty="0" smtClean="0">
                          <a:solidFill>
                            <a:schemeClr val="accent4">
                              <a:lumMod val="75000"/>
                            </a:schemeClr>
                          </a:solidFill>
                        </a:rPr>
                        <a:t>Can</a:t>
                      </a:r>
                      <a:r>
                        <a:rPr lang="en-GB" sz="1600" baseline="0" dirty="0" smtClean="0">
                          <a:solidFill>
                            <a:schemeClr val="accent4">
                              <a:lumMod val="75000"/>
                            </a:schemeClr>
                          </a:solidFill>
                        </a:rPr>
                        <a:t> draw pension early with no reduction</a:t>
                      </a:r>
                      <a:endParaRPr lang="en-GB" sz="1600" dirty="0">
                        <a:solidFill>
                          <a:schemeClr val="accent4">
                            <a:lumMod val="75000"/>
                          </a:schemeClr>
                        </a:solidFill>
                      </a:endParaRPr>
                    </a:p>
                  </a:txBody>
                  <a:tcPr/>
                </a:tc>
              </a:tr>
              <a:tr h="791675">
                <a:tc>
                  <a:txBody>
                    <a:bodyPr/>
                    <a:lstStyle/>
                    <a:p>
                      <a:r>
                        <a:rPr lang="en-GB" sz="2000" b="1" dirty="0" smtClean="0"/>
                        <a:t>Cost?</a:t>
                      </a:r>
                      <a:endParaRPr lang="en-GB" sz="2000" b="1" dirty="0"/>
                    </a:p>
                  </a:txBody>
                  <a:tcPr/>
                </a:tc>
                <a:tc>
                  <a:txBody>
                    <a:bodyPr/>
                    <a:lstStyle/>
                    <a:p>
                      <a:pPr algn="ctr"/>
                      <a:r>
                        <a:rPr lang="en-GB" sz="1600" dirty="0" smtClean="0">
                          <a:solidFill>
                            <a:schemeClr val="accent4">
                              <a:lumMod val="75000"/>
                            </a:schemeClr>
                          </a:solidFill>
                        </a:rPr>
                        <a:t>Factors</a:t>
                      </a:r>
                      <a:r>
                        <a:rPr lang="en-GB" sz="1600" baseline="0" dirty="0" smtClean="0">
                          <a:solidFill>
                            <a:schemeClr val="accent4">
                              <a:lumMod val="75000"/>
                            </a:schemeClr>
                          </a:solidFill>
                        </a:rPr>
                        <a:t> supplied by scheme actuary</a:t>
                      </a:r>
                      <a:endParaRPr lang="en-GB" sz="1600" dirty="0">
                        <a:solidFill>
                          <a:schemeClr val="accent4">
                            <a:lumMod val="75000"/>
                          </a:schemeClr>
                        </a:solidFill>
                      </a:endParaRPr>
                    </a:p>
                  </a:txBody>
                  <a:tcPr/>
                </a:tc>
                <a:tc>
                  <a:txBody>
                    <a:bodyPr/>
                    <a:lstStyle/>
                    <a:p>
                      <a:pPr algn="ctr"/>
                      <a:r>
                        <a:rPr lang="en-GB" sz="1600" dirty="0" smtClean="0">
                          <a:solidFill>
                            <a:schemeClr val="accent4">
                              <a:lumMod val="75000"/>
                            </a:schemeClr>
                          </a:solidFill>
                        </a:rPr>
                        <a:t>Up to you</a:t>
                      </a:r>
                      <a:endParaRPr lang="en-GB" sz="1600" dirty="0">
                        <a:solidFill>
                          <a:schemeClr val="accent4">
                            <a:lumMod val="75000"/>
                          </a:schemeClr>
                        </a:solidFill>
                      </a:endParaRPr>
                    </a:p>
                  </a:txBody>
                  <a:tcPr/>
                </a:tc>
                <a:tc>
                  <a:txBody>
                    <a:bodyPr/>
                    <a:lstStyle/>
                    <a:p>
                      <a:pPr algn="ctr"/>
                      <a:r>
                        <a:rPr lang="en-GB" sz="1600" dirty="0" smtClean="0">
                          <a:solidFill>
                            <a:schemeClr val="accent4">
                              <a:lumMod val="75000"/>
                            </a:schemeClr>
                          </a:solidFill>
                        </a:rPr>
                        <a:t>Depends</a:t>
                      </a:r>
                      <a:r>
                        <a:rPr lang="en-GB" sz="1600" baseline="0" dirty="0" smtClean="0">
                          <a:solidFill>
                            <a:schemeClr val="accent4">
                              <a:lumMod val="75000"/>
                            </a:schemeClr>
                          </a:solidFill>
                        </a:rPr>
                        <a:t> on age and years want to buy-out</a:t>
                      </a:r>
                      <a:endParaRPr lang="en-GB" sz="1600" dirty="0">
                        <a:solidFill>
                          <a:schemeClr val="accent4">
                            <a:lumMod val="75000"/>
                          </a:schemeClr>
                        </a:solidFill>
                      </a:endParaRPr>
                    </a:p>
                  </a:txBody>
                  <a:tcPr/>
                </a:tc>
              </a:tr>
              <a:tr h="967602">
                <a:tc>
                  <a:txBody>
                    <a:bodyPr/>
                    <a:lstStyle/>
                    <a:p>
                      <a:r>
                        <a:rPr lang="en-GB" sz="2000" b="1" dirty="0" smtClean="0"/>
                        <a:t>Lump</a:t>
                      </a:r>
                      <a:r>
                        <a:rPr lang="en-GB" sz="2000" b="1" baseline="0" dirty="0" smtClean="0"/>
                        <a:t> sum or regular payment?</a:t>
                      </a:r>
                      <a:endParaRPr lang="en-GB" sz="2000" b="1" dirty="0"/>
                    </a:p>
                  </a:txBody>
                  <a:tcPr/>
                </a:tc>
                <a:tc>
                  <a:txBody>
                    <a:bodyPr/>
                    <a:lstStyle/>
                    <a:p>
                      <a:pPr algn="ctr"/>
                      <a:r>
                        <a:rPr lang="en-GB" sz="1600" dirty="0" smtClean="0">
                          <a:solidFill>
                            <a:schemeClr val="accent4">
                              <a:lumMod val="75000"/>
                            </a:schemeClr>
                          </a:solidFill>
                        </a:rPr>
                        <a:t>Both</a:t>
                      </a:r>
                      <a:endParaRPr lang="en-GB" sz="1600" dirty="0">
                        <a:solidFill>
                          <a:schemeClr val="accent4">
                            <a:lumMod val="75000"/>
                          </a:schemeClr>
                        </a:solidFill>
                      </a:endParaRPr>
                    </a:p>
                  </a:txBody>
                  <a:tcPr/>
                </a:tc>
                <a:tc>
                  <a:txBody>
                    <a:bodyPr/>
                    <a:lstStyle/>
                    <a:p>
                      <a:pPr algn="ctr"/>
                      <a:r>
                        <a:rPr lang="en-GB" sz="1600" dirty="0" smtClean="0">
                          <a:solidFill>
                            <a:schemeClr val="accent4">
                              <a:lumMod val="75000"/>
                            </a:schemeClr>
                          </a:solidFill>
                        </a:rPr>
                        <a:t>Both</a:t>
                      </a:r>
                      <a:endParaRPr lang="en-GB" sz="1600" dirty="0">
                        <a:solidFill>
                          <a:schemeClr val="accent4">
                            <a:lumMod val="75000"/>
                          </a:schemeClr>
                        </a:solidFill>
                      </a:endParaRPr>
                    </a:p>
                  </a:txBody>
                  <a:tcPr/>
                </a:tc>
                <a:tc>
                  <a:txBody>
                    <a:bodyPr/>
                    <a:lstStyle/>
                    <a:p>
                      <a:pPr algn="ctr"/>
                      <a:r>
                        <a:rPr lang="en-GB" sz="1600" dirty="0" smtClean="0">
                          <a:solidFill>
                            <a:schemeClr val="accent4">
                              <a:lumMod val="75000"/>
                            </a:schemeClr>
                          </a:solidFill>
                        </a:rPr>
                        <a:t>Regular</a:t>
                      </a:r>
                      <a:r>
                        <a:rPr lang="en-GB" sz="1600" baseline="0" dirty="0" smtClean="0">
                          <a:solidFill>
                            <a:schemeClr val="accent4">
                              <a:lumMod val="75000"/>
                            </a:schemeClr>
                          </a:solidFill>
                        </a:rPr>
                        <a:t> only</a:t>
                      </a:r>
                      <a:endParaRPr lang="en-GB" sz="1600" dirty="0">
                        <a:solidFill>
                          <a:schemeClr val="accent4">
                            <a:lumMod val="75000"/>
                          </a:schemeClr>
                        </a:solidFill>
                      </a:endParaRPr>
                    </a:p>
                  </a:txBody>
                  <a:tcPr/>
                </a:tc>
              </a:tr>
              <a:tr h="967602">
                <a:tc>
                  <a:txBody>
                    <a:bodyPr/>
                    <a:lstStyle/>
                    <a:p>
                      <a:r>
                        <a:rPr lang="en-GB" sz="2000" b="1" dirty="0" smtClean="0"/>
                        <a:t>Reduced</a:t>
                      </a:r>
                      <a:r>
                        <a:rPr lang="en-GB" sz="2000" b="1" baseline="0" dirty="0" smtClean="0"/>
                        <a:t> if paid before NPA?</a:t>
                      </a:r>
                      <a:endParaRPr lang="en-GB" sz="2000" b="1" dirty="0"/>
                    </a:p>
                  </a:txBody>
                  <a:tcPr/>
                </a:tc>
                <a:tc>
                  <a:txBody>
                    <a:bodyPr/>
                    <a:lstStyle/>
                    <a:p>
                      <a:pPr algn="ctr"/>
                      <a:r>
                        <a:rPr lang="en-GB" sz="1600" dirty="0" smtClean="0">
                          <a:solidFill>
                            <a:schemeClr val="accent4">
                              <a:lumMod val="75000"/>
                            </a:schemeClr>
                          </a:solidFill>
                        </a:rPr>
                        <a:t>Yes – reduced</a:t>
                      </a:r>
                      <a:r>
                        <a:rPr lang="en-GB" sz="1600" baseline="0" dirty="0" smtClean="0">
                          <a:solidFill>
                            <a:schemeClr val="accent4">
                              <a:lumMod val="75000"/>
                            </a:schemeClr>
                          </a:solidFill>
                        </a:rPr>
                        <a:t> in same way as pension</a:t>
                      </a:r>
                      <a:endParaRPr lang="en-GB" sz="1600" dirty="0">
                        <a:solidFill>
                          <a:schemeClr val="accent4">
                            <a:lumMod val="75000"/>
                          </a:schemeClr>
                        </a:solidFill>
                      </a:endParaRPr>
                    </a:p>
                  </a:txBody>
                  <a:tcPr/>
                </a:tc>
                <a:tc>
                  <a:txBody>
                    <a:bodyPr/>
                    <a:lstStyle/>
                    <a:p>
                      <a:pPr algn="ctr"/>
                      <a:r>
                        <a:rPr lang="en-GB" sz="1600" dirty="0" smtClean="0">
                          <a:solidFill>
                            <a:schemeClr val="accent4">
                              <a:lumMod val="75000"/>
                            </a:schemeClr>
                          </a:solidFill>
                        </a:rPr>
                        <a:t>No</a:t>
                      </a:r>
                      <a:endParaRPr lang="en-GB" sz="1600" dirty="0">
                        <a:solidFill>
                          <a:schemeClr val="accent4">
                            <a:lumMod val="75000"/>
                          </a:schemeClr>
                        </a:solidFill>
                      </a:endParaRPr>
                    </a:p>
                  </a:txBody>
                  <a:tcPr/>
                </a:tc>
                <a:tc>
                  <a:txBody>
                    <a:bodyPr/>
                    <a:lstStyle/>
                    <a:p>
                      <a:pPr algn="ctr"/>
                      <a:r>
                        <a:rPr lang="en-GB" sz="1600" dirty="0" smtClean="0">
                          <a:solidFill>
                            <a:schemeClr val="accent4">
                              <a:lumMod val="75000"/>
                            </a:schemeClr>
                          </a:solidFill>
                        </a:rPr>
                        <a:t>You</a:t>
                      </a:r>
                      <a:r>
                        <a:rPr lang="en-GB" sz="1600" baseline="0" dirty="0" smtClean="0">
                          <a:solidFill>
                            <a:schemeClr val="accent4">
                              <a:lumMod val="75000"/>
                            </a:schemeClr>
                          </a:solidFill>
                        </a:rPr>
                        <a:t> retain the value of what bought</a:t>
                      </a:r>
                      <a:endParaRPr lang="en-GB" sz="1600" dirty="0">
                        <a:solidFill>
                          <a:schemeClr val="accent4">
                            <a:lumMod val="75000"/>
                          </a:schemeClr>
                        </a:solidFill>
                      </a:endParaRPr>
                    </a:p>
                  </a:txBody>
                  <a:tcPr/>
                </a:tc>
              </a:tr>
              <a:tr h="967602">
                <a:tc>
                  <a:txBody>
                    <a:bodyPr/>
                    <a:lstStyle/>
                    <a:p>
                      <a:r>
                        <a:rPr lang="en-GB" sz="2000" b="1" dirty="0" smtClean="0"/>
                        <a:t>Can employer</a:t>
                      </a:r>
                      <a:r>
                        <a:rPr lang="en-GB" sz="2000" b="1" baseline="0" dirty="0" smtClean="0"/>
                        <a:t> pay?</a:t>
                      </a:r>
                      <a:endParaRPr lang="en-GB" sz="2000" b="1" dirty="0"/>
                    </a:p>
                  </a:txBody>
                  <a:tcPr/>
                </a:tc>
                <a:tc>
                  <a:txBody>
                    <a:bodyPr/>
                    <a:lstStyle/>
                    <a:p>
                      <a:pPr algn="ctr"/>
                      <a:r>
                        <a:rPr lang="en-GB" sz="1600" dirty="0" smtClean="0">
                          <a:solidFill>
                            <a:schemeClr val="accent4">
                              <a:lumMod val="75000"/>
                            </a:schemeClr>
                          </a:solidFill>
                        </a:rPr>
                        <a:t>Yes – only by</a:t>
                      </a:r>
                      <a:r>
                        <a:rPr lang="en-GB" sz="1600" baseline="0" dirty="0" smtClean="0">
                          <a:solidFill>
                            <a:schemeClr val="accent4">
                              <a:lumMod val="75000"/>
                            </a:schemeClr>
                          </a:solidFill>
                        </a:rPr>
                        <a:t> lump sum</a:t>
                      </a:r>
                      <a:endParaRPr lang="en-GB" sz="1600" dirty="0">
                        <a:solidFill>
                          <a:schemeClr val="accent4">
                            <a:lumMod val="75000"/>
                          </a:schemeClr>
                        </a:solidFill>
                      </a:endParaRPr>
                    </a:p>
                  </a:txBody>
                  <a:tcPr/>
                </a:tc>
                <a:tc>
                  <a:txBody>
                    <a:bodyPr/>
                    <a:lstStyle/>
                    <a:p>
                      <a:pPr algn="ctr"/>
                      <a:r>
                        <a:rPr lang="en-GB" sz="1600" dirty="0" smtClean="0">
                          <a:solidFill>
                            <a:schemeClr val="accent4">
                              <a:lumMod val="75000"/>
                            </a:schemeClr>
                          </a:solidFill>
                        </a:rPr>
                        <a:t>Yes</a:t>
                      </a:r>
                      <a:endParaRPr lang="en-GB" sz="1600" dirty="0">
                        <a:solidFill>
                          <a:schemeClr val="accent4">
                            <a:lumMod val="75000"/>
                          </a:schemeClr>
                        </a:solidFill>
                      </a:endParaRPr>
                    </a:p>
                  </a:txBody>
                  <a:tcPr/>
                </a:tc>
                <a:tc>
                  <a:txBody>
                    <a:bodyPr/>
                    <a:lstStyle/>
                    <a:p>
                      <a:pPr algn="ctr"/>
                      <a:r>
                        <a:rPr lang="en-GB" sz="1600" dirty="0" smtClean="0">
                          <a:solidFill>
                            <a:schemeClr val="accent4">
                              <a:lumMod val="75000"/>
                            </a:schemeClr>
                          </a:solidFill>
                        </a:rPr>
                        <a:t>Yes</a:t>
                      </a:r>
                      <a:endParaRPr lang="en-GB" sz="1600" dirty="0">
                        <a:solidFill>
                          <a:schemeClr val="accent4">
                            <a:lumMod val="75000"/>
                          </a:schemeClr>
                        </a:solidFill>
                      </a:endParaRPr>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Its an unfunded scheme just like the state pension</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p:txBody>
          <a:bodyPr/>
          <a:lstStyle/>
          <a:p>
            <a:endParaRPr lang="en-GB" sz="1800" b="1" dirty="0" smtClean="0">
              <a:latin typeface="Arial" charset="0"/>
              <a:cs typeface="Arial" charset="0"/>
            </a:endParaRPr>
          </a:p>
          <a:p>
            <a:pPr>
              <a:buFont typeface="Wingdings" pitchFamily="2" charset="2"/>
              <a:buChar char="q"/>
            </a:pPr>
            <a:endParaRPr lang="en-GB" sz="1600" dirty="0" smtClean="0">
              <a:latin typeface="Arial" charset="0"/>
              <a:cs typeface="Arial" charset="0"/>
            </a:endParaRPr>
          </a:p>
          <a:p>
            <a:pPr>
              <a:buFont typeface="Wingdings" pitchFamily="2" charset="2"/>
              <a:buChar char="q"/>
            </a:pPr>
            <a:endParaRPr lang="en-GB" sz="1600" dirty="0" smtClean="0">
              <a:latin typeface="Arial" charset="0"/>
              <a:cs typeface="Arial" charset="0"/>
            </a:endParaRPr>
          </a:p>
          <a:p>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graphicFrame>
        <p:nvGraphicFramePr>
          <p:cNvPr id="4" name="Chart 3"/>
          <p:cNvGraphicFramePr/>
          <p:nvPr/>
        </p:nvGraphicFramePr>
        <p:xfrm>
          <a:off x="1208087" y="1399592"/>
          <a:ext cx="6853561" cy="418011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74637"/>
            <a:ext cx="7346950" cy="910351"/>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What happens if your pay reduces?</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989045"/>
            <a:ext cx="7346950" cy="5297455"/>
          </a:xfrm>
        </p:spPr>
        <p:txBody>
          <a:bodyPr/>
          <a:lstStyle/>
          <a:p>
            <a:r>
              <a:rPr lang="en-GB" sz="1800" b="1" dirty="0" smtClean="0">
                <a:latin typeface="Arial" charset="0"/>
                <a:cs typeface="Arial" charset="0"/>
              </a:rPr>
              <a:t>  </a:t>
            </a:r>
          </a:p>
          <a:p>
            <a:pPr>
              <a:buFont typeface="Wingdings" pitchFamily="2" charset="2"/>
              <a:buChar char="q"/>
            </a:pPr>
            <a:r>
              <a:rPr lang="en-GB" sz="1600" dirty="0" smtClean="0">
                <a:latin typeface="Arial" charset="0"/>
                <a:cs typeface="Arial" charset="0"/>
              </a:rPr>
              <a:t>Any pension you have built up in the 1995 or 2008 Scheme will still be linked to your Final Pay at retirement</a:t>
            </a:r>
          </a:p>
          <a:p>
            <a:pPr>
              <a:buFont typeface="Wingdings" pitchFamily="2" charset="2"/>
              <a:buChar char="q"/>
            </a:pPr>
            <a:endParaRPr lang="en-GB" sz="1600" dirty="0" smtClean="0">
              <a:latin typeface="Arial" charset="0"/>
              <a:cs typeface="Arial" charset="0"/>
            </a:endParaRPr>
          </a:p>
          <a:p>
            <a:pPr>
              <a:buFont typeface="Wingdings" pitchFamily="2" charset="2"/>
              <a:buChar char="q"/>
            </a:pPr>
            <a:r>
              <a:rPr lang="en-GB" sz="1600" dirty="0" smtClean="0">
                <a:latin typeface="Arial" charset="0"/>
                <a:cs typeface="Arial" charset="0"/>
              </a:rPr>
              <a:t>If your pay band reduces through no fault of your own you can make a “</a:t>
            </a:r>
            <a:r>
              <a:rPr lang="en-GB" sz="1600" b="1" dirty="0" smtClean="0">
                <a:latin typeface="Arial" charset="0"/>
                <a:cs typeface="Arial" charset="0"/>
              </a:rPr>
              <a:t>pay protection through no fault of your own</a:t>
            </a:r>
            <a:r>
              <a:rPr lang="en-GB" sz="1600" dirty="0" smtClean="0">
                <a:latin typeface="Arial" charset="0"/>
                <a:cs typeface="Arial" charset="0"/>
              </a:rPr>
              <a:t>” claim via completion of an “SM R9 App” form. This needs to be made within 3 months of your pay reducing.</a:t>
            </a:r>
          </a:p>
          <a:p>
            <a:pPr>
              <a:buFont typeface="Wingdings" pitchFamily="2" charset="2"/>
              <a:buChar char="q"/>
            </a:pPr>
            <a:endParaRPr lang="en-GB" sz="1600" dirty="0" smtClean="0">
              <a:latin typeface="Arial" charset="0"/>
              <a:cs typeface="Arial" charset="0"/>
            </a:endParaRPr>
          </a:p>
          <a:p>
            <a:pPr>
              <a:buFont typeface="Wingdings" pitchFamily="2" charset="2"/>
              <a:buChar char="q"/>
            </a:pPr>
            <a:r>
              <a:rPr lang="en-GB" sz="1600" dirty="0" smtClean="0">
                <a:latin typeface="Arial" charset="0"/>
                <a:cs typeface="Arial" charset="0"/>
              </a:rPr>
              <a:t>If your pay band reduces because you step down to a less demanding job role you can make a </a:t>
            </a:r>
            <a:r>
              <a:rPr lang="en-GB" sz="1600" b="1" dirty="0" smtClean="0">
                <a:latin typeface="Arial" charset="0"/>
                <a:cs typeface="Arial" charset="0"/>
              </a:rPr>
              <a:t>Voluntary Protection of Pay </a:t>
            </a:r>
            <a:r>
              <a:rPr lang="en-GB" sz="1600" dirty="0" smtClean="0">
                <a:latin typeface="Arial" charset="0"/>
                <a:cs typeface="Arial" charset="0"/>
              </a:rPr>
              <a:t>claim via completion of the same form. This election needs to be made within 12-15 months of your pay reducing and your pay must reduce by at least 10%.</a:t>
            </a:r>
          </a:p>
          <a:p>
            <a:pPr>
              <a:buFont typeface="Wingdings" pitchFamily="2" charset="2"/>
              <a:buChar char="q"/>
            </a:pPr>
            <a:endParaRPr lang="en-GB" sz="1600" dirty="0" smtClean="0">
              <a:latin typeface="Arial" charset="0"/>
              <a:cs typeface="Arial" charset="0"/>
            </a:endParaRPr>
          </a:p>
          <a:p>
            <a:pPr>
              <a:buFont typeface="Wingdings" pitchFamily="2" charset="2"/>
              <a:buChar char="q"/>
            </a:pPr>
            <a:r>
              <a:rPr lang="en-GB" sz="1600" dirty="0" smtClean="0">
                <a:latin typeface="Arial" charset="0"/>
                <a:cs typeface="Arial" charset="0"/>
              </a:rPr>
              <a:t>An SM R9 App Form must be returned to your employer.</a:t>
            </a:r>
          </a:p>
          <a:p>
            <a:pPr>
              <a:buFont typeface="Wingdings" pitchFamily="2" charset="2"/>
              <a:buChar char="q"/>
            </a:pPr>
            <a:endParaRPr lang="en-GB" sz="1600" dirty="0" smtClean="0">
              <a:latin typeface="Arial" charset="0"/>
              <a:cs typeface="Arial" charset="0"/>
            </a:endParaRPr>
          </a:p>
          <a:p>
            <a:pPr>
              <a:buFont typeface="Wingdings" pitchFamily="2" charset="2"/>
              <a:buChar char="q"/>
            </a:pPr>
            <a:r>
              <a:rPr lang="en-GB" sz="1600" dirty="0" smtClean="0">
                <a:latin typeface="Arial" charset="0"/>
                <a:cs typeface="Arial" charset="0"/>
              </a:rPr>
              <a:t>Both of the above protections apply to 1995 Scheme members but Voluntary Protection of Pay does not apply to 2008 Scheme members</a:t>
            </a:r>
          </a:p>
          <a:p>
            <a:pPr>
              <a:buFont typeface="Wingdings" pitchFamily="2" charset="2"/>
              <a:buChar char="q"/>
            </a:pPr>
            <a:endParaRPr lang="en-GB" sz="1600" dirty="0" smtClean="0">
              <a:latin typeface="Arial" charset="0"/>
              <a:cs typeface="Arial" charset="0"/>
            </a:endParaRPr>
          </a:p>
          <a:p>
            <a:pPr>
              <a:buFont typeface="Wingdings" pitchFamily="2" charset="2"/>
              <a:buChar char="q"/>
            </a:pPr>
            <a:endParaRPr lang="en-GB" sz="1600" dirty="0" smtClean="0">
              <a:latin typeface="Arial" charset="0"/>
              <a:cs typeface="Arial" charset="0"/>
            </a:endParaRPr>
          </a:p>
          <a:p>
            <a:pPr>
              <a:buFont typeface="Wingdings" pitchFamily="2" charset="2"/>
              <a:buChar char="q"/>
            </a:pPr>
            <a:endParaRPr lang="en-GB" sz="1600"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74638"/>
            <a:ext cx="7346950" cy="691718"/>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Pension Statements</a:t>
            </a:r>
            <a:br>
              <a:rPr lang="en-GB" sz="3200" b="1" dirty="0" smtClean="0">
                <a:solidFill>
                  <a:srgbClr val="C00000"/>
                </a:solidFill>
                <a:latin typeface="Arial" charset="0"/>
                <a:cs typeface="Arial" charset="0"/>
              </a:rPr>
            </a:br>
            <a:r>
              <a:rPr lang="en-GB" sz="3200" b="1" dirty="0" smtClean="0">
                <a:solidFill>
                  <a:srgbClr val="C00000"/>
                </a:solidFill>
                <a:latin typeface="Arial" charset="0"/>
                <a:cs typeface="Arial" charset="0"/>
              </a:rPr>
              <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391887"/>
            <a:ext cx="7346950" cy="5894614"/>
          </a:xfrm>
        </p:spPr>
        <p:txBody>
          <a:bodyPr/>
          <a:lstStyle/>
          <a:p>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r>
              <a:rPr lang="en-GB" sz="1800" dirty="0" smtClean="0">
                <a:latin typeface="Arial" charset="0"/>
                <a:cs typeface="Arial" charset="0"/>
              </a:rPr>
              <a:t>All NHS staff are now entitled to a Total Reward Statement (TRS) which includes an Annual Benefit Statement (ABS)</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Your TRS will provide personalised information about the value of your employment package and includes details of your remuneration and benefits provided locally by your employer</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Your ABS will show the current value of your pension and allows you to keep track of where you are at</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You can view your Statement via your Electronic Staff Record or by registering on the Government Gateway at </a:t>
            </a:r>
            <a:r>
              <a:rPr lang="en-GB" sz="1800" dirty="0" smtClean="0">
                <a:latin typeface="Arial" charset="0"/>
                <a:cs typeface="Arial" charset="0"/>
                <a:hlinkClick r:id="rId2"/>
              </a:rPr>
              <a:t>www.totalrewardstatements.nhs.uk</a:t>
            </a:r>
            <a:endParaRPr lang="en-GB" sz="1800" dirty="0" smtClean="0">
              <a:latin typeface="Arial" charset="0"/>
              <a:cs typeface="Arial" charset="0"/>
            </a:endParaRP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Also don’t forget to add your State Pension!  The new State Pension is currently £159.55 a week</a:t>
            </a:r>
          </a:p>
          <a:p>
            <a:r>
              <a:rPr lang="en-GB" sz="1800" b="1" dirty="0" smtClean="0">
                <a:latin typeface="Arial" charset="0"/>
                <a:cs typeface="Arial" charset="0"/>
              </a:rPr>
              <a:t> </a:t>
            </a: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74637"/>
            <a:ext cx="7346950" cy="1543771"/>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What happens if your employment is transferred?</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746449"/>
            <a:ext cx="7346950" cy="5540051"/>
          </a:xfrm>
        </p:spPr>
        <p:txBody>
          <a:bodyPr/>
          <a:lstStyle/>
          <a:p>
            <a:endParaRPr lang="en-GB" sz="1800" b="1" dirty="0" smtClean="0">
              <a:latin typeface="Arial" charset="0"/>
              <a:cs typeface="Arial" charset="0"/>
            </a:endParaRPr>
          </a:p>
          <a:p>
            <a:pPr>
              <a:buFont typeface="Wingdings" pitchFamily="2" charset="2"/>
              <a:buChar char="q"/>
            </a:pPr>
            <a:endParaRPr lang="en-GB" sz="1800" dirty="0" smtClean="0">
              <a:latin typeface="Arial" charset="0"/>
              <a:cs typeface="Arial" charset="0"/>
            </a:endParaRP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If you are TUPE transferred to a private contractor then under New Fair Deal you should be entitled to remain in the NHS Pension Scheme</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Your new employer would be required to seek a Direction Order via application to the NHS Business Services Authority to admit transferring employees to the NHS Pension Scheme</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Contracting authorities should ensure their tendering documentation makes clear reference to this provision</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Directions should usually take 3 months to be granted</a:t>
            </a:r>
          </a:p>
          <a:p>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74637"/>
            <a:ext cx="7346950" cy="1543771"/>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The retirement process</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746449"/>
            <a:ext cx="7346950" cy="5540051"/>
          </a:xfrm>
        </p:spPr>
        <p:txBody>
          <a:bodyPr/>
          <a:lstStyle/>
          <a:p>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You should give your employer at least 4 months notice of your wish to retire</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They will provide you with an AW8 Form that you should complete and return to them at least 3 months before your retirement date</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Your employer completes parts 1-6 and is responsible for sending this to NHS Pensions</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You will start to receive monthly pension payments 1 month in arrears from your actual retirement date</a:t>
            </a:r>
          </a:p>
          <a:p>
            <a:pPr>
              <a:buFont typeface="Wingdings" pitchFamily="2" charset="2"/>
              <a:buChar char="q"/>
            </a:pPr>
            <a:endParaRPr lang="en-GB" sz="1800" dirty="0" smtClean="0">
              <a:latin typeface="Arial" charset="0"/>
              <a:cs typeface="Arial" charset="0"/>
            </a:endParaRPr>
          </a:p>
          <a:p>
            <a:pPr>
              <a:buFont typeface="Wingdings" pitchFamily="2" charset="2"/>
              <a:buChar char="q"/>
            </a:pPr>
            <a:r>
              <a:rPr lang="en-GB" sz="1800" dirty="0" smtClean="0">
                <a:latin typeface="Arial" charset="0"/>
                <a:cs typeface="Arial" charset="0"/>
              </a:rPr>
              <a:t>Any tax-free cash sum due should be paid on your retirement date</a:t>
            </a:r>
          </a:p>
          <a:p>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bwMode="auto">
          <a:xfrm>
            <a:off x="1208088" y="376238"/>
            <a:ext cx="7346950" cy="624426"/>
          </a:xfrm>
          <a:prstGeom prst="rect">
            <a:avLst/>
          </a:prstGeom>
          <a:noFill/>
          <a:ln>
            <a:miter lim="800000"/>
            <a:headEnd/>
            <a:tailEnd/>
          </a:ln>
        </p:spPr>
        <p:txBody>
          <a:bodyPr lIns="0" tIns="0" rIns="0" bIns="0" anchor="b"/>
          <a:lstStyle/>
          <a:p>
            <a:pPr algn="ctr" eaLnBrk="1" hangingPunct="1"/>
            <a:r>
              <a:rPr lang="en-GB" sz="3200" b="1" dirty="0" smtClean="0">
                <a:solidFill>
                  <a:srgbClr val="C00000"/>
                </a:solidFill>
                <a:latin typeface="Arial" charset="0"/>
                <a:cs typeface="Arial" charset="0"/>
              </a:rPr>
              <a:t>Further Info/Contacts</a:t>
            </a:r>
          </a:p>
        </p:txBody>
      </p:sp>
      <p:sp>
        <p:nvSpPr>
          <p:cNvPr id="18435" name="Rectangle 3"/>
          <p:cNvSpPr>
            <a:spLocks noGrp="1"/>
          </p:cNvSpPr>
          <p:nvPr>
            <p:ph type="body" idx="4294967295"/>
          </p:nvPr>
        </p:nvSpPr>
        <p:spPr>
          <a:xfrm>
            <a:off x="247650" y="991333"/>
            <a:ext cx="8659813" cy="3334800"/>
          </a:xfrm>
        </p:spPr>
        <p:txBody>
          <a:bodyPr/>
          <a:lstStyle/>
          <a:p>
            <a:pPr eaLnBrk="1" hangingPunct="1"/>
            <a:endParaRPr lang="en-GB" sz="1600" dirty="0" smtClean="0">
              <a:latin typeface="Arial" charset="0"/>
              <a:cs typeface="Arial" charset="0"/>
            </a:endParaRPr>
          </a:p>
          <a:p>
            <a:pPr eaLnBrk="1" hangingPunct="1">
              <a:buFont typeface="Wingdings" pitchFamily="2" charset="2"/>
              <a:buChar char="q"/>
            </a:pPr>
            <a:r>
              <a:rPr lang="en-GB" sz="1600" b="1" dirty="0" smtClean="0">
                <a:latin typeface="Arial" charset="0"/>
                <a:cs typeface="Arial" charset="0"/>
              </a:rPr>
              <a:t>The NHS Pension Scheme website </a:t>
            </a:r>
            <a:r>
              <a:rPr lang="en-GB" sz="1600" dirty="0" smtClean="0">
                <a:latin typeface="Arial" charset="0"/>
                <a:cs typeface="Arial" charset="0"/>
              </a:rPr>
              <a:t>– </a:t>
            </a:r>
            <a:r>
              <a:rPr lang="en-GB" sz="1600" dirty="0" smtClean="0">
                <a:latin typeface="Arial" charset="0"/>
                <a:cs typeface="Arial" charset="0"/>
                <a:hlinkClick r:id="rId2"/>
              </a:rPr>
              <a:t>www.nhsbsa.nhs.uk</a:t>
            </a:r>
            <a:r>
              <a:rPr lang="en-GB" sz="1600" dirty="0" smtClean="0">
                <a:latin typeface="Arial" charset="0"/>
                <a:cs typeface="Arial" charset="0"/>
              </a:rPr>
              <a:t>	</a:t>
            </a:r>
          </a:p>
          <a:p>
            <a:pPr eaLnBrk="1" hangingPunct="1"/>
            <a:endParaRPr lang="en-GB" sz="1600" dirty="0" smtClean="0">
              <a:latin typeface="Arial" charset="0"/>
              <a:cs typeface="Arial" charset="0"/>
            </a:endParaRPr>
          </a:p>
          <a:p>
            <a:pPr marL="1579562" lvl="3" indent="-342900" eaLnBrk="1" hangingPunct="1">
              <a:buClr>
                <a:srgbClr val="BF0834"/>
              </a:buClr>
              <a:buFont typeface="Wingdings" pitchFamily="2" charset="2"/>
              <a:buChar char="q"/>
            </a:pPr>
            <a:r>
              <a:rPr lang="en-GB" sz="1400" dirty="0" smtClean="0">
                <a:latin typeface="Arial" charset="0"/>
                <a:cs typeface="Arial" charset="0"/>
              </a:rPr>
              <a:t>1995 and 2008 scheme guides</a:t>
            </a:r>
          </a:p>
          <a:p>
            <a:pPr marL="1579562" lvl="3" indent="-342900" eaLnBrk="1" hangingPunct="1">
              <a:buClr>
                <a:srgbClr val="BF0834"/>
              </a:buClr>
              <a:buFont typeface="Wingdings" pitchFamily="2" charset="2"/>
              <a:buChar char="q"/>
            </a:pPr>
            <a:r>
              <a:rPr lang="en-GB" sz="1400" dirty="0" smtClean="0">
                <a:latin typeface="Arial" charset="0"/>
                <a:cs typeface="Arial" charset="0"/>
              </a:rPr>
              <a:t>2015 scheme guide</a:t>
            </a:r>
          </a:p>
          <a:p>
            <a:pPr marL="1579562" lvl="3" indent="-342900" eaLnBrk="1" hangingPunct="1">
              <a:buClr>
                <a:srgbClr val="BF0834"/>
              </a:buClr>
              <a:buFont typeface="Wingdings" pitchFamily="2" charset="2"/>
              <a:buChar char="q"/>
            </a:pPr>
            <a:r>
              <a:rPr lang="en-GB" sz="1400" dirty="0" smtClean="0">
                <a:latin typeface="Arial" charset="0"/>
                <a:cs typeface="Arial" charset="0"/>
              </a:rPr>
              <a:t>Early retirement reduction factors</a:t>
            </a:r>
          </a:p>
          <a:p>
            <a:pPr marL="1579562" lvl="3" indent="-342900" eaLnBrk="1" hangingPunct="1">
              <a:buClr>
                <a:srgbClr val="BF0834"/>
              </a:buClr>
              <a:buFont typeface="Wingdings" pitchFamily="2" charset="2"/>
              <a:buChar char="q"/>
            </a:pPr>
            <a:r>
              <a:rPr lang="en-GB" sz="1400" dirty="0" smtClean="0">
                <a:latin typeface="Arial" charset="0"/>
                <a:cs typeface="Arial" charset="0"/>
              </a:rPr>
              <a:t>All relevant forms</a:t>
            </a:r>
          </a:p>
          <a:p>
            <a:pPr marL="1579562" lvl="3" indent="-342900" eaLnBrk="1" hangingPunct="1">
              <a:buClr>
                <a:srgbClr val="BF0834"/>
              </a:buClr>
              <a:buFont typeface="Wingdings" pitchFamily="2" charset="2"/>
              <a:buChar char="q"/>
            </a:pPr>
            <a:r>
              <a:rPr lang="en-GB" sz="1400" dirty="0" smtClean="0">
                <a:latin typeface="Arial" charset="0"/>
                <a:cs typeface="Arial" charset="0"/>
              </a:rPr>
              <a:t>Calculators (i.e. Early retirement, Additional Pension)</a:t>
            </a:r>
          </a:p>
          <a:p>
            <a:pPr marL="1579562" lvl="3" indent="-342900" eaLnBrk="1" hangingPunct="1">
              <a:buClr>
                <a:srgbClr val="BF0834"/>
              </a:buClr>
              <a:buFont typeface="Wingdings" pitchFamily="2" charset="2"/>
              <a:buChar char="q"/>
            </a:pPr>
            <a:r>
              <a:rPr lang="en-GB" sz="1400" dirty="0" smtClean="0">
                <a:latin typeface="Arial" charset="0"/>
                <a:cs typeface="Arial" charset="0"/>
              </a:rPr>
              <a:t>Knowledge Base</a:t>
            </a:r>
          </a:p>
          <a:p>
            <a:pPr eaLnBrk="1" hangingPunct="1"/>
            <a:endParaRPr lang="en-GB" sz="1600" dirty="0" smtClean="0">
              <a:latin typeface="Arial" charset="0"/>
              <a:cs typeface="Arial" charset="0"/>
            </a:endParaRPr>
          </a:p>
          <a:p>
            <a:pPr eaLnBrk="1" hangingPunct="1">
              <a:buFont typeface="Wingdings" pitchFamily="2" charset="2"/>
              <a:buChar char="q"/>
            </a:pPr>
            <a:r>
              <a:rPr lang="en-GB" sz="1600" b="1" dirty="0" smtClean="0">
                <a:latin typeface="Arial" charset="0"/>
                <a:cs typeface="Arial" charset="0"/>
              </a:rPr>
              <a:t>NHSPS contact details:</a:t>
            </a:r>
          </a:p>
          <a:p>
            <a:pPr eaLnBrk="1" hangingPunct="1"/>
            <a:r>
              <a:rPr lang="en-GB" sz="1600" dirty="0" smtClean="0">
                <a:latin typeface="Arial" charset="0"/>
                <a:cs typeface="Arial" charset="0"/>
              </a:rPr>
              <a:t>	</a:t>
            </a:r>
            <a:r>
              <a:rPr lang="en-GB" sz="1400" i="1" dirty="0" smtClean="0">
                <a:solidFill>
                  <a:srgbClr val="FF0000"/>
                </a:solidFill>
                <a:latin typeface="Arial" charset="0"/>
                <a:cs typeface="Arial" charset="0"/>
              </a:rPr>
              <a:t>Address</a:t>
            </a:r>
            <a:r>
              <a:rPr lang="en-GB" sz="1400" dirty="0" smtClean="0">
                <a:solidFill>
                  <a:srgbClr val="FF0000"/>
                </a:solidFill>
                <a:latin typeface="Arial" charset="0"/>
                <a:cs typeface="Arial" charset="0"/>
              </a:rPr>
              <a:t>:</a:t>
            </a:r>
            <a:r>
              <a:rPr lang="en-GB" sz="1400" dirty="0" smtClean="0">
                <a:latin typeface="Arial" charset="0"/>
                <a:cs typeface="Arial" charset="0"/>
              </a:rPr>
              <a:t> NHS  Pensions, </a:t>
            </a:r>
            <a:r>
              <a:rPr lang="en-GB" sz="1400" dirty="0" smtClean="0">
                <a:latin typeface="Arial" charset="0"/>
                <a:cs typeface="Arial" charset="0"/>
              </a:rPr>
              <a:t>PO Box 2269</a:t>
            </a:r>
            <a:r>
              <a:rPr lang="en-GB" sz="1400" dirty="0" smtClean="0">
                <a:latin typeface="Arial" charset="0"/>
                <a:cs typeface="Arial" charset="0"/>
              </a:rPr>
              <a:t>, Bolton, BL6 9JS</a:t>
            </a:r>
            <a:endParaRPr lang="en-GB" sz="1400" dirty="0" smtClean="0">
              <a:latin typeface="Arial" charset="0"/>
              <a:cs typeface="Arial" charset="0"/>
            </a:endParaRPr>
          </a:p>
          <a:p>
            <a:pPr eaLnBrk="1" hangingPunct="1"/>
            <a:r>
              <a:rPr lang="en-GB" sz="1400" dirty="0" smtClean="0">
                <a:latin typeface="Arial" charset="0"/>
                <a:cs typeface="Arial" charset="0"/>
              </a:rPr>
              <a:t>	</a:t>
            </a:r>
            <a:r>
              <a:rPr lang="en-GB" sz="1400" i="1" dirty="0" smtClean="0">
                <a:solidFill>
                  <a:srgbClr val="FF0000"/>
                </a:solidFill>
                <a:latin typeface="Arial" charset="0"/>
                <a:cs typeface="Arial" charset="0"/>
              </a:rPr>
              <a:t>Telephone:</a:t>
            </a:r>
            <a:r>
              <a:rPr lang="en-GB" sz="1400" i="1" dirty="0" smtClean="0">
                <a:latin typeface="Arial" charset="0"/>
                <a:cs typeface="Arial" charset="0"/>
              </a:rPr>
              <a:t>  </a:t>
            </a:r>
            <a:r>
              <a:rPr lang="en-GB" sz="1400" dirty="0" smtClean="0">
                <a:latin typeface="Arial" charset="0"/>
                <a:cs typeface="Arial" charset="0"/>
              </a:rPr>
              <a:t>0300 3301 346</a:t>
            </a:r>
          </a:p>
          <a:p>
            <a:pPr eaLnBrk="1" hangingPunct="1"/>
            <a:r>
              <a:rPr lang="en-GB" sz="1400" dirty="0" smtClean="0">
                <a:latin typeface="Arial" charset="0"/>
                <a:cs typeface="Arial" charset="0"/>
              </a:rPr>
              <a:t>	</a:t>
            </a:r>
            <a:r>
              <a:rPr lang="en-GB" sz="1400" i="1" dirty="0" smtClean="0">
                <a:solidFill>
                  <a:srgbClr val="FF0000"/>
                </a:solidFill>
              </a:rPr>
              <a:t>Email:</a:t>
            </a:r>
            <a:r>
              <a:rPr lang="en-GB" sz="1400" i="1" dirty="0" smtClean="0"/>
              <a:t> </a:t>
            </a:r>
            <a:r>
              <a:rPr lang="en-GB" sz="1400" dirty="0" smtClean="0">
                <a:hlinkClick r:id="rId3"/>
              </a:rPr>
              <a:t>nhsbsa.pensionsmember@nhsbsa.nhs.uk</a:t>
            </a:r>
            <a:r>
              <a:rPr lang="en-GB" sz="1400" dirty="0" smtClean="0"/>
              <a:t>  </a:t>
            </a:r>
          </a:p>
          <a:p>
            <a:pPr eaLnBrk="1" hangingPunct="1"/>
            <a:r>
              <a:rPr lang="en-GB" sz="1400" dirty="0" smtClean="0">
                <a:latin typeface="Arial" charset="0"/>
                <a:cs typeface="Arial" charset="0"/>
              </a:rPr>
              <a:t>	</a:t>
            </a:r>
            <a:r>
              <a:rPr lang="en-GB" sz="1400" i="1" dirty="0" smtClean="0">
                <a:solidFill>
                  <a:srgbClr val="FF0000"/>
                </a:solidFill>
                <a:latin typeface="Arial" charset="0"/>
                <a:cs typeface="Arial" charset="0"/>
              </a:rPr>
              <a:t>Complaints: </a:t>
            </a:r>
            <a:r>
              <a:rPr lang="en-GB" sz="1400" dirty="0" smtClean="0">
                <a:hlinkClick r:id="rId4"/>
              </a:rPr>
              <a:t>nhsbsa.pensionscomplaints@nhs.net</a:t>
            </a:r>
            <a:r>
              <a:rPr lang="en-GB" sz="1400" dirty="0" smtClean="0"/>
              <a:t> </a:t>
            </a:r>
            <a:endParaRPr lang="en-GB" sz="1400" dirty="0" smtClean="0">
              <a:latin typeface="Arial" charset="0"/>
              <a:cs typeface="Arial" charset="0"/>
            </a:endParaRPr>
          </a:p>
          <a:p>
            <a:pPr eaLnBrk="1" hangingPunct="1"/>
            <a:endParaRPr lang="en-GB" sz="1600" dirty="0" smtClean="0">
              <a:latin typeface="Arial" charset="0"/>
              <a:cs typeface="Arial" charset="0"/>
            </a:endParaRPr>
          </a:p>
          <a:p>
            <a:pPr eaLnBrk="1" hangingPunct="1">
              <a:buFont typeface="Wingdings" pitchFamily="2" charset="2"/>
              <a:buChar char="q"/>
            </a:pPr>
            <a:r>
              <a:rPr lang="en-GB" sz="1600" b="1" dirty="0" smtClean="0">
                <a:latin typeface="Arial" charset="0"/>
                <a:cs typeface="Arial" charset="0"/>
              </a:rPr>
              <a:t>NHS Total Reward Statements </a:t>
            </a:r>
            <a:r>
              <a:rPr lang="en-GB" sz="1600" dirty="0" smtClean="0">
                <a:latin typeface="Arial" charset="0"/>
                <a:cs typeface="Arial" charset="0"/>
              </a:rPr>
              <a:t>- </a:t>
            </a:r>
            <a:r>
              <a:rPr lang="en-GB" sz="1600" dirty="0" smtClean="0">
                <a:latin typeface="Arial" charset="0"/>
                <a:cs typeface="Arial" charset="0"/>
                <a:hlinkClick r:id="rId5"/>
              </a:rPr>
              <a:t>https://www.totalrewardstatements.nhs.uk/</a:t>
            </a:r>
            <a:r>
              <a:rPr lang="en-GB" sz="1600" dirty="0" smtClean="0">
                <a:latin typeface="Arial" charset="0"/>
                <a:cs typeface="Arial" charset="0"/>
              </a:rPr>
              <a:t>.</a:t>
            </a:r>
          </a:p>
          <a:p>
            <a:pPr eaLnBrk="1" hangingPunct="1"/>
            <a:endParaRPr lang="en-GB" sz="1600" dirty="0" smtClean="0">
              <a:latin typeface="Arial" charset="0"/>
              <a:cs typeface="Arial" charset="0"/>
            </a:endParaRPr>
          </a:p>
          <a:p>
            <a:pPr eaLnBrk="1" hangingPunct="1"/>
            <a:endParaRPr lang="en-GB" sz="1600" dirty="0" smtClean="0">
              <a:latin typeface="Arial" charset="0"/>
              <a:cs typeface="Arial" charset="0"/>
            </a:endParaRPr>
          </a:p>
          <a:p>
            <a:pPr eaLnBrk="1" hangingPunct="1"/>
            <a:endParaRPr lang="en-GB" sz="1600" dirty="0" smtClean="0">
              <a:latin typeface="Arial" charset="0"/>
              <a:cs typeface="Arial" charset="0"/>
            </a:endParaRPr>
          </a:p>
          <a:p>
            <a:pPr eaLnBrk="1" hangingPunct="1"/>
            <a:endParaRPr lang="en-GB" sz="1600" dirty="0" smtClean="0">
              <a:latin typeface="Arial" charset="0"/>
              <a:cs typeface="Arial" charset="0"/>
            </a:endParaRPr>
          </a:p>
          <a:p>
            <a:pPr eaLnBrk="1" hangingPunct="1">
              <a:buFont typeface="Wingdings" pitchFamily="2" charset="2"/>
              <a:buChar char="q"/>
            </a:pPr>
            <a:endParaRPr lang="en-GB" sz="1600" b="1" dirty="0" smtClean="0">
              <a:latin typeface="Arial" charset="0"/>
              <a:cs typeface="Arial" charset="0"/>
            </a:endParaRPr>
          </a:p>
          <a:p>
            <a:pPr eaLnBrk="1" hangingPunct="1">
              <a:buFont typeface="Wingdings" pitchFamily="2" charset="2"/>
              <a:buChar char="q"/>
            </a:pPr>
            <a:endParaRPr lang="en-GB" sz="1600" b="1" dirty="0" smtClean="0">
              <a:latin typeface="Arial" charset="0"/>
              <a:cs typeface="Arial" charset="0"/>
            </a:endParaRPr>
          </a:p>
          <a:p>
            <a:pPr eaLnBrk="1" hangingPunct="1">
              <a:buFont typeface="Wingdings" pitchFamily="2" charset="2"/>
              <a:buChar char="q"/>
            </a:pPr>
            <a:endParaRPr lang="en-GB" sz="1600" b="1" dirty="0" smtClean="0">
              <a:latin typeface="Arial" charset="0"/>
              <a:cs typeface="Arial" charset="0"/>
            </a:endParaRPr>
          </a:p>
          <a:p>
            <a:pPr eaLnBrk="1" hangingPunct="1">
              <a:buFont typeface="Wingdings" pitchFamily="2" charset="2"/>
              <a:buChar char="q"/>
            </a:pPr>
            <a:endParaRPr lang="en-GB" sz="1600" b="1" dirty="0" smtClean="0">
              <a:latin typeface="Arial" charset="0"/>
              <a:cs typeface="Arial" charset="0"/>
            </a:endParaRPr>
          </a:p>
          <a:p>
            <a:pPr algn="ctr" eaLnBrk="1" hangingPunct="1"/>
            <a:endParaRPr lang="en-GB" sz="2800" b="1" dirty="0" smtClean="0">
              <a:latin typeface="Arial" charset="0"/>
              <a:cs typeface="Arial" charset="0"/>
            </a:endParaRPr>
          </a:p>
          <a:p>
            <a:pPr eaLnBrk="1" hangingPunct="1"/>
            <a:endParaRPr lang="en-GB" sz="2800" b="1" dirty="0" smtClean="0">
              <a:latin typeface="Arial" charset="0"/>
              <a:cs typeface="Arial" charset="0"/>
            </a:endParaRPr>
          </a:p>
          <a:p>
            <a:pPr algn="ctr" eaLnBrk="1" hangingPunct="1"/>
            <a:endParaRPr lang="en-GB" sz="2800" b="1" dirty="0" smtClean="0">
              <a:latin typeface="Arial" charset="0"/>
              <a:cs typeface="Arial" charset="0"/>
            </a:endParaRPr>
          </a:p>
          <a:p>
            <a:pPr algn="ctr" eaLnBrk="1" hangingPunct="1"/>
            <a:endParaRPr lang="en-GB" sz="28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p:cNvSpPr>
          <p:nvPr>
            <p:ph type="title" idx="4294967295"/>
          </p:nvPr>
        </p:nvSpPr>
        <p:spPr bwMode="auto">
          <a:xfrm>
            <a:off x="1208088" y="233266"/>
            <a:ext cx="7346950" cy="606490"/>
          </a:xfrm>
          <a:prstGeom prst="rect">
            <a:avLst/>
          </a:prstGeom>
          <a:noFill/>
          <a:ln>
            <a:miter lim="800000"/>
            <a:headEnd/>
            <a:tailEnd/>
          </a:ln>
        </p:spPr>
        <p:txBody>
          <a:bodyPr lIns="0" tIns="0" rIns="0" bIns="0" anchor="b"/>
          <a:lstStyle/>
          <a:p>
            <a:pPr algn="ctr" eaLnBrk="1" hangingPunct="1"/>
            <a:r>
              <a:rPr lang="en-GB" b="1" dirty="0" smtClean="0">
                <a:latin typeface="Arial" charset="0"/>
                <a:cs typeface="Arial" charset="0"/>
              </a:rPr>
              <a:t/>
            </a:r>
            <a:br>
              <a:rPr lang="en-GB" b="1" dirty="0" smtClean="0">
                <a:latin typeface="Arial" charset="0"/>
                <a:cs typeface="Arial" charset="0"/>
              </a:rPr>
            </a:br>
            <a:r>
              <a:rPr lang="en-GB" b="1" dirty="0" smtClean="0">
                <a:latin typeface="Arial" charset="0"/>
                <a:cs typeface="Arial" charset="0"/>
              </a:rPr>
              <a:t/>
            </a:r>
            <a:br>
              <a:rPr lang="en-GB" b="1" dirty="0" smtClean="0">
                <a:latin typeface="Arial" charset="0"/>
                <a:cs typeface="Arial" charset="0"/>
              </a:rPr>
            </a:br>
            <a:r>
              <a:rPr lang="en-GB" sz="3600" b="1" dirty="0" smtClean="0">
                <a:solidFill>
                  <a:srgbClr val="C00000"/>
                </a:solidFill>
                <a:latin typeface="Arial" charset="0"/>
                <a:cs typeface="Arial" charset="0"/>
              </a:rPr>
              <a:t>UNISON’s Pensions Unit</a:t>
            </a:r>
          </a:p>
        </p:txBody>
      </p:sp>
      <p:sp>
        <p:nvSpPr>
          <p:cNvPr id="18435" name="Rectangle 3"/>
          <p:cNvSpPr>
            <a:spLocks noGrp="1"/>
          </p:cNvSpPr>
          <p:nvPr>
            <p:ph type="body" idx="4294967295"/>
          </p:nvPr>
        </p:nvSpPr>
        <p:spPr>
          <a:xfrm>
            <a:off x="0" y="1000665"/>
            <a:ext cx="8659813" cy="4849418"/>
          </a:xfrm>
        </p:spPr>
        <p:txBody>
          <a:bodyPr/>
          <a:lstStyle/>
          <a:p>
            <a:pPr eaLnBrk="1" hangingPunct="1">
              <a:buFont typeface="Wingdings" pitchFamily="2" charset="2"/>
              <a:buChar char="q"/>
            </a:pPr>
            <a:r>
              <a:rPr lang="en-GB" sz="1800" dirty="0" smtClean="0">
                <a:latin typeface="Arial" charset="0"/>
                <a:cs typeface="Arial" charset="0"/>
              </a:rPr>
              <a:t>UNISON has a Pensions Unit dedicated to dealing with issues concerning our member’s pension schemes and rights</a:t>
            </a:r>
          </a:p>
          <a:p>
            <a:pPr eaLnBrk="1" hangingPunct="1">
              <a:buFont typeface="Wingdings" pitchFamily="2" charset="2"/>
              <a:buChar char="q"/>
            </a:pPr>
            <a:endParaRPr lang="en-GB" sz="1800" dirty="0" smtClean="0">
              <a:latin typeface="Arial" charset="0"/>
              <a:cs typeface="Arial" charset="0"/>
            </a:endParaRPr>
          </a:p>
          <a:p>
            <a:pPr eaLnBrk="1" hangingPunct="1">
              <a:buFont typeface="Wingdings" pitchFamily="2" charset="2"/>
              <a:buChar char="q"/>
            </a:pPr>
            <a:r>
              <a:rPr lang="en-GB" sz="1800" dirty="0" smtClean="0">
                <a:latin typeface="Arial" charset="0"/>
                <a:cs typeface="Arial" charset="0"/>
              </a:rPr>
              <a:t>We have 2 full-time pension officers plus secretarial support</a:t>
            </a:r>
          </a:p>
          <a:p>
            <a:pPr eaLnBrk="1" hangingPunct="1">
              <a:buFont typeface="Wingdings" pitchFamily="2" charset="2"/>
              <a:buChar char="q"/>
            </a:pPr>
            <a:endParaRPr lang="en-GB" sz="1800" dirty="0" smtClean="0">
              <a:latin typeface="Arial" charset="0"/>
              <a:cs typeface="Arial" charset="0"/>
            </a:endParaRPr>
          </a:p>
          <a:p>
            <a:pPr eaLnBrk="1" hangingPunct="1">
              <a:buFont typeface="Wingdings" pitchFamily="2" charset="2"/>
              <a:buChar char="q"/>
            </a:pPr>
            <a:r>
              <a:rPr lang="en-GB" sz="1800" dirty="0" smtClean="0">
                <a:latin typeface="Arial" charset="0"/>
                <a:cs typeface="Arial" charset="0"/>
              </a:rPr>
              <a:t>We’ll always do what we can to accommodate requests for presentations and pension surgeries but obviously our resources are somewhat limited</a:t>
            </a:r>
          </a:p>
          <a:p>
            <a:pPr eaLnBrk="1" hangingPunct="1">
              <a:buFont typeface="Wingdings" pitchFamily="2" charset="2"/>
              <a:buChar char="q"/>
            </a:pPr>
            <a:endParaRPr lang="en-GB" sz="1800" dirty="0" smtClean="0">
              <a:latin typeface="Arial" charset="0"/>
              <a:cs typeface="Arial" charset="0"/>
            </a:endParaRPr>
          </a:p>
          <a:p>
            <a:pPr eaLnBrk="1" hangingPunct="1">
              <a:buFont typeface="Wingdings" pitchFamily="2" charset="2"/>
              <a:buChar char="q"/>
            </a:pPr>
            <a:r>
              <a:rPr lang="en-GB" sz="1800" dirty="0" smtClean="0">
                <a:latin typeface="Arial" charset="0"/>
                <a:cs typeface="Arial" charset="0"/>
              </a:rPr>
              <a:t>We also deal with pensions casework and are more than happy to advise/assist in any way we can</a:t>
            </a:r>
          </a:p>
          <a:p>
            <a:pPr eaLnBrk="1" hangingPunct="1">
              <a:buFont typeface="Wingdings" pitchFamily="2" charset="2"/>
              <a:buChar char="q"/>
            </a:pPr>
            <a:endParaRPr lang="en-GB" sz="1800" dirty="0" smtClean="0">
              <a:latin typeface="Arial" charset="0"/>
              <a:cs typeface="Arial" charset="0"/>
            </a:endParaRPr>
          </a:p>
          <a:p>
            <a:pPr eaLnBrk="1" hangingPunct="1">
              <a:buFont typeface="Wingdings" pitchFamily="2" charset="2"/>
              <a:buChar char="q"/>
            </a:pPr>
            <a:r>
              <a:rPr lang="en-GB" sz="1800" dirty="0" smtClean="0">
                <a:latin typeface="Arial" charset="0"/>
                <a:cs typeface="Arial" charset="0"/>
              </a:rPr>
              <a:t>All cases should be referred to us via the appropriate area/regional officer with a fully completed CASE Form and all relevant paperwork</a:t>
            </a:r>
          </a:p>
          <a:p>
            <a:pPr eaLnBrk="1" hangingPunct="1">
              <a:buFont typeface="Wingdings" pitchFamily="2" charset="2"/>
              <a:buChar char="q"/>
            </a:pPr>
            <a:endParaRPr lang="en-GB" sz="1800" dirty="0" smtClean="0">
              <a:latin typeface="Arial" charset="0"/>
              <a:cs typeface="Arial" charset="0"/>
            </a:endParaRPr>
          </a:p>
          <a:p>
            <a:pPr eaLnBrk="1" hangingPunct="1">
              <a:buFont typeface="Wingdings" pitchFamily="2" charset="2"/>
              <a:buChar char="q"/>
            </a:pPr>
            <a:r>
              <a:rPr lang="en-GB" sz="1800" dirty="0" smtClean="0">
                <a:latin typeface="Arial" charset="0"/>
                <a:cs typeface="Arial" charset="0"/>
              </a:rPr>
              <a:t>Alan Fox leads on NHS Pensions for UNISON and can be contacted via Branches</a:t>
            </a:r>
          </a:p>
          <a:p>
            <a:pPr eaLnBrk="1" hangingPunct="1">
              <a:buFont typeface="Wingdings" pitchFamily="2" charset="2"/>
              <a:buChar char="q"/>
            </a:pPr>
            <a:endParaRPr lang="en-GB" sz="1800" b="1" dirty="0" smtClean="0">
              <a:latin typeface="Arial" charset="0"/>
              <a:cs typeface="Arial" charset="0"/>
            </a:endParaRPr>
          </a:p>
          <a:p>
            <a:pPr eaLnBrk="1" hangingPunct="1">
              <a:buFont typeface="Wingdings" pitchFamily="2" charset="2"/>
              <a:buChar char="q"/>
            </a:pPr>
            <a:endParaRPr lang="en-GB" sz="1800" b="1" dirty="0" smtClean="0">
              <a:latin typeface="Arial" charset="0"/>
              <a:cs typeface="Arial" charset="0"/>
            </a:endParaRPr>
          </a:p>
          <a:p>
            <a:pPr eaLnBrk="1" hangingPunct="1">
              <a:buFont typeface="Wingdings" pitchFamily="2" charset="2"/>
              <a:buChar char="q"/>
            </a:pPr>
            <a:endParaRPr lang="en-GB" sz="1800" b="1" dirty="0" smtClean="0">
              <a:latin typeface="Arial" charset="0"/>
              <a:cs typeface="Arial" charset="0"/>
            </a:endParaRPr>
          </a:p>
          <a:p>
            <a:pPr algn="ctr" eaLnBrk="1" hangingPunct="1"/>
            <a:endParaRPr lang="en-GB" sz="2800" b="1" dirty="0" smtClean="0">
              <a:latin typeface="Arial" charset="0"/>
              <a:cs typeface="Arial" charset="0"/>
            </a:endParaRPr>
          </a:p>
          <a:p>
            <a:pPr algn="ctr" eaLnBrk="1" hangingPunct="1"/>
            <a:endParaRPr lang="en-GB" sz="2800" b="1" dirty="0" smtClean="0">
              <a:latin typeface="Arial" charset="0"/>
              <a:cs typeface="Arial" charset="0"/>
            </a:endParaRPr>
          </a:p>
          <a:p>
            <a:pPr algn="ctr" eaLnBrk="1" hangingPunct="1"/>
            <a:endParaRPr lang="en-GB" sz="2800" b="1" dirty="0" smtClean="0">
              <a:latin typeface="Arial" charset="0"/>
              <a:cs typeface="Arial" charset="0"/>
            </a:endParaRPr>
          </a:p>
          <a:p>
            <a:pPr algn="ctr" eaLnBrk="1" hangingPunct="1"/>
            <a:endParaRPr lang="en-GB" sz="2800" b="1"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08088" y="0"/>
            <a:ext cx="7346950" cy="6003985"/>
          </a:xfrm>
        </p:spPr>
        <p:txBody>
          <a:bodyPr/>
          <a:lstStyle/>
          <a:p>
            <a:pPr marL="457200" indent="-457200" algn="ctr">
              <a:defRPr/>
            </a:pPr>
            <a:endParaRPr lang="en-GB" sz="4400" b="1" dirty="0" smtClean="0">
              <a:solidFill>
                <a:srgbClr val="C00000"/>
              </a:solidFill>
              <a:latin typeface="Arial Black" pitchFamily="34" charset="0"/>
            </a:endParaRPr>
          </a:p>
          <a:p>
            <a:pPr algn="ctr">
              <a:defRPr/>
            </a:pPr>
            <a:endParaRPr lang="en-GB" sz="3600" dirty="0" smtClean="0">
              <a:solidFill>
                <a:srgbClr val="C00000"/>
              </a:solidFill>
            </a:endParaRPr>
          </a:p>
          <a:p>
            <a:pPr algn="ctr">
              <a:defRPr/>
            </a:pPr>
            <a:r>
              <a:rPr lang="en-GB" sz="4800" dirty="0" smtClean="0">
                <a:solidFill>
                  <a:srgbClr val="C00000"/>
                </a:solidFill>
              </a:rPr>
              <a:t>Questions?</a:t>
            </a:r>
            <a:endParaRPr lang="en-GB" sz="4800" dirty="0">
              <a:solidFill>
                <a:srgbClr val="C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Cash rich or cash poor?</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p:txBody>
          <a:bodyPr/>
          <a:lstStyle/>
          <a:p>
            <a:pPr algn="just"/>
            <a:endParaRPr lang="en-GB" sz="1600" dirty="0" smtClean="0">
              <a:latin typeface="Arial" charset="0"/>
              <a:cs typeface="Arial" charset="0"/>
            </a:endParaRPr>
          </a:p>
          <a:p>
            <a:pPr algn="just"/>
            <a:r>
              <a:rPr lang="en-GB" sz="1800" b="1" dirty="0" smtClean="0">
                <a:latin typeface="Arial" charset="0"/>
                <a:cs typeface="Arial" charset="0"/>
              </a:rPr>
              <a:t>	      </a:t>
            </a: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graphicFrame>
        <p:nvGraphicFramePr>
          <p:cNvPr id="4" name="Chart 3"/>
          <p:cNvGraphicFramePr/>
          <p:nvPr/>
        </p:nvGraphicFramePr>
        <p:xfrm>
          <a:off x="1208087" y="1138335"/>
          <a:ext cx="6853561" cy="444137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74637"/>
            <a:ext cx="7346950" cy="826375"/>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Membership breakdown and average pension figures</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966356"/>
            <a:ext cx="7346950" cy="5320144"/>
          </a:xfrm>
        </p:spPr>
        <p:txBody>
          <a:bodyPr/>
          <a:lstStyle/>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graphicFrame>
        <p:nvGraphicFramePr>
          <p:cNvPr id="4" name="Chart 3"/>
          <p:cNvGraphicFramePr/>
          <p:nvPr/>
        </p:nvGraphicFramePr>
        <p:xfrm>
          <a:off x="1524000" y="1101012"/>
          <a:ext cx="6096000" cy="382555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026368" y="4590661"/>
            <a:ext cx="7305870" cy="1938992"/>
          </a:xfrm>
          <a:prstGeom prst="rect">
            <a:avLst/>
          </a:prstGeom>
          <a:noFill/>
        </p:spPr>
        <p:txBody>
          <a:bodyPr wrap="square" rtlCol="0">
            <a:spAutoFit/>
          </a:bodyPr>
          <a:lstStyle/>
          <a:p>
            <a:pPr>
              <a:buClr>
                <a:srgbClr val="C00000"/>
              </a:buClr>
              <a:buFont typeface="Wingdings" pitchFamily="2" charset="2"/>
              <a:buChar char="q"/>
            </a:pPr>
            <a:r>
              <a:rPr lang="en-GB" dirty="0" smtClean="0"/>
              <a:t> The average pension in payment is £7,675 per year </a:t>
            </a:r>
          </a:p>
          <a:p>
            <a:pPr>
              <a:buFont typeface="Wingdings" pitchFamily="2" charset="2"/>
              <a:buChar char="q"/>
            </a:pPr>
            <a:endParaRPr lang="en-GB" dirty="0" smtClean="0"/>
          </a:p>
          <a:p>
            <a:pPr>
              <a:buClr>
                <a:srgbClr val="C00000"/>
              </a:buClr>
              <a:buFont typeface="Wingdings" pitchFamily="2" charset="2"/>
              <a:buChar char="q"/>
            </a:pPr>
            <a:r>
              <a:rPr lang="en-GB" dirty="0" smtClean="0"/>
              <a:t>The average pension accrued by an active member is £5,586 per year</a:t>
            </a:r>
          </a:p>
          <a:p>
            <a:pPr>
              <a:buClr>
                <a:srgbClr val="C00000"/>
              </a:buClr>
            </a:pPr>
            <a:endParaRPr lang="en-GB" dirty="0" smtClean="0"/>
          </a:p>
          <a:p>
            <a:pPr>
              <a:buClr>
                <a:srgbClr val="C00000"/>
              </a:buClr>
            </a:pPr>
            <a:r>
              <a:rPr lang="en-GB" sz="1200" dirty="0" smtClean="0"/>
              <a:t>Source: 2012 valuation report published June 2014</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74637"/>
            <a:ext cx="7346950" cy="826375"/>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Scheme composition</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966356"/>
            <a:ext cx="7346950" cy="5320144"/>
          </a:xfrm>
        </p:spPr>
        <p:txBody>
          <a:bodyPr/>
          <a:lstStyle/>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graphicFrame>
        <p:nvGraphicFramePr>
          <p:cNvPr id="4" name="Chart 3"/>
          <p:cNvGraphicFramePr/>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74637"/>
            <a:ext cx="7346950" cy="1543771"/>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The three schemes – 1995, 2008 and 2015</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914400"/>
            <a:ext cx="7346950" cy="5372100"/>
          </a:xfrm>
        </p:spPr>
        <p:txBody>
          <a:bodyPr/>
          <a:lstStyle/>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r>
              <a:rPr lang="en-GB" sz="1600" b="1" u="sng" dirty="0" smtClean="0">
                <a:latin typeface="Arial" charset="0"/>
                <a:cs typeface="Arial" charset="0"/>
              </a:rPr>
              <a:t>1995 Scheme</a:t>
            </a:r>
          </a:p>
          <a:p>
            <a:r>
              <a:rPr lang="en-GB" sz="1600" b="1" dirty="0" smtClean="0">
                <a:latin typeface="Arial" charset="0"/>
                <a:cs typeface="Arial" charset="0"/>
              </a:rPr>
              <a:t>	</a:t>
            </a:r>
            <a:r>
              <a:rPr lang="en-GB" sz="1600" dirty="0" smtClean="0">
                <a:latin typeface="Arial" charset="0"/>
                <a:cs typeface="Arial" charset="0"/>
              </a:rPr>
              <a:t>Scheme in operation before 1 April 2008. Final salary scheme with 1/80</a:t>
            </a:r>
            <a:r>
              <a:rPr lang="en-GB" sz="1600" baseline="30000" dirty="0" smtClean="0">
                <a:latin typeface="Arial" charset="0"/>
                <a:cs typeface="Arial" charset="0"/>
              </a:rPr>
              <a:t>th </a:t>
            </a:r>
            <a:r>
              <a:rPr lang="en-GB" sz="1600" dirty="0" smtClean="0">
                <a:latin typeface="Arial" charset="0"/>
                <a:cs typeface="Arial" charset="0"/>
              </a:rPr>
              <a:t> pension build up rate and tax-free cash sum in addition of three times pension value. Normal Pension Age of 60. Maximum of 45 years membership</a:t>
            </a:r>
          </a:p>
          <a:p>
            <a:pPr>
              <a:buFont typeface="Wingdings" pitchFamily="2" charset="2"/>
              <a:buChar char="q"/>
            </a:pPr>
            <a:endParaRPr lang="en-GB" sz="1600" b="1" dirty="0" smtClean="0">
              <a:latin typeface="Arial" charset="0"/>
              <a:cs typeface="Arial" charset="0"/>
            </a:endParaRPr>
          </a:p>
          <a:p>
            <a:pPr>
              <a:buFont typeface="Wingdings" pitchFamily="2" charset="2"/>
              <a:buChar char="q"/>
            </a:pPr>
            <a:r>
              <a:rPr lang="en-GB" sz="1600" b="1" u="sng" dirty="0" smtClean="0">
                <a:latin typeface="Arial" charset="0"/>
                <a:cs typeface="Arial" charset="0"/>
              </a:rPr>
              <a:t>2008 Scheme</a:t>
            </a:r>
          </a:p>
          <a:p>
            <a:r>
              <a:rPr lang="en-GB" sz="1600" dirty="0" smtClean="0">
                <a:latin typeface="Arial" charset="0"/>
                <a:cs typeface="Arial" charset="0"/>
              </a:rPr>
              <a:t>	Scheme for new entrants from 1 April 2008 to 31 March 2015. Final salary scheme with 1/60</a:t>
            </a:r>
            <a:r>
              <a:rPr lang="en-GB" sz="1600" baseline="30000" dirty="0" smtClean="0">
                <a:latin typeface="Arial" charset="0"/>
                <a:cs typeface="Arial" charset="0"/>
              </a:rPr>
              <a:t>th</a:t>
            </a:r>
            <a:r>
              <a:rPr lang="en-GB" sz="1600" dirty="0" smtClean="0">
                <a:latin typeface="Arial" charset="0"/>
                <a:cs typeface="Arial" charset="0"/>
              </a:rPr>
              <a:t> pension build up rate and can convert pension for tax-free cash up to 25% maximum limit. Normal Pension Age of 65 and maximum of 45 years membership</a:t>
            </a:r>
          </a:p>
          <a:p>
            <a:endParaRPr lang="en-GB" sz="1600" b="1" dirty="0" smtClean="0">
              <a:latin typeface="Arial" charset="0"/>
              <a:cs typeface="Arial" charset="0"/>
            </a:endParaRPr>
          </a:p>
          <a:p>
            <a:pPr>
              <a:buFont typeface="Wingdings" pitchFamily="2" charset="2"/>
              <a:buChar char="q"/>
            </a:pPr>
            <a:r>
              <a:rPr lang="en-GB" sz="1600" b="1" u="sng" dirty="0" smtClean="0">
                <a:latin typeface="Arial" charset="0"/>
                <a:cs typeface="Arial" charset="0"/>
              </a:rPr>
              <a:t>2015 Scheme</a:t>
            </a:r>
          </a:p>
          <a:p>
            <a:r>
              <a:rPr lang="en-GB" sz="1600" dirty="0" smtClean="0">
                <a:latin typeface="Arial" charset="0"/>
                <a:cs typeface="Arial" charset="0"/>
              </a:rPr>
              <a:t>	The current scheme for new starters.  A Career Average </a:t>
            </a:r>
            <a:r>
              <a:rPr lang="en-GB" sz="1600" dirty="0" err="1" smtClean="0">
                <a:latin typeface="Arial" charset="0"/>
                <a:cs typeface="Arial" charset="0"/>
              </a:rPr>
              <a:t>Revalued</a:t>
            </a:r>
            <a:r>
              <a:rPr lang="en-GB" sz="1600" dirty="0" smtClean="0">
                <a:latin typeface="Arial" charset="0"/>
                <a:cs typeface="Arial" charset="0"/>
              </a:rPr>
              <a:t> Earnings (CARE) scheme with a 1/54</a:t>
            </a:r>
            <a:r>
              <a:rPr lang="en-GB" sz="1600" baseline="30000" dirty="0" smtClean="0">
                <a:latin typeface="Arial" charset="0"/>
                <a:cs typeface="Arial" charset="0"/>
              </a:rPr>
              <a:t>th</a:t>
            </a:r>
            <a:r>
              <a:rPr lang="en-GB" sz="1600" dirty="0" smtClean="0">
                <a:latin typeface="Arial" charset="0"/>
                <a:cs typeface="Arial" charset="0"/>
              </a:rPr>
              <a:t> pension build up rate. Each years pension earned increases every year up to retirement by inflation plus 1.5%. Normal Pension Age equivalent to individual State Pension Age. No membership limit</a:t>
            </a:r>
          </a:p>
          <a:p>
            <a:endParaRPr lang="en-GB" sz="1600" dirty="0" smtClean="0">
              <a:latin typeface="Arial" charset="0"/>
              <a:cs typeface="Arial" charset="0"/>
            </a:endParaRPr>
          </a:p>
          <a:p>
            <a:pPr lvl="1">
              <a:buNone/>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74637"/>
            <a:ext cx="7346950" cy="1543771"/>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What scheme are you in?</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957025"/>
            <a:ext cx="7346950" cy="5462436"/>
          </a:xfrm>
        </p:spPr>
        <p:txBody>
          <a:bodyPr/>
          <a:lstStyle/>
          <a:p>
            <a:pPr>
              <a:buFont typeface="Wingdings" pitchFamily="2" charset="2"/>
              <a:buChar char="q"/>
            </a:pPr>
            <a:endParaRPr lang="en-GB" sz="1800" b="1" dirty="0" smtClean="0">
              <a:latin typeface="Arial" charset="0"/>
              <a:cs typeface="Arial" charset="0"/>
            </a:endParaRPr>
          </a:p>
          <a:p>
            <a:pPr>
              <a:buFont typeface="Wingdings" pitchFamily="2" charset="2"/>
              <a:buChar char="q"/>
            </a:pPr>
            <a:r>
              <a:rPr lang="en-GB" sz="1800" dirty="0" smtClean="0">
                <a:latin typeface="Arial" charset="0"/>
                <a:cs typeface="Arial" charset="0"/>
              </a:rPr>
              <a:t>You would have moved to the 2015 Scheme from the 1 April 2015 unless you:</a:t>
            </a:r>
          </a:p>
          <a:p>
            <a:pPr>
              <a:buFont typeface="Wingdings" pitchFamily="2" charset="2"/>
              <a:buChar char="q"/>
            </a:pPr>
            <a:endParaRPr lang="en-GB" sz="1800" dirty="0" smtClean="0">
              <a:latin typeface="Arial" charset="0"/>
              <a:cs typeface="Arial" charset="0"/>
            </a:endParaRPr>
          </a:p>
          <a:p>
            <a:pPr lvl="2">
              <a:buFont typeface="Arial" pitchFamily="34" charset="0"/>
              <a:buChar char="•"/>
            </a:pPr>
            <a:r>
              <a:rPr lang="en-GB" sz="1400" dirty="0" smtClean="0">
                <a:latin typeface="Arial" charset="0"/>
                <a:cs typeface="Arial" charset="0"/>
              </a:rPr>
              <a:t>Were in the 1995 Scheme at the 1 April 2012 and were aged 50 or over</a:t>
            </a:r>
          </a:p>
          <a:p>
            <a:pPr lvl="2">
              <a:buFont typeface="Arial" pitchFamily="34" charset="0"/>
              <a:buChar char="•"/>
            </a:pPr>
            <a:r>
              <a:rPr lang="en-GB" sz="1400" dirty="0" smtClean="0">
                <a:latin typeface="Arial" charset="0"/>
                <a:cs typeface="Arial" charset="0"/>
              </a:rPr>
              <a:t>Were in the 1995 Scheme with Mental Health Officer or Special Class status 			at the 1 April 2012 and were aged 45 or over</a:t>
            </a:r>
          </a:p>
          <a:p>
            <a:pPr lvl="2">
              <a:buFont typeface="Arial" pitchFamily="34" charset="0"/>
              <a:buChar char="•"/>
            </a:pPr>
            <a:r>
              <a:rPr lang="en-GB" sz="1400" dirty="0" smtClean="0">
                <a:latin typeface="Arial" charset="0"/>
                <a:cs typeface="Arial" charset="0"/>
              </a:rPr>
              <a:t>Were in the 2008 Scheme aged 55 or over at the 1 April 2012</a:t>
            </a:r>
          </a:p>
          <a:p>
            <a:endParaRPr lang="en-GB" sz="1800" b="1" dirty="0" smtClean="0">
              <a:latin typeface="Arial" charset="0"/>
              <a:cs typeface="Arial" charset="0"/>
            </a:endParaRPr>
          </a:p>
          <a:p>
            <a:pPr>
              <a:buFont typeface="Wingdings" pitchFamily="2" charset="2"/>
              <a:buChar char="q"/>
            </a:pPr>
            <a:r>
              <a:rPr lang="en-GB" sz="1800" dirty="0" smtClean="0">
                <a:latin typeface="Arial" charset="0"/>
                <a:cs typeface="Arial" charset="0"/>
              </a:rPr>
              <a:t>If you satisfy any of the above you remain in the 1995 or 2008 Scheme until your retirement. You do not move to the 2015 Scheme</a:t>
            </a:r>
          </a:p>
          <a:p>
            <a:pPr>
              <a:buFont typeface="Wingdings" pitchFamily="2" charset="2"/>
              <a:buChar char="q"/>
            </a:pPr>
            <a:endParaRPr lang="en-GB" sz="1800" b="1" dirty="0" smtClean="0">
              <a:latin typeface="Arial" charset="0"/>
              <a:cs typeface="Arial" charset="0"/>
            </a:endParaRPr>
          </a:p>
          <a:p>
            <a:pPr>
              <a:buFont typeface="Wingdings" pitchFamily="2" charset="2"/>
              <a:buChar char="q"/>
            </a:pPr>
            <a:r>
              <a:rPr lang="en-GB" sz="1800" dirty="0" smtClean="0">
                <a:latin typeface="Arial" charset="0"/>
                <a:cs typeface="Arial" charset="0"/>
              </a:rPr>
              <a:t>If you just missed out on this you are likely to have Tapering Protection which means you can stay in the 1995 or 2008 Scheme for longer but would move to the 2015 Scheme at some point</a:t>
            </a:r>
          </a:p>
          <a:p>
            <a:pPr>
              <a:buFont typeface="Wingdings" pitchFamily="2" charset="2"/>
              <a:buChar char="q"/>
            </a:pPr>
            <a:endParaRPr lang="en-GB" sz="1800" b="1" dirty="0" smtClean="0">
              <a:latin typeface="Arial" charset="0"/>
              <a:cs typeface="Arial" charset="0"/>
            </a:endParaRPr>
          </a:p>
          <a:p>
            <a:endParaRPr lang="en-GB" sz="1800" b="1" dirty="0" smtClean="0">
              <a:latin typeface="Arial" charset="0"/>
              <a:cs typeface="Arial" charset="0"/>
            </a:endParaRPr>
          </a:p>
          <a:p>
            <a:endParaRPr lang="en-GB" sz="10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r>
              <a:rPr lang="en-GB" sz="1800" b="1" u="sng" dirty="0" smtClean="0">
                <a:latin typeface="Arial" charset="0"/>
                <a:cs typeface="Arial" charset="0"/>
              </a:rPr>
              <a:t>Tapered Protection:</a:t>
            </a:r>
          </a:p>
          <a:p>
            <a:pPr>
              <a:buFont typeface="Wingdings" pitchFamily="2" charset="2"/>
              <a:buChar char="q"/>
            </a:pPr>
            <a:r>
              <a:rPr lang="en-GB" sz="1800" b="1" dirty="0" smtClean="0">
                <a:latin typeface="Arial" charset="0"/>
                <a:cs typeface="Arial" charset="0"/>
              </a:rPr>
              <a:t>If you were more than 10 years but less than 13 years 5 months from your NPA as at 1 April 2012 you are entitled to Tapered Protection. This means you will move to the new 2015 scheme at a date later than the 1 April 2015. See </a:t>
            </a:r>
            <a:r>
              <a:rPr lang="en-GB" sz="1800" b="1" dirty="0" smtClean="0">
                <a:latin typeface="Arial" charset="0"/>
                <a:cs typeface="Arial" charset="0"/>
                <a:hlinkClick r:id="rId2"/>
              </a:rPr>
              <a:t>http://www.nhsbsa.nhs.uk/Pensions/4019.aspx </a:t>
            </a:r>
            <a:r>
              <a:rPr lang="en-GB" sz="1800" b="1" dirty="0" smtClean="0">
                <a:latin typeface="Arial" charset="0"/>
                <a:cs typeface="Arial" charset="0"/>
              </a:rPr>
              <a:t>for the exact date</a:t>
            </a:r>
          </a:p>
          <a:p>
            <a:endParaRPr lang="en-GB" sz="1800" b="1" dirty="0" smtClean="0">
              <a:latin typeface="Arial" charset="0"/>
              <a:cs typeface="Arial" charset="0"/>
            </a:endParaRPr>
          </a:p>
          <a:p>
            <a:r>
              <a:rPr lang="en-GB" sz="1800" b="1" u="sng" dirty="0" smtClean="0">
                <a:latin typeface="Arial" charset="0"/>
                <a:cs typeface="Arial" charset="0"/>
              </a:rPr>
              <a:t>No Protection:</a:t>
            </a:r>
          </a:p>
          <a:p>
            <a:pPr>
              <a:buFont typeface="Wingdings" pitchFamily="2" charset="2"/>
              <a:buChar char="q"/>
            </a:pPr>
            <a:r>
              <a:rPr lang="en-GB" sz="1800" b="1" dirty="0" smtClean="0">
                <a:latin typeface="Arial" charset="0"/>
                <a:cs typeface="Arial" charset="0"/>
              </a:rPr>
              <a:t>If you are a member of the 1995 or 2008 Section and were, at the 1 April 2012, more than 13 years 5 months away from your NPA you will move to the new 2015 Scheme on the 1 April 2015</a:t>
            </a:r>
          </a:p>
          <a:p>
            <a:endParaRPr lang="en-GB" sz="1800" b="1" u="sng" dirty="0" smtClean="0">
              <a:latin typeface="Arial" charset="0"/>
              <a:cs typeface="Arial" charset="0"/>
            </a:endParaRPr>
          </a:p>
          <a:p>
            <a:r>
              <a:rPr lang="en-GB" sz="1800" b="1" dirty="0" smtClean="0">
                <a:latin typeface="Arial" charset="0"/>
                <a:cs typeface="Arial" charset="0"/>
              </a:rPr>
              <a:t> </a:t>
            </a:r>
            <a:endParaRPr lang="en-GB" sz="1800" b="1" u="sng"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74637"/>
            <a:ext cx="7346950" cy="1543771"/>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2015 scheme example</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966356"/>
            <a:ext cx="7346950" cy="5320144"/>
          </a:xfrm>
        </p:spPr>
        <p:txBody>
          <a:bodyPr/>
          <a:lstStyle/>
          <a:p>
            <a:pPr>
              <a:buFont typeface="Wingdings" pitchFamily="2" charset="2"/>
              <a:buChar char="q"/>
            </a:pPr>
            <a:endParaRPr lang="en-GB" sz="1800" b="1" dirty="0" smtClean="0">
              <a:latin typeface="Arial" charset="0"/>
              <a:cs typeface="Arial" charset="0"/>
            </a:endParaRPr>
          </a:p>
          <a:p>
            <a:pPr>
              <a:buFont typeface="Wingdings" pitchFamily="2" charset="2"/>
              <a:buChar char="q"/>
            </a:pPr>
            <a:r>
              <a:rPr lang="en-GB" sz="1800" dirty="0" smtClean="0">
                <a:latin typeface="Arial" charset="0"/>
                <a:cs typeface="Arial" charset="0"/>
              </a:rPr>
              <a:t>Based on Sheila who has full-time earnings of £18,000</a:t>
            </a: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graphicFrame>
        <p:nvGraphicFramePr>
          <p:cNvPr id="4" name="Table 3"/>
          <p:cNvGraphicFramePr>
            <a:graphicFrameLocks noGrp="1"/>
          </p:cNvGraphicFramePr>
          <p:nvPr/>
        </p:nvGraphicFramePr>
        <p:xfrm>
          <a:off x="1208088" y="1631374"/>
          <a:ext cx="6896820" cy="4088821"/>
        </p:xfrm>
        <a:graphic>
          <a:graphicData uri="http://schemas.openxmlformats.org/drawingml/2006/table">
            <a:tbl>
              <a:tblPr firstRow="1" bandRow="1">
                <a:tableStyleId>{5C22544A-7EE6-4342-B048-85BDC9FD1C3A}</a:tableStyleId>
              </a:tblPr>
              <a:tblGrid>
                <a:gridCol w="1379364"/>
                <a:gridCol w="1379364"/>
                <a:gridCol w="1379364"/>
                <a:gridCol w="1379364"/>
                <a:gridCol w="1379364"/>
              </a:tblGrid>
              <a:tr h="546326">
                <a:tc>
                  <a:txBody>
                    <a:bodyPr/>
                    <a:lstStyle/>
                    <a:p>
                      <a:endParaRPr lang="en-GB" dirty="0"/>
                    </a:p>
                  </a:txBody>
                  <a:tcPr/>
                </a:tc>
                <a:tc>
                  <a:txBody>
                    <a:bodyPr/>
                    <a:lstStyle/>
                    <a:p>
                      <a:r>
                        <a:rPr lang="en-GB" dirty="0" smtClean="0"/>
                        <a:t>Year 1 </a:t>
                      </a:r>
                      <a:endParaRPr lang="en-GB" dirty="0"/>
                    </a:p>
                  </a:txBody>
                  <a:tcPr/>
                </a:tc>
                <a:tc>
                  <a:txBody>
                    <a:bodyPr/>
                    <a:lstStyle/>
                    <a:p>
                      <a:r>
                        <a:rPr lang="en-GB" dirty="0" smtClean="0"/>
                        <a:t>Year 2</a:t>
                      </a:r>
                      <a:endParaRPr lang="en-GB" dirty="0"/>
                    </a:p>
                  </a:txBody>
                  <a:tcPr/>
                </a:tc>
                <a:tc>
                  <a:txBody>
                    <a:bodyPr/>
                    <a:lstStyle/>
                    <a:p>
                      <a:r>
                        <a:rPr lang="en-GB" dirty="0" smtClean="0"/>
                        <a:t>Year 3</a:t>
                      </a:r>
                      <a:endParaRPr lang="en-GB" dirty="0"/>
                    </a:p>
                  </a:txBody>
                  <a:tcPr/>
                </a:tc>
                <a:tc>
                  <a:txBody>
                    <a:bodyPr/>
                    <a:lstStyle/>
                    <a:p>
                      <a:r>
                        <a:rPr lang="en-GB" dirty="0" smtClean="0"/>
                        <a:t>Year 4</a:t>
                      </a:r>
                      <a:endParaRPr lang="en-GB" dirty="0"/>
                    </a:p>
                  </a:txBody>
                  <a:tcPr/>
                </a:tc>
              </a:tr>
              <a:tr h="708499">
                <a:tc>
                  <a:txBody>
                    <a:bodyPr/>
                    <a:lstStyle/>
                    <a:p>
                      <a:r>
                        <a:rPr lang="en-GB" b="1" dirty="0" smtClean="0"/>
                        <a:t>Year 1 Pension</a:t>
                      </a:r>
                      <a:endParaRPr lang="en-GB" b="1" dirty="0"/>
                    </a:p>
                  </a:txBody>
                  <a:tcPr/>
                </a:tc>
                <a:tc>
                  <a:txBody>
                    <a:bodyPr/>
                    <a:lstStyle/>
                    <a:p>
                      <a:r>
                        <a:rPr lang="en-GB" dirty="0" smtClean="0"/>
                        <a:t>£333</a:t>
                      </a:r>
                      <a:endParaRPr lang="en-GB" dirty="0"/>
                    </a:p>
                  </a:txBody>
                  <a:tcPr/>
                </a:tc>
                <a:tc>
                  <a:txBody>
                    <a:bodyPr/>
                    <a:lstStyle/>
                    <a:p>
                      <a:r>
                        <a:rPr lang="en-GB" dirty="0" smtClean="0"/>
                        <a:t>£345*</a:t>
                      </a:r>
                      <a:endParaRPr lang="en-GB" dirty="0"/>
                    </a:p>
                  </a:txBody>
                  <a:tcPr/>
                </a:tc>
                <a:tc>
                  <a:txBody>
                    <a:bodyPr/>
                    <a:lstStyle/>
                    <a:p>
                      <a:r>
                        <a:rPr lang="en-GB" dirty="0" smtClean="0"/>
                        <a:t>£357*</a:t>
                      </a:r>
                      <a:endParaRPr lang="en-GB" dirty="0"/>
                    </a:p>
                  </a:txBody>
                  <a:tcPr/>
                </a:tc>
                <a:tc>
                  <a:txBody>
                    <a:bodyPr/>
                    <a:lstStyle/>
                    <a:p>
                      <a:r>
                        <a:rPr lang="en-GB" dirty="0" smtClean="0"/>
                        <a:t>£369*</a:t>
                      </a:r>
                      <a:endParaRPr lang="en-GB" dirty="0"/>
                    </a:p>
                  </a:txBody>
                  <a:tcPr/>
                </a:tc>
              </a:tr>
              <a:tr h="708499">
                <a:tc>
                  <a:txBody>
                    <a:bodyPr/>
                    <a:lstStyle/>
                    <a:p>
                      <a:r>
                        <a:rPr lang="en-GB" b="1" dirty="0" smtClean="0"/>
                        <a:t>Year 2 Pension</a:t>
                      </a:r>
                      <a:endParaRPr lang="en-GB" b="1" dirty="0"/>
                    </a:p>
                  </a:txBody>
                  <a:tcPr/>
                </a:tc>
                <a:tc>
                  <a:txBody>
                    <a:bodyPr/>
                    <a:lstStyle/>
                    <a:p>
                      <a:r>
                        <a:rPr lang="en-GB" dirty="0" smtClean="0"/>
                        <a:t>N/A</a:t>
                      </a:r>
                      <a:endParaRPr lang="en-GB" dirty="0"/>
                    </a:p>
                  </a:txBody>
                  <a:tcPr/>
                </a:tc>
                <a:tc>
                  <a:txBody>
                    <a:bodyPr/>
                    <a:lstStyle/>
                    <a:p>
                      <a:r>
                        <a:rPr lang="en-GB" dirty="0" smtClean="0"/>
                        <a:t>£333</a:t>
                      </a:r>
                      <a:endParaRPr lang="en-GB" dirty="0"/>
                    </a:p>
                  </a:txBody>
                  <a:tcPr/>
                </a:tc>
                <a:tc>
                  <a:txBody>
                    <a:bodyPr/>
                    <a:lstStyle/>
                    <a:p>
                      <a:r>
                        <a:rPr lang="en-GB" dirty="0" smtClean="0"/>
                        <a:t>£345</a:t>
                      </a:r>
                      <a:endParaRPr lang="en-GB" dirty="0"/>
                    </a:p>
                  </a:txBody>
                  <a:tcPr/>
                </a:tc>
                <a:tc>
                  <a:txBody>
                    <a:bodyPr/>
                    <a:lstStyle/>
                    <a:p>
                      <a:r>
                        <a:rPr lang="en-GB" dirty="0" smtClean="0"/>
                        <a:t>£357*</a:t>
                      </a:r>
                      <a:endParaRPr lang="en-GB" dirty="0"/>
                    </a:p>
                  </a:txBody>
                  <a:tcPr/>
                </a:tc>
              </a:tr>
              <a:tr h="708499">
                <a:tc>
                  <a:txBody>
                    <a:bodyPr/>
                    <a:lstStyle/>
                    <a:p>
                      <a:r>
                        <a:rPr lang="en-GB" b="1" dirty="0" smtClean="0"/>
                        <a:t>Year</a:t>
                      </a:r>
                      <a:r>
                        <a:rPr lang="en-GB" b="1" baseline="0" dirty="0" smtClean="0"/>
                        <a:t> 3 Pension</a:t>
                      </a:r>
                      <a:endParaRPr lang="en-GB" b="1" dirty="0"/>
                    </a:p>
                  </a:txBody>
                  <a:tcPr/>
                </a:tc>
                <a:tc>
                  <a:txBody>
                    <a:bodyPr/>
                    <a:lstStyle/>
                    <a:p>
                      <a:r>
                        <a:rPr lang="en-GB" dirty="0" smtClean="0"/>
                        <a:t>N/A</a:t>
                      </a:r>
                      <a:endParaRPr lang="en-GB" dirty="0"/>
                    </a:p>
                  </a:txBody>
                  <a:tcPr/>
                </a:tc>
                <a:tc>
                  <a:txBody>
                    <a:bodyPr/>
                    <a:lstStyle/>
                    <a:p>
                      <a:r>
                        <a:rPr lang="en-GB" dirty="0" smtClean="0"/>
                        <a:t>N/A</a:t>
                      </a:r>
                      <a:endParaRPr lang="en-GB" dirty="0"/>
                    </a:p>
                  </a:txBody>
                  <a:tcPr/>
                </a:tc>
                <a:tc>
                  <a:txBody>
                    <a:bodyPr/>
                    <a:lstStyle/>
                    <a:p>
                      <a:r>
                        <a:rPr lang="en-GB" dirty="0" smtClean="0"/>
                        <a:t>£333</a:t>
                      </a:r>
                      <a:endParaRPr lang="en-GB" dirty="0"/>
                    </a:p>
                  </a:txBody>
                  <a:tcPr/>
                </a:tc>
                <a:tc>
                  <a:txBody>
                    <a:bodyPr/>
                    <a:lstStyle/>
                    <a:p>
                      <a:r>
                        <a:rPr lang="en-GB" dirty="0" smtClean="0"/>
                        <a:t>£345*</a:t>
                      </a:r>
                      <a:endParaRPr lang="en-GB" dirty="0"/>
                    </a:p>
                  </a:txBody>
                  <a:tcPr/>
                </a:tc>
              </a:tr>
              <a:tr h="708499">
                <a:tc>
                  <a:txBody>
                    <a:bodyPr/>
                    <a:lstStyle/>
                    <a:p>
                      <a:r>
                        <a:rPr lang="en-GB" b="1" dirty="0" smtClean="0"/>
                        <a:t>Year 4 Pension</a:t>
                      </a:r>
                      <a:endParaRPr lang="en-GB" b="1" dirty="0"/>
                    </a:p>
                  </a:txBody>
                  <a:tcPr/>
                </a:tc>
                <a:tc>
                  <a:txBody>
                    <a:bodyPr/>
                    <a:lstStyle/>
                    <a:p>
                      <a:r>
                        <a:rPr lang="en-GB" dirty="0" smtClean="0"/>
                        <a:t>N/A</a:t>
                      </a:r>
                      <a:endParaRPr lang="en-GB" dirty="0"/>
                    </a:p>
                  </a:txBody>
                  <a:tcPr/>
                </a:tc>
                <a:tc>
                  <a:txBody>
                    <a:bodyPr/>
                    <a:lstStyle/>
                    <a:p>
                      <a:r>
                        <a:rPr lang="en-GB" dirty="0" smtClean="0"/>
                        <a:t>N/A</a:t>
                      </a:r>
                      <a:endParaRPr lang="en-GB" dirty="0"/>
                    </a:p>
                  </a:txBody>
                  <a:tcPr/>
                </a:tc>
                <a:tc>
                  <a:txBody>
                    <a:bodyPr/>
                    <a:lstStyle/>
                    <a:p>
                      <a:r>
                        <a:rPr lang="en-GB" dirty="0" smtClean="0"/>
                        <a:t>N/a</a:t>
                      </a:r>
                      <a:endParaRPr lang="en-GB" dirty="0"/>
                    </a:p>
                  </a:txBody>
                  <a:tcPr/>
                </a:tc>
                <a:tc>
                  <a:txBody>
                    <a:bodyPr/>
                    <a:lstStyle/>
                    <a:p>
                      <a:r>
                        <a:rPr lang="en-GB" dirty="0" smtClean="0"/>
                        <a:t>£333</a:t>
                      </a:r>
                      <a:endParaRPr lang="en-GB" dirty="0"/>
                    </a:p>
                  </a:txBody>
                  <a:tcPr/>
                </a:tc>
              </a:tr>
              <a:tr h="708499">
                <a:tc>
                  <a:txBody>
                    <a:bodyPr/>
                    <a:lstStyle/>
                    <a:p>
                      <a:r>
                        <a:rPr lang="en-GB" b="1" dirty="0" smtClean="0"/>
                        <a:t>Total</a:t>
                      </a:r>
                      <a:r>
                        <a:rPr lang="en-GB" b="1" baseline="0" dirty="0" smtClean="0"/>
                        <a:t> Pension</a:t>
                      </a:r>
                      <a:endParaRPr lang="en-GB" b="1" dirty="0"/>
                    </a:p>
                  </a:txBody>
                  <a:tcPr/>
                </a:tc>
                <a:tc>
                  <a:txBody>
                    <a:bodyPr/>
                    <a:lstStyle/>
                    <a:p>
                      <a:r>
                        <a:rPr lang="en-GB" dirty="0" smtClean="0"/>
                        <a:t>£333</a:t>
                      </a:r>
                      <a:endParaRPr lang="en-GB" dirty="0"/>
                    </a:p>
                  </a:txBody>
                  <a:tcPr/>
                </a:tc>
                <a:tc>
                  <a:txBody>
                    <a:bodyPr/>
                    <a:lstStyle/>
                    <a:p>
                      <a:r>
                        <a:rPr lang="en-GB" dirty="0" smtClean="0"/>
                        <a:t>£678</a:t>
                      </a:r>
                      <a:endParaRPr lang="en-GB" dirty="0"/>
                    </a:p>
                  </a:txBody>
                  <a:tcPr/>
                </a:tc>
                <a:tc>
                  <a:txBody>
                    <a:bodyPr/>
                    <a:lstStyle/>
                    <a:p>
                      <a:r>
                        <a:rPr lang="en-GB" dirty="0" smtClean="0"/>
                        <a:t>£1,035</a:t>
                      </a:r>
                      <a:endParaRPr lang="en-GB" dirty="0"/>
                    </a:p>
                  </a:txBody>
                  <a:tcPr/>
                </a:tc>
                <a:tc>
                  <a:txBody>
                    <a:bodyPr/>
                    <a:lstStyle/>
                    <a:p>
                      <a:r>
                        <a:rPr lang="en-GB" dirty="0" smtClean="0"/>
                        <a:t>£1,404</a:t>
                      </a:r>
                      <a:endParaRPr lang="en-GB" dirty="0"/>
                    </a:p>
                  </a:txBody>
                  <a:tcPr/>
                </a:tc>
              </a:tr>
            </a:tbl>
          </a:graphicData>
        </a:graphic>
      </p:graphicFrame>
      <p:sp>
        <p:nvSpPr>
          <p:cNvPr id="5" name="TextBox 4"/>
          <p:cNvSpPr txBox="1"/>
          <p:nvPr/>
        </p:nvSpPr>
        <p:spPr>
          <a:xfrm>
            <a:off x="1208088" y="5902036"/>
            <a:ext cx="6896820" cy="369332"/>
          </a:xfrm>
          <a:prstGeom prst="rect">
            <a:avLst/>
          </a:prstGeom>
          <a:noFill/>
        </p:spPr>
        <p:txBody>
          <a:bodyPr wrap="square" rtlCol="0">
            <a:spAutoFit/>
          </a:bodyPr>
          <a:lstStyle/>
          <a:p>
            <a:r>
              <a:rPr lang="en-GB" dirty="0" smtClean="0"/>
              <a:t>* </a:t>
            </a:r>
            <a:r>
              <a:rPr lang="en-GB" sz="1400" dirty="0" smtClean="0"/>
              <a:t>Re-valued at 3.5% assuming 2% CPI plus 1.5%</a:t>
            </a:r>
            <a:endParaRPr lang="en-GB"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1208088" y="274637"/>
            <a:ext cx="7346950" cy="1543771"/>
          </a:xfrm>
          <a:noFill/>
          <a:ln>
            <a:miter lim="800000"/>
            <a:headEnd/>
            <a:tailEnd/>
          </a:ln>
        </p:spPr>
        <p:txBody>
          <a:bodyPr vert="horz" wrap="square" lIns="91440" tIns="45720" rIns="91440" bIns="45720" numCol="1" anchor="t" anchorCtr="0" compatLnSpc="1">
            <a:prstTxWarp prst="textNoShape">
              <a:avLst/>
            </a:prstTxWarp>
          </a:bodyPr>
          <a:lstStyle/>
          <a:p>
            <a:pPr algn="ctr"/>
            <a:r>
              <a:rPr lang="en-GB" sz="3200" b="1" dirty="0" smtClean="0">
                <a:solidFill>
                  <a:srgbClr val="C00000"/>
                </a:solidFill>
                <a:latin typeface="Arial" charset="0"/>
                <a:cs typeface="Arial" charset="0"/>
              </a:rPr>
              <a:t>Contribution rates for 2015-2019 </a:t>
            </a:r>
            <a:br>
              <a:rPr lang="en-GB" sz="3200" b="1" dirty="0" smtClean="0">
                <a:solidFill>
                  <a:srgbClr val="C00000"/>
                </a:solidFill>
                <a:latin typeface="Arial" charset="0"/>
                <a:cs typeface="Arial" charset="0"/>
              </a:rPr>
            </a:br>
            <a:r>
              <a:rPr lang="en-GB" b="1" dirty="0" smtClean="0">
                <a:solidFill>
                  <a:srgbClr val="C00000"/>
                </a:solidFill>
                <a:latin typeface="Arial" charset="0"/>
                <a:cs typeface="Arial" charset="0"/>
              </a:rPr>
              <a:t/>
            </a:r>
            <a:br>
              <a:rPr lang="en-GB" b="1" dirty="0" smtClean="0">
                <a:solidFill>
                  <a:srgbClr val="C00000"/>
                </a:solidFill>
                <a:latin typeface="Arial" charset="0"/>
                <a:cs typeface="Arial" charset="0"/>
              </a:rPr>
            </a:br>
            <a:endParaRPr lang="en-GB" dirty="0" smtClean="0">
              <a:latin typeface="Arial" charset="0"/>
              <a:cs typeface="Arial" charset="0"/>
            </a:endParaRPr>
          </a:p>
        </p:txBody>
      </p:sp>
      <p:sp>
        <p:nvSpPr>
          <p:cNvPr id="22531" name="Content Placeholder 2"/>
          <p:cNvSpPr>
            <a:spLocks noGrp="1"/>
          </p:cNvSpPr>
          <p:nvPr>
            <p:ph idx="1"/>
          </p:nvPr>
        </p:nvSpPr>
        <p:spPr>
          <a:xfrm>
            <a:off x="1208088" y="966356"/>
            <a:ext cx="7346950" cy="5320144"/>
          </a:xfrm>
        </p:spPr>
        <p:txBody>
          <a:bodyPr/>
          <a:lstStyle/>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a:p>
            <a:pPr>
              <a:buFont typeface="Wingdings" pitchFamily="2" charset="2"/>
              <a:buChar char="q"/>
            </a:pPr>
            <a:endParaRPr lang="en-GB" sz="1800" b="1" dirty="0" smtClean="0">
              <a:latin typeface="Arial" charset="0"/>
              <a:cs typeface="Arial" charset="0"/>
            </a:endParaRPr>
          </a:p>
        </p:txBody>
      </p:sp>
      <p:graphicFrame>
        <p:nvGraphicFramePr>
          <p:cNvPr id="4" name="Table 3"/>
          <p:cNvGraphicFramePr>
            <a:graphicFrameLocks noGrp="1"/>
          </p:cNvGraphicFramePr>
          <p:nvPr/>
        </p:nvGraphicFramePr>
        <p:xfrm>
          <a:off x="1524000" y="966358"/>
          <a:ext cx="6096000" cy="4577152"/>
        </p:xfrm>
        <a:graphic>
          <a:graphicData uri="http://schemas.openxmlformats.org/drawingml/2006/table">
            <a:tbl>
              <a:tblPr firstRow="1" bandRow="1">
                <a:tableStyleId>{5C22544A-7EE6-4342-B048-85BDC9FD1C3A}</a:tableStyleId>
              </a:tblPr>
              <a:tblGrid>
                <a:gridCol w="2032000"/>
                <a:gridCol w="2032000"/>
                <a:gridCol w="2032000"/>
              </a:tblGrid>
              <a:tr h="635757">
                <a:tc>
                  <a:txBody>
                    <a:bodyPr/>
                    <a:lstStyle/>
                    <a:p>
                      <a:pPr algn="ctr"/>
                      <a:r>
                        <a:rPr lang="en-GB" dirty="0" smtClean="0"/>
                        <a:t>Tier</a:t>
                      </a:r>
                      <a:endParaRPr lang="en-GB" dirty="0"/>
                    </a:p>
                  </a:txBody>
                  <a:tcPr/>
                </a:tc>
                <a:tc>
                  <a:txBody>
                    <a:bodyPr/>
                    <a:lstStyle/>
                    <a:p>
                      <a:pPr algn="ctr"/>
                      <a:r>
                        <a:rPr lang="en-GB" dirty="0" smtClean="0"/>
                        <a:t>FTE</a:t>
                      </a:r>
                      <a:r>
                        <a:rPr lang="en-GB" baseline="0" dirty="0" smtClean="0"/>
                        <a:t> Earnings Band</a:t>
                      </a:r>
                      <a:endParaRPr lang="en-GB" dirty="0"/>
                    </a:p>
                  </a:txBody>
                  <a:tcPr/>
                </a:tc>
                <a:tc>
                  <a:txBody>
                    <a:bodyPr/>
                    <a:lstStyle/>
                    <a:p>
                      <a:pPr algn="ctr"/>
                      <a:r>
                        <a:rPr lang="en-GB" dirty="0" smtClean="0"/>
                        <a:t>Gross Contribution</a:t>
                      </a:r>
                      <a:r>
                        <a:rPr lang="en-GB" baseline="0" dirty="0" smtClean="0"/>
                        <a:t> Rate</a:t>
                      </a:r>
                      <a:endParaRPr lang="en-GB" dirty="0"/>
                    </a:p>
                  </a:txBody>
                  <a:tcPr/>
                </a:tc>
              </a:tr>
              <a:tr h="368336">
                <a:tc>
                  <a:txBody>
                    <a:bodyPr/>
                    <a:lstStyle/>
                    <a:p>
                      <a:pPr algn="ctr"/>
                      <a:r>
                        <a:rPr lang="en-GB" dirty="0" smtClean="0"/>
                        <a:t>1</a:t>
                      </a:r>
                      <a:endParaRPr lang="en-GB" dirty="0"/>
                    </a:p>
                  </a:txBody>
                  <a:tcPr/>
                </a:tc>
                <a:tc>
                  <a:txBody>
                    <a:bodyPr/>
                    <a:lstStyle/>
                    <a:p>
                      <a:pPr algn="ctr"/>
                      <a:r>
                        <a:rPr lang="en-GB" dirty="0" smtClean="0"/>
                        <a:t>Up</a:t>
                      </a:r>
                      <a:r>
                        <a:rPr lang="en-GB" baseline="0" dirty="0" smtClean="0"/>
                        <a:t> to £15,432</a:t>
                      </a:r>
                      <a:endParaRPr lang="en-GB" dirty="0"/>
                    </a:p>
                  </a:txBody>
                  <a:tcPr/>
                </a:tc>
                <a:tc>
                  <a:txBody>
                    <a:bodyPr/>
                    <a:lstStyle/>
                    <a:p>
                      <a:pPr algn="ctr"/>
                      <a:r>
                        <a:rPr lang="en-GB" dirty="0" smtClean="0"/>
                        <a:t>5%</a:t>
                      </a:r>
                      <a:endParaRPr lang="en-GB" dirty="0"/>
                    </a:p>
                  </a:txBody>
                  <a:tcPr/>
                </a:tc>
              </a:tr>
              <a:tr h="635757">
                <a:tc>
                  <a:txBody>
                    <a:bodyPr/>
                    <a:lstStyle/>
                    <a:p>
                      <a:pPr algn="ctr"/>
                      <a:r>
                        <a:rPr lang="en-GB" dirty="0" smtClean="0"/>
                        <a:t>2</a:t>
                      </a:r>
                      <a:endParaRPr lang="en-GB" dirty="0"/>
                    </a:p>
                  </a:txBody>
                  <a:tcPr/>
                </a:tc>
                <a:tc>
                  <a:txBody>
                    <a:bodyPr/>
                    <a:lstStyle/>
                    <a:p>
                      <a:pPr algn="ctr"/>
                      <a:r>
                        <a:rPr lang="en-GB" dirty="0" smtClean="0"/>
                        <a:t>£15,432 -£21,477.99</a:t>
                      </a:r>
                      <a:endParaRPr lang="en-GB" dirty="0"/>
                    </a:p>
                  </a:txBody>
                  <a:tcPr/>
                </a:tc>
                <a:tc>
                  <a:txBody>
                    <a:bodyPr/>
                    <a:lstStyle/>
                    <a:p>
                      <a:pPr algn="ctr"/>
                      <a:r>
                        <a:rPr lang="en-GB" dirty="0" smtClean="0"/>
                        <a:t>5.6%</a:t>
                      </a:r>
                      <a:endParaRPr lang="en-GB" dirty="0"/>
                    </a:p>
                  </a:txBody>
                  <a:tcPr/>
                </a:tc>
              </a:tr>
              <a:tr h="635757">
                <a:tc>
                  <a:txBody>
                    <a:bodyPr/>
                    <a:lstStyle/>
                    <a:p>
                      <a:pPr algn="ctr"/>
                      <a:r>
                        <a:rPr lang="en-GB" dirty="0" smtClean="0"/>
                        <a:t>3</a:t>
                      </a:r>
                      <a:endParaRPr lang="en-GB" dirty="0"/>
                    </a:p>
                  </a:txBody>
                  <a:tcPr/>
                </a:tc>
                <a:tc>
                  <a:txBody>
                    <a:bodyPr/>
                    <a:lstStyle/>
                    <a:p>
                      <a:pPr algn="ctr"/>
                      <a:r>
                        <a:rPr lang="en-GB" dirty="0" smtClean="0"/>
                        <a:t>£21,478 -£26,823.99</a:t>
                      </a:r>
                      <a:endParaRPr lang="en-GB" dirty="0"/>
                    </a:p>
                  </a:txBody>
                  <a:tcPr/>
                </a:tc>
                <a:tc>
                  <a:txBody>
                    <a:bodyPr/>
                    <a:lstStyle/>
                    <a:p>
                      <a:pPr algn="ctr"/>
                      <a:r>
                        <a:rPr lang="en-GB" dirty="0" smtClean="0"/>
                        <a:t>7.1%</a:t>
                      </a:r>
                      <a:endParaRPr lang="en-GB" dirty="0"/>
                    </a:p>
                  </a:txBody>
                  <a:tcPr/>
                </a:tc>
              </a:tr>
              <a:tr h="635757">
                <a:tc>
                  <a:txBody>
                    <a:bodyPr/>
                    <a:lstStyle/>
                    <a:p>
                      <a:pPr algn="ctr"/>
                      <a:r>
                        <a:rPr lang="en-GB" dirty="0" smtClean="0"/>
                        <a:t>4</a:t>
                      </a:r>
                      <a:endParaRPr lang="en-GB" dirty="0"/>
                    </a:p>
                  </a:txBody>
                  <a:tcPr/>
                </a:tc>
                <a:tc>
                  <a:txBody>
                    <a:bodyPr/>
                    <a:lstStyle/>
                    <a:p>
                      <a:pPr algn="ctr"/>
                      <a:r>
                        <a:rPr lang="en-GB" dirty="0" smtClean="0"/>
                        <a:t>£26,824 - 47,845.99</a:t>
                      </a:r>
                      <a:endParaRPr lang="en-GB" dirty="0"/>
                    </a:p>
                  </a:txBody>
                  <a:tcPr/>
                </a:tc>
                <a:tc>
                  <a:txBody>
                    <a:bodyPr/>
                    <a:lstStyle/>
                    <a:p>
                      <a:pPr algn="ctr"/>
                      <a:r>
                        <a:rPr lang="en-GB" dirty="0" smtClean="0"/>
                        <a:t>9.3%</a:t>
                      </a:r>
                      <a:endParaRPr lang="en-GB" dirty="0"/>
                    </a:p>
                  </a:txBody>
                  <a:tcPr/>
                </a:tc>
              </a:tr>
              <a:tr h="635757">
                <a:tc>
                  <a:txBody>
                    <a:bodyPr/>
                    <a:lstStyle/>
                    <a:p>
                      <a:pPr algn="ctr"/>
                      <a:r>
                        <a:rPr lang="en-GB" dirty="0" smtClean="0"/>
                        <a:t>5</a:t>
                      </a:r>
                      <a:endParaRPr lang="en-GB" dirty="0"/>
                    </a:p>
                  </a:txBody>
                  <a:tcPr/>
                </a:tc>
                <a:tc>
                  <a:txBody>
                    <a:bodyPr/>
                    <a:lstStyle/>
                    <a:p>
                      <a:pPr algn="ctr"/>
                      <a:r>
                        <a:rPr lang="en-GB" dirty="0" smtClean="0"/>
                        <a:t>£47,846 - £70,630.99</a:t>
                      </a:r>
                      <a:endParaRPr lang="en-GB" dirty="0"/>
                    </a:p>
                  </a:txBody>
                  <a:tcPr/>
                </a:tc>
                <a:tc>
                  <a:txBody>
                    <a:bodyPr/>
                    <a:lstStyle/>
                    <a:p>
                      <a:pPr algn="ctr"/>
                      <a:r>
                        <a:rPr lang="en-GB" dirty="0" smtClean="0"/>
                        <a:t>12.5%</a:t>
                      </a:r>
                      <a:endParaRPr lang="en-GB" dirty="0"/>
                    </a:p>
                  </a:txBody>
                  <a:tcPr/>
                </a:tc>
              </a:tr>
              <a:tr h="635757">
                <a:tc>
                  <a:txBody>
                    <a:bodyPr/>
                    <a:lstStyle/>
                    <a:p>
                      <a:pPr algn="ctr"/>
                      <a:r>
                        <a:rPr lang="en-GB" dirty="0" smtClean="0"/>
                        <a:t>6</a:t>
                      </a:r>
                      <a:endParaRPr lang="en-GB" dirty="0"/>
                    </a:p>
                  </a:txBody>
                  <a:tcPr/>
                </a:tc>
                <a:tc>
                  <a:txBody>
                    <a:bodyPr/>
                    <a:lstStyle/>
                    <a:p>
                      <a:pPr algn="ctr"/>
                      <a:r>
                        <a:rPr lang="en-GB" dirty="0" smtClean="0"/>
                        <a:t>£70,631 - £111,376.99</a:t>
                      </a:r>
                      <a:endParaRPr lang="en-GB" dirty="0"/>
                    </a:p>
                  </a:txBody>
                  <a:tcPr/>
                </a:tc>
                <a:tc>
                  <a:txBody>
                    <a:bodyPr/>
                    <a:lstStyle/>
                    <a:p>
                      <a:pPr algn="ctr"/>
                      <a:r>
                        <a:rPr lang="en-GB" dirty="0" smtClean="0"/>
                        <a:t>13.5%</a:t>
                      </a:r>
                      <a:endParaRPr lang="en-GB" dirty="0"/>
                    </a:p>
                  </a:txBody>
                  <a:tcPr/>
                </a:tc>
              </a:tr>
              <a:tr h="368336">
                <a:tc>
                  <a:txBody>
                    <a:bodyPr/>
                    <a:lstStyle/>
                    <a:p>
                      <a:pPr algn="ctr"/>
                      <a:r>
                        <a:rPr lang="en-GB" dirty="0" smtClean="0"/>
                        <a:t>7</a:t>
                      </a:r>
                      <a:endParaRPr lang="en-GB" dirty="0"/>
                    </a:p>
                  </a:txBody>
                  <a:tcPr/>
                </a:tc>
                <a:tc>
                  <a:txBody>
                    <a:bodyPr/>
                    <a:lstStyle/>
                    <a:p>
                      <a:pPr algn="ctr"/>
                      <a:r>
                        <a:rPr lang="en-GB" dirty="0" smtClean="0"/>
                        <a:t>£111,377</a:t>
                      </a:r>
                      <a:r>
                        <a:rPr lang="en-GB" baseline="0" dirty="0" smtClean="0"/>
                        <a:t> +</a:t>
                      </a:r>
                      <a:endParaRPr lang="en-GB" dirty="0"/>
                    </a:p>
                  </a:txBody>
                  <a:tcPr/>
                </a:tc>
                <a:tc>
                  <a:txBody>
                    <a:bodyPr/>
                    <a:lstStyle/>
                    <a:p>
                      <a:pPr algn="ctr"/>
                      <a:r>
                        <a:rPr lang="en-GB" dirty="0" smtClean="0"/>
                        <a:t>14.5%</a:t>
                      </a:r>
                      <a:endParaRPr lang="en-GB" dirty="0"/>
                    </a:p>
                  </a:txBody>
                  <a:tcPr/>
                </a:tc>
              </a:tr>
            </a:tbl>
          </a:graphicData>
        </a:graphic>
      </p:graphicFrame>
      <p:sp>
        <p:nvSpPr>
          <p:cNvPr id="5" name="TextBox 4"/>
          <p:cNvSpPr txBox="1"/>
          <p:nvPr/>
        </p:nvSpPr>
        <p:spPr>
          <a:xfrm>
            <a:off x="1524000" y="5829300"/>
            <a:ext cx="6580909" cy="369332"/>
          </a:xfrm>
          <a:prstGeom prst="rect">
            <a:avLst/>
          </a:prstGeom>
          <a:noFill/>
        </p:spPr>
        <p:txBody>
          <a:bodyPr wrap="square" rtlCol="0">
            <a:spAutoFit/>
          </a:bodyPr>
          <a:lstStyle/>
          <a:p>
            <a:r>
              <a:rPr lang="en-GB" dirty="0" smtClean="0"/>
              <a:t>Employer contribution rate is 14.38%</a:t>
            </a:r>
            <a:endParaRPr lang="en-GB" dirty="0"/>
          </a:p>
        </p:txBody>
      </p:sp>
    </p:spTree>
  </p:cSld>
  <p:clrMapOvr>
    <a:masterClrMapping/>
  </p:clrMapOvr>
</p:sld>
</file>

<file path=ppt/theme/theme1.xml><?xml version="1.0" encoding="utf-8"?>
<a:theme xmlns:a="http://schemas.openxmlformats.org/drawingml/2006/main" name="Ppt000000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dlc_DocId xmlns="6e86cc80-d06d-4e8f-b8eb-114dcfb506da">WME3PDMH3E3U-2090166816-2</_dlc_DocId>
    <_dlc_DocIdUrl xmlns="6e86cc80-d06d-4e8f-b8eb-114dcfb506da">
      <Url>http://sp.dep.unison.org.uk/SG/Pensions/_layouts/15/DocIdRedir.aspx?ID=WME3PDMH3E3U-2090166816-2</Url>
      <Description>WME3PDMH3E3U-2090166816-2</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73F60EC414A51442A43A1E60630CC461" ma:contentTypeVersion="0" ma:contentTypeDescription="Create a new document." ma:contentTypeScope="" ma:versionID="fafb3832d341ae91d0cd6284afde22db">
  <xsd:schema xmlns:xsd="http://www.w3.org/2001/XMLSchema" xmlns:xs="http://www.w3.org/2001/XMLSchema" xmlns:p="http://schemas.microsoft.com/office/2006/metadata/properties" xmlns:ns2="6e86cc80-d06d-4e8f-b8eb-114dcfb506da" targetNamespace="http://schemas.microsoft.com/office/2006/metadata/properties" ma:root="true" ma:fieldsID="08eea9268747a51450d8b77c3853e5f9" ns2:_="">
    <xsd:import namespace="6e86cc80-d06d-4e8f-b8eb-114dcfb506d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86cc80-d06d-4e8f-b8eb-114dcfb506d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67CE96-086F-4A24-9749-1905BFC39C72}">
  <ds:schemaRefs>
    <ds:schemaRef ds:uri="http://schemas.microsoft.com/sharepoint/events"/>
  </ds:schemaRefs>
</ds:datastoreItem>
</file>

<file path=customXml/itemProps2.xml><?xml version="1.0" encoding="utf-8"?>
<ds:datastoreItem xmlns:ds="http://schemas.openxmlformats.org/officeDocument/2006/customXml" ds:itemID="{E59D152A-9D1A-4818-AD3E-1337BD801500}">
  <ds:schemaRefs>
    <ds:schemaRef ds:uri="http://schemas.microsoft.com/sharepoint/v3/contenttype/forms"/>
  </ds:schemaRefs>
</ds:datastoreItem>
</file>

<file path=customXml/itemProps3.xml><?xml version="1.0" encoding="utf-8"?>
<ds:datastoreItem xmlns:ds="http://schemas.openxmlformats.org/officeDocument/2006/customXml" ds:itemID="{24F00DF2-322A-42B0-BE54-DED7C13EFE98}">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6e86cc80-d06d-4e8f-b8eb-114dcfb506da"/>
    <ds:schemaRef ds:uri="http://schemas.openxmlformats.org/package/2006/metadata/core-properties"/>
    <ds:schemaRef ds:uri="http://schemas.microsoft.com/office/infopath/2007/PartnerControls"/>
  </ds:schemaRefs>
</ds:datastoreItem>
</file>

<file path=customXml/itemProps4.xml><?xml version="1.0" encoding="utf-8"?>
<ds:datastoreItem xmlns:ds="http://schemas.openxmlformats.org/officeDocument/2006/customXml" ds:itemID="{EAEF8A21-AF33-40BA-A78B-534A7F372F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86cc80-d06d-4e8f-b8eb-114dcfb506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Ppt0000000</Template>
  <TotalTime>1881</TotalTime>
  <Words>1850</Words>
  <Application>Microsoft Office PowerPoint</Application>
  <PresentationFormat>On-screen Show (4:3)</PresentationFormat>
  <Paragraphs>611</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Ppt0000000</vt:lpstr>
      <vt:lpstr>The NHS Pension Scheme (England &amp; Wales) </vt:lpstr>
      <vt:lpstr>Its an unfunded scheme just like the state pension  </vt:lpstr>
      <vt:lpstr>Cash rich or cash poor?  </vt:lpstr>
      <vt:lpstr>Membership breakdown and average pension figures  </vt:lpstr>
      <vt:lpstr>Scheme composition  </vt:lpstr>
      <vt:lpstr>The three schemes – 1995, 2008 and 2015  </vt:lpstr>
      <vt:lpstr>What scheme are you in?  </vt:lpstr>
      <vt:lpstr>2015 scheme example  </vt:lpstr>
      <vt:lpstr>Contribution rates for 2015-2019   </vt:lpstr>
      <vt:lpstr>Net contribution rates for 2015-2019   </vt:lpstr>
      <vt:lpstr>Retirement ages   </vt:lpstr>
      <vt:lpstr>Transition members   </vt:lpstr>
      <vt:lpstr>Early retirement reductions   </vt:lpstr>
      <vt:lpstr>Tax-free cash   </vt:lpstr>
      <vt:lpstr>Commuting pension for cash   </vt:lpstr>
      <vt:lpstr>Ill-health early retirement  </vt:lpstr>
      <vt:lpstr>Redundancy  </vt:lpstr>
      <vt:lpstr>If you die is anything paid out?   </vt:lpstr>
      <vt:lpstr>Can you buy extra pension?  </vt:lpstr>
      <vt:lpstr>What happens if your pay reduces?  </vt:lpstr>
      <vt:lpstr>Pension Statements   </vt:lpstr>
      <vt:lpstr>What happens if your employment is transferred?  </vt:lpstr>
      <vt:lpstr>The retirement process  </vt:lpstr>
      <vt:lpstr>Further Info/Contacts</vt:lpstr>
      <vt:lpstr>  UNISON’s Pensions Unit</vt:lpstr>
      <vt:lpstr>Slide 26</vt:lpstr>
    </vt:vector>
  </TitlesOfParts>
  <Company>UNISON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2015 NHS Pension Scheme</dc:title>
  <dc:creator>suet1</dc:creator>
  <cp:lastModifiedBy>foxa</cp:lastModifiedBy>
  <cp:revision>274</cp:revision>
  <dcterms:created xsi:type="dcterms:W3CDTF">2011-03-16T09:09:19Z</dcterms:created>
  <dcterms:modified xsi:type="dcterms:W3CDTF">2017-05-18T11:51:17Z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0x01010073F60EC414A51442A43A1E60630CC461</vt:lpwstr>
  </property>
  <property fmtid="{D5CDD505-2E9C-101B-9397-08002B2CF9AE}" pid="3" name="_dlc_DocIdItemGuid">
    <vt:lpwstr>fd6bda43-6937-44ff-b8f2-7f08d2a5e86f</vt:lpwstr>
  </property>
</Properties>
</file>