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8.xml" ContentType="application/vnd.openxmlformats-officedocument.presentationml.notesSlide+xml"/>
  <Override PartName="/ppt/notesSlides/notesSlide14.xml" ContentType="application/vnd.openxmlformats-officedocument.presentationml.notes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charts/chart1.xml" ContentType="application/vnd.openxmlformats-officedocument.drawingml.char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4.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5.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64" r:id="rId2"/>
    <p:sldId id="274" r:id="rId3"/>
    <p:sldId id="257" r:id="rId4"/>
    <p:sldId id="258" r:id="rId5"/>
    <p:sldId id="259" r:id="rId6"/>
    <p:sldId id="260" r:id="rId7"/>
    <p:sldId id="261" r:id="rId8"/>
    <p:sldId id="268" r:id="rId9"/>
    <p:sldId id="265" r:id="rId10"/>
    <p:sldId id="266" r:id="rId11"/>
    <p:sldId id="271" r:id="rId12"/>
    <p:sldId id="269" r:id="rId13"/>
    <p:sldId id="270" r:id="rId14"/>
    <p:sldId id="277" r:id="rId15"/>
    <p:sldId id="267" r:id="rId16"/>
    <p:sldId id="272" r:id="rId17"/>
    <p:sldId id="273" r:id="rId18"/>
  </p:sldIdLst>
  <p:sldSz cx="15243175" cy="8001000"/>
  <p:notesSz cx="6858000" cy="9144000"/>
  <p:defaultTextStyle>
    <a:defPPr>
      <a:defRPr lang="en-US"/>
    </a:defPPr>
    <a:lvl1pPr marL="0" algn="l" defTabSz="664083" rtl="0" eaLnBrk="1" latinLnBrk="0" hangingPunct="1">
      <a:defRPr sz="2600" kern="1200">
        <a:solidFill>
          <a:schemeClr val="tx1"/>
        </a:solidFill>
        <a:latin typeface="+mn-lt"/>
        <a:ea typeface="+mn-ea"/>
        <a:cs typeface="+mn-cs"/>
      </a:defRPr>
    </a:lvl1pPr>
    <a:lvl2pPr marL="664083" algn="l" defTabSz="664083" rtl="0" eaLnBrk="1" latinLnBrk="0" hangingPunct="1">
      <a:defRPr sz="2600" kern="1200">
        <a:solidFill>
          <a:schemeClr val="tx1"/>
        </a:solidFill>
        <a:latin typeface="+mn-lt"/>
        <a:ea typeface="+mn-ea"/>
        <a:cs typeface="+mn-cs"/>
      </a:defRPr>
    </a:lvl2pPr>
    <a:lvl3pPr marL="1328166" algn="l" defTabSz="664083" rtl="0" eaLnBrk="1" latinLnBrk="0" hangingPunct="1">
      <a:defRPr sz="2600" kern="1200">
        <a:solidFill>
          <a:schemeClr val="tx1"/>
        </a:solidFill>
        <a:latin typeface="+mn-lt"/>
        <a:ea typeface="+mn-ea"/>
        <a:cs typeface="+mn-cs"/>
      </a:defRPr>
    </a:lvl3pPr>
    <a:lvl4pPr marL="1992249" algn="l" defTabSz="664083" rtl="0" eaLnBrk="1" latinLnBrk="0" hangingPunct="1">
      <a:defRPr sz="2600" kern="1200">
        <a:solidFill>
          <a:schemeClr val="tx1"/>
        </a:solidFill>
        <a:latin typeface="+mn-lt"/>
        <a:ea typeface="+mn-ea"/>
        <a:cs typeface="+mn-cs"/>
      </a:defRPr>
    </a:lvl4pPr>
    <a:lvl5pPr marL="2656332" algn="l" defTabSz="664083" rtl="0" eaLnBrk="1" latinLnBrk="0" hangingPunct="1">
      <a:defRPr sz="2600" kern="1200">
        <a:solidFill>
          <a:schemeClr val="tx1"/>
        </a:solidFill>
        <a:latin typeface="+mn-lt"/>
        <a:ea typeface="+mn-ea"/>
        <a:cs typeface="+mn-cs"/>
      </a:defRPr>
    </a:lvl5pPr>
    <a:lvl6pPr marL="3320415" algn="l" defTabSz="664083" rtl="0" eaLnBrk="1" latinLnBrk="0" hangingPunct="1">
      <a:defRPr sz="2600" kern="1200">
        <a:solidFill>
          <a:schemeClr val="tx1"/>
        </a:solidFill>
        <a:latin typeface="+mn-lt"/>
        <a:ea typeface="+mn-ea"/>
        <a:cs typeface="+mn-cs"/>
      </a:defRPr>
    </a:lvl6pPr>
    <a:lvl7pPr marL="3984498" algn="l" defTabSz="664083" rtl="0" eaLnBrk="1" latinLnBrk="0" hangingPunct="1">
      <a:defRPr sz="2600" kern="1200">
        <a:solidFill>
          <a:schemeClr val="tx1"/>
        </a:solidFill>
        <a:latin typeface="+mn-lt"/>
        <a:ea typeface="+mn-ea"/>
        <a:cs typeface="+mn-cs"/>
      </a:defRPr>
    </a:lvl7pPr>
    <a:lvl8pPr marL="4648581" algn="l" defTabSz="664083" rtl="0" eaLnBrk="1" latinLnBrk="0" hangingPunct="1">
      <a:defRPr sz="2600" kern="1200">
        <a:solidFill>
          <a:schemeClr val="tx1"/>
        </a:solidFill>
        <a:latin typeface="+mn-lt"/>
        <a:ea typeface="+mn-ea"/>
        <a:cs typeface="+mn-cs"/>
      </a:defRPr>
    </a:lvl8pPr>
    <a:lvl9pPr marL="5312664" algn="l" defTabSz="664083"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6" d="100"/>
          <a:sy n="46" d="100"/>
        </p:scale>
        <p:origin x="-126" y="-342"/>
      </p:cViewPr>
      <p:guideLst>
        <p:guide orient="horz" pos="2520"/>
        <p:guide pos="4801"/>
      </p:guideLst>
    </p:cSldViewPr>
  </p:slideViewPr>
  <p:notesTextViewPr>
    <p:cViewPr>
      <p:scale>
        <a:sx n="100" d="100"/>
        <a:sy n="100" d="100"/>
      </p:scale>
      <p:origin x="0" y="0"/>
    </p:cViewPr>
  </p:notesTextViewPr>
  <p:notesViewPr>
    <p:cSldViewPr snapToGrid="0" snapToObjects="1">
      <p:cViewPr>
        <p:scale>
          <a:sx n="80" d="100"/>
          <a:sy n="80" d="100"/>
        </p:scale>
        <p:origin x="-2316" y="107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28" Type="http://schemas.openxmlformats.org/officeDocument/2006/relationships/customXml" Target="../customXml/item5.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 Id="rId27" Type="http://schemas.openxmlformats.org/officeDocument/2006/relationships/customXml" Target="../customXml/item4.xml"/></Relationships>
</file>

<file path=ppt/charts/_rels/chart1.xml.rels><?xml version="1.0" encoding="UTF-8" standalone="yes"?>
<Relationships xmlns="http://schemas.openxmlformats.org/package/2006/relationships"><Relationship Id="rId1" Type="http://schemas.openxmlformats.org/officeDocument/2006/relationships/oleObject" Target="file:///d:\kr\Desktop\Research\HE%20pay%20scale%2020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en-GB"/>
              <a:t>Hourly rates</a:t>
            </a:r>
          </a:p>
        </c:rich>
      </c:tx>
      <c:layout/>
    </c:title>
    <c:plotArea>
      <c:layout/>
      <c:barChart>
        <c:barDir val="col"/>
        <c:grouping val="clustered"/>
        <c:ser>
          <c:idx val="0"/>
          <c:order val="0"/>
          <c:tx>
            <c:strRef>
              <c:f>'UWE Pay 51 point pay scale'!$F$44</c:f>
              <c:strCache>
                <c:ptCount val="1"/>
                <c:pt idx="0">
                  <c:v>35 hour week</c:v>
                </c:pt>
              </c:strCache>
            </c:strRef>
          </c:tx>
          <c:cat>
            <c:numRef>
              <c:f>'UWE Pay 51 point pay scale'!$A$56:$A$59</c:f>
              <c:numCache>
                <c:formatCode>General</c:formatCode>
                <c:ptCount val="4"/>
                <c:pt idx="0">
                  <c:v>1</c:v>
                </c:pt>
                <c:pt idx="1">
                  <c:v>2</c:v>
                </c:pt>
                <c:pt idx="2">
                  <c:v>3</c:v>
                </c:pt>
                <c:pt idx="3">
                  <c:v>4</c:v>
                </c:pt>
              </c:numCache>
            </c:numRef>
          </c:cat>
          <c:val>
            <c:numRef>
              <c:f>'UWE Pay 51 point pay scale'!$F$56:$F$59</c:f>
              <c:numCache>
                <c:formatCode>0.00</c:formatCode>
                <c:ptCount val="4"/>
                <c:pt idx="0">
                  <c:v>8.0919502438489772</c:v>
                </c:pt>
                <c:pt idx="1">
                  <c:v>8.2481231848320196</c:v>
                </c:pt>
                <c:pt idx="2">
                  <c:v>8.4037481505835938</c:v>
                </c:pt>
                <c:pt idx="3">
                  <c:v>8.5867718779111186</c:v>
                </c:pt>
              </c:numCache>
            </c:numRef>
          </c:val>
        </c:ser>
        <c:ser>
          <c:idx val="1"/>
          <c:order val="1"/>
          <c:tx>
            <c:strRef>
              <c:f>'UWE Pay 51 point pay scale'!$G$44</c:f>
              <c:strCache>
                <c:ptCount val="1"/>
                <c:pt idx="0">
                  <c:v>36 hour week</c:v>
                </c:pt>
              </c:strCache>
            </c:strRef>
          </c:tx>
          <c:cat>
            <c:numRef>
              <c:f>'UWE Pay 51 point pay scale'!$A$56:$A$59</c:f>
              <c:numCache>
                <c:formatCode>General</c:formatCode>
                <c:ptCount val="4"/>
                <c:pt idx="0">
                  <c:v>1</c:v>
                </c:pt>
                <c:pt idx="1">
                  <c:v>2</c:v>
                </c:pt>
                <c:pt idx="2">
                  <c:v>3</c:v>
                </c:pt>
                <c:pt idx="3">
                  <c:v>4</c:v>
                </c:pt>
              </c:numCache>
            </c:numRef>
          </c:cat>
          <c:val>
            <c:numRef>
              <c:f>'UWE Pay 51 point pay scale'!$G$56:$G$59</c:f>
              <c:numCache>
                <c:formatCode>0.00</c:formatCode>
                <c:ptCount val="4"/>
                <c:pt idx="0">
                  <c:v>7.8671738481864963</c:v>
                </c:pt>
                <c:pt idx="1">
                  <c:v>8.0190086519200445</c:v>
                </c:pt>
                <c:pt idx="2">
                  <c:v>8.170310701956268</c:v>
                </c:pt>
                <c:pt idx="3">
                  <c:v>8.3482504368580219</c:v>
                </c:pt>
              </c:numCache>
            </c:numRef>
          </c:val>
        </c:ser>
        <c:ser>
          <c:idx val="2"/>
          <c:order val="2"/>
          <c:tx>
            <c:strRef>
              <c:f>'UWE Pay 51 point pay scale'!$H$44</c:f>
              <c:strCache>
                <c:ptCount val="1"/>
                <c:pt idx="0">
                  <c:v>37 hour week</c:v>
                </c:pt>
              </c:strCache>
            </c:strRef>
          </c:tx>
          <c:cat>
            <c:numRef>
              <c:f>'UWE Pay 51 point pay scale'!$A$56:$A$59</c:f>
              <c:numCache>
                <c:formatCode>General</c:formatCode>
                <c:ptCount val="4"/>
                <c:pt idx="0">
                  <c:v>1</c:v>
                </c:pt>
                <c:pt idx="1">
                  <c:v>2</c:v>
                </c:pt>
                <c:pt idx="2">
                  <c:v>3</c:v>
                </c:pt>
                <c:pt idx="3">
                  <c:v>4</c:v>
                </c:pt>
              </c:numCache>
            </c:numRef>
          </c:cat>
          <c:val>
            <c:numRef>
              <c:f>'UWE Pay 51 point pay scale'!$H$56:$H$59</c:f>
              <c:numCache>
                <c:formatCode>0.00</c:formatCode>
                <c:ptCount val="4"/>
                <c:pt idx="0">
                  <c:v>7.6545475279652377</c:v>
                </c:pt>
                <c:pt idx="1">
                  <c:v>7.8022786883546429</c:v>
                </c:pt>
                <c:pt idx="2">
                  <c:v>7.9494914937952963</c:v>
                </c:pt>
                <c:pt idx="3">
                  <c:v>8.122622046672678</c:v>
                </c:pt>
              </c:numCache>
            </c:numRef>
          </c:val>
        </c:ser>
        <c:axId val="60240256"/>
        <c:axId val="60242176"/>
      </c:barChart>
      <c:lineChart>
        <c:grouping val="standard"/>
        <c:ser>
          <c:idx val="3"/>
          <c:order val="3"/>
          <c:tx>
            <c:strRef>
              <c:f>'UWE Pay 51 point pay scale'!$I$44</c:f>
              <c:strCache>
                <c:ptCount val="1"/>
                <c:pt idx="0">
                  <c:v>Living Wage</c:v>
                </c:pt>
              </c:strCache>
            </c:strRef>
          </c:tx>
          <c:marker>
            <c:symbol val="none"/>
          </c:marker>
          <c:cat>
            <c:numRef>
              <c:f>'UWE Pay 51 point pay scale'!$A$56:$A$59</c:f>
              <c:numCache>
                <c:formatCode>General</c:formatCode>
                <c:ptCount val="4"/>
                <c:pt idx="0">
                  <c:v>1</c:v>
                </c:pt>
                <c:pt idx="1">
                  <c:v>2</c:v>
                </c:pt>
                <c:pt idx="2">
                  <c:v>3</c:v>
                </c:pt>
                <c:pt idx="3">
                  <c:v>4</c:v>
                </c:pt>
              </c:numCache>
            </c:numRef>
          </c:cat>
          <c:val>
            <c:numRef>
              <c:f>'UWE Pay 51 point pay scale'!$I$56:$I$59</c:f>
              <c:numCache>
                <c:formatCode>General</c:formatCode>
                <c:ptCount val="4"/>
                <c:pt idx="0">
                  <c:v>8.25</c:v>
                </c:pt>
                <c:pt idx="1">
                  <c:v>8.25</c:v>
                </c:pt>
                <c:pt idx="2">
                  <c:v>8.25</c:v>
                </c:pt>
                <c:pt idx="3">
                  <c:v>8.25</c:v>
                </c:pt>
              </c:numCache>
            </c:numRef>
          </c:val>
        </c:ser>
        <c:marker val="1"/>
        <c:axId val="60240256"/>
        <c:axId val="60242176"/>
      </c:lineChart>
      <c:catAx>
        <c:axId val="60240256"/>
        <c:scaling>
          <c:orientation val="minMax"/>
        </c:scaling>
        <c:axPos val="b"/>
        <c:title>
          <c:tx>
            <c:rich>
              <a:bodyPr/>
              <a:lstStyle/>
              <a:p>
                <a:pPr>
                  <a:defRPr/>
                </a:pPr>
                <a:r>
                  <a:rPr lang="en-US"/>
                  <a:t>Pay scale point</a:t>
                </a:r>
              </a:p>
            </c:rich>
          </c:tx>
          <c:layout/>
        </c:title>
        <c:numFmt formatCode="General" sourceLinked="1"/>
        <c:tickLblPos val="nextTo"/>
        <c:crossAx val="60242176"/>
        <c:crosses val="autoZero"/>
        <c:auto val="1"/>
        <c:lblAlgn val="ctr"/>
        <c:lblOffset val="100"/>
      </c:catAx>
      <c:valAx>
        <c:axId val="60242176"/>
        <c:scaling>
          <c:orientation val="minMax"/>
        </c:scaling>
        <c:axPos val="l"/>
        <c:majorGridlines/>
        <c:title>
          <c:tx>
            <c:rich>
              <a:bodyPr rot="-5400000" vert="horz"/>
              <a:lstStyle/>
              <a:p>
                <a:pPr>
                  <a:defRPr/>
                </a:pPr>
                <a:r>
                  <a:rPr lang="en-US"/>
                  <a:t>£</a:t>
                </a:r>
              </a:p>
            </c:rich>
          </c:tx>
          <c:layout/>
        </c:title>
        <c:numFmt formatCode="0.00" sourceLinked="1"/>
        <c:tickLblPos val="nextTo"/>
        <c:crossAx val="60240256"/>
        <c:crosses val="autoZero"/>
        <c:crossBetween val="between"/>
      </c:valAx>
    </c:plotArea>
    <c:legend>
      <c:legendPos val="r"/>
      <c:layout/>
    </c:legend>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5116A4-C666-4847-8B7F-5E5D8BA0B90E}" type="datetimeFigureOut">
              <a:rPr lang="en-GB" smtClean="0"/>
              <a:pPr/>
              <a:t>15/06/2016</a:t>
            </a:fld>
            <a:endParaRPr lang="en-GB"/>
          </a:p>
        </p:txBody>
      </p:sp>
      <p:sp>
        <p:nvSpPr>
          <p:cNvPr id="4" name="Slide Image Placeholder 3"/>
          <p:cNvSpPr>
            <a:spLocks noGrp="1" noRot="1" noChangeAspect="1"/>
          </p:cNvSpPr>
          <p:nvPr>
            <p:ph type="sldImg" idx="2"/>
          </p:nvPr>
        </p:nvSpPr>
        <p:spPr>
          <a:xfrm>
            <a:off x="163513" y="685800"/>
            <a:ext cx="6530975"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C4940C-1FEC-4930-950E-5DF5EB37B457}"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Welcome to</a:t>
            </a:r>
            <a:r>
              <a:rPr lang="en-GB" baseline="0" dirty="0" smtClean="0"/>
              <a:t> this UNISON member’s meeting which is being held as part of the higher education pay consultation.</a:t>
            </a:r>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59C4940C-1FEC-4930-950E-5DF5EB37B457}"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Clr>
                <a:srgbClr val="008000"/>
              </a:buClr>
            </a:pPr>
            <a:r>
              <a:rPr lang="en-GB" dirty="0" smtClean="0"/>
              <a:t>At UNISON’s Higher Education Conference 2016 it was agreed that in the event of the offer being rejected UNISON would seek to co-ordinate lawful industrial action in conjunction with fellow higher education trade unions with a clear plan for escalating lawful industrial action to strengthen the campaign. </a:t>
            </a:r>
          </a:p>
          <a:p>
            <a:pPr>
              <a:buClr>
                <a:srgbClr val="008000"/>
              </a:buClr>
            </a:pPr>
            <a:endParaRPr lang="en-GB" dirty="0" smtClean="0"/>
          </a:p>
          <a:p>
            <a:pPr>
              <a:buClr>
                <a:srgbClr val="008000"/>
              </a:buClr>
            </a:pPr>
            <a:r>
              <a:rPr lang="en-GB" dirty="0" smtClean="0"/>
              <a:t>The elected representatives of the Higher Education</a:t>
            </a:r>
            <a:r>
              <a:rPr lang="en-GB" baseline="0" dirty="0" smtClean="0"/>
              <a:t> Service Group Executive will agree the strategy for any industrial dispute but would look to commence action at the start of the academic year.</a:t>
            </a:r>
            <a:endParaRPr lang="en-GB" dirty="0" smtClean="0"/>
          </a:p>
          <a:p>
            <a:endParaRPr lang="en-GB" dirty="0"/>
          </a:p>
        </p:txBody>
      </p:sp>
      <p:sp>
        <p:nvSpPr>
          <p:cNvPr id="4" name="Slide Number Placeholder 3"/>
          <p:cNvSpPr>
            <a:spLocks noGrp="1"/>
          </p:cNvSpPr>
          <p:nvPr>
            <p:ph type="sldNum" sz="quarter" idx="10"/>
          </p:nvPr>
        </p:nvSpPr>
        <p:spPr/>
        <p:txBody>
          <a:bodyPr/>
          <a:lstStyle/>
          <a:p>
            <a:fld id="{59C4940C-1FEC-4930-950E-5DF5EB37B457}"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9C4940C-1FEC-4930-950E-5DF5EB37B457}"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is</a:t>
            </a:r>
            <a:r>
              <a:rPr lang="en-GB" baseline="0" dirty="0" smtClean="0"/>
              <a:t> the opportunity for UNISON members to participate in the decision making process. UNISON’s Higher Education Service Group need to have an indication on how members feel on the offer and importantly whether they are prepared to take </a:t>
            </a:r>
            <a:r>
              <a:rPr lang="en-GB" dirty="0" smtClean="0"/>
              <a:t>strike action  to seek an improved offer.</a:t>
            </a:r>
          </a:p>
          <a:p>
            <a:endParaRPr lang="en-GB" baseline="0" dirty="0" smtClean="0"/>
          </a:p>
          <a:p>
            <a:r>
              <a:rPr lang="en-GB" baseline="0" dirty="0" smtClean="0"/>
              <a:t>If you do decide to vote to reject the offer then this needs to be on the basis that you are prepared to take sustained and escalating industrial action to seek any improvement. </a:t>
            </a:r>
            <a:endParaRPr lang="en-GB" dirty="0" smtClean="0"/>
          </a:p>
          <a:p>
            <a:endParaRPr lang="en-GB" dirty="0"/>
          </a:p>
        </p:txBody>
      </p:sp>
      <p:sp>
        <p:nvSpPr>
          <p:cNvPr id="4" name="Slide Number Placeholder 3"/>
          <p:cNvSpPr>
            <a:spLocks noGrp="1"/>
          </p:cNvSpPr>
          <p:nvPr>
            <p:ph type="sldNum" sz="quarter" idx="10"/>
          </p:nvPr>
        </p:nvSpPr>
        <p:spPr/>
        <p:txBody>
          <a:bodyPr/>
          <a:lstStyle/>
          <a:p>
            <a:fld id="{59C4940C-1FEC-4930-950E-5DF5EB37B457}"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Unison will be informing Branches as soon as results from other  consultations from  Unite / GMB / EIS are known. </a:t>
            </a:r>
          </a:p>
          <a:p>
            <a:endParaRPr lang="en-GB" dirty="0"/>
          </a:p>
          <a:p>
            <a:r>
              <a:rPr lang="en-GB" dirty="0" smtClean="0"/>
              <a:t>We have provided guidance to branches in relation to the ongoing industrial action by members of UCU.</a:t>
            </a:r>
          </a:p>
          <a:p>
            <a:endParaRPr lang="en-GB" dirty="0"/>
          </a:p>
        </p:txBody>
      </p:sp>
      <p:sp>
        <p:nvSpPr>
          <p:cNvPr id="4" name="Slide Number Placeholder 3"/>
          <p:cNvSpPr>
            <a:spLocks noGrp="1"/>
          </p:cNvSpPr>
          <p:nvPr>
            <p:ph type="sldNum" sz="quarter" idx="10"/>
          </p:nvPr>
        </p:nvSpPr>
        <p:spPr/>
        <p:txBody>
          <a:bodyPr/>
          <a:lstStyle/>
          <a:p>
            <a:fld id="{59C4940C-1FEC-4930-950E-5DF5EB37B457}"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Your colleagues in UCU have already taken part in 2 days of strike action and I am sure that you have shown your solidarity and support to your colleagues .</a:t>
            </a:r>
          </a:p>
          <a:p>
            <a:endParaRPr lang="en-GB" dirty="0" smtClean="0"/>
          </a:p>
          <a:p>
            <a:r>
              <a:rPr lang="en-GB" dirty="0" smtClean="0"/>
              <a:t>There issues relate to the overall pay offer, increasing casualisation of lectures contracts and the impact of the gender pay gap on women’s salaries, which are concerns shared by many UNISON members.</a:t>
            </a:r>
          </a:p>
          <a:p>
            <a:endParaRPr lang="en-GB" dirty="0" smtClean="0"/>
          </a:p>
          <a:p>
            <a:r>
              <a:rPr lang="en-GB" dirty="0" smtClean="0"/>
              <a:t>We have provided guidance to branches in relation to the ongoing industrial action by members of UCU.</a:t>
            </a:r>
          </a:p>
          <a:p>
            <a:endParaRPr lang="en-GB" dirty="0" smtClean="0"/>
          </a:p>
          <a:p>
            <a:r>
              <a:rPr lang="en-GB" dirty="0" smtClean="0"/>
              <a:t>UCU members are also working to contract as art of ‘action short of strike action’ which means the withdrawal of  supporting  for events or doing additional tasks out of normal working hours.</a:t>
            </a:r>
          </a:p>
          <a:p>
            <a:endParaRPr lang="en-GB" dirty="0" smtClean="0"/>
          </a:p>
          <a:p>
            <a:endParaRPr lang="en-GB" dirty="0"/>
          </a:p>
          <a:p>
            <a:r>
              <a:rPr lang="en-GB" dirty="0" smtClean="0"/>
              <a:t>We have provided guidance to branches in relation to the ongoing industrial action by members of UCU.</a:t>
            </a:r>
          </a:p>
          <a:p>
            <a:endParaRPr lang="en-GB" dirty="0"/>
          </a:p>
        </p:txBody>
      </p:sp>
      <p:sp>
        <p:nvSpPr>
          <p:cNvPr id="4" name="Slide Number Placeholder 3"/>
          <p:cNvSpPr>
            <a:spLocks noGrp="1"/>
          </p:cNvSpPr>
          <p:nvPr>
            <p:ph type="sldNum" sz="quarter" idx="10"/>
          </p:nvPr>
        </p:nvSpPr>
        <p:spPr/>
        <p:txBody>
          <a:bodyPr/>
          <a:lstStyle/>
          <a:p>
            <a:fld id="{59C4940C-1FEC-4930-950E-5DF5EB37B457}"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As soon as the results of the Branch Consultation are concluded UNISON will be advising the Higher Education Service Group.</a:t>
            </a:r>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59C4940C-1FEC-4930-950E-5DF5EB37B457}"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UNISON’s Service Group Executive will meet  in July 2016 to consider the information that they receive from branches about how members have voted on the offer. </a:t>
            </a:r>
          </a:p>
          <a:p>
            <a:endParaRPr lang="en-GB" dirty="0" smtClean="0"/>
          </a:p>
          <a:p>
            <a:r>
              <a:rPr lang="en-GB" baseline="0" dirty="0" smtClean="0"/>
              <a:t>UNISON members will be notified of the outcome.</a:t>
            </a:r>
            <a:endParaRPr lang="en-GB" dirty="0"/>
          </a:p>
        </p:txBody>
      </p:sp>
      <p:sp>
        <p:nvSpPr>
          <p:cNvPr id="4" name="Slide Number Placeholder 3"/>
          <p:cNvSpPr>
            <a:spLocks noGrp="1"/>
          </p:cNvSpPr>
          <p:nvPr>
            <p:ph type="sldNum" sz="quarter" idx="10"/>
          </p:nvPr>
        </p:nvSpPr>
        <p:spPr/>
        <p:txBody>
          <a:bodyPr/>
          <a:lstStyle/>
          <a:p>
            <a:fld id="{59C4940C-1FEC-4930-950E-5DF5EB37B457}"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9C4940C-1FEC-4930-950E-5DF5EB37B457}" type="slidenum">
              <a:rPr lang="en-GB" smtClean="0"/>
              <a:pPr/>
              <a:t>17</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5 recognised trade unions, UNISON, UCU, EIS, UNITE and GMB negotiate with representatives from the employers under a nationally agreed framework – New JNCHES.</a:t>
            </a:r>
          </a:p>
          <a:p>
            <a:endParaRPr lang="en-GB" dirty="0" smtClean="0"/>
          </a:p>
          <a:p>
            <a:r>
              <a:rPr lang="en-GB" dirty="0" smtClean="0"/>
              <a:t>The unions submitted to the employers a  joint pay claim early in 2016. </a:t>
            </a:r>
          </a:p>
          <a:p>
            <a:endParaRPr lang="en-GB" dirty="0" smtClean="0"/>
          </a:p>
          <a:p>
            <a:r>
              <a:rPr lang="en-GB" dirty="0" smtClean="0"/>
              <a:t>This was then submitted to UCEA (University Colleges Employer Association) ahead of the Executive Board meeting.</a:t>
            </a:r>
          </a:p>
          <a:p>
            <a:endParaRPr lang="en-GB" dirty="0" smtClean="0"/>
          </a:p>
          <a:p>
            <a:r>
              <a:rPr lang="en-GB" dirty="0" smtClean="0"/>
              <a:t>A series of negotiating meetings with trade union side and employer representatives took place. This year 2 meetings were held in March and April . A full and final offer was made by the employer’s  on 28 April 2016 that we will talk through with you.</a:t>
            </a:r>
          </a:p>
          <a:p>
            <a:endParaRPr lang="en-GB" dirty="0" smtClean="0"/>
          </a:p>
          <a:p>
            <a:r>
              <a:rPr lang="en-GB" dirty="0" smtClean="0"/>
              <a:t>Following the  full and final offer, UNISON, UCU, Unite and EIS registered a dispute with the employer and 2 further meetings took place on 18 / 19 May in an attempt to negotiate an improved offer. </a:t>
            </a:r>
          </a:p>
          <a:p>
            <a:endParaRPr lang="en-GB" dirty="0" smtClean="0"/>
          </a:p>
          <a:p>
            <a:r>
              <a:rPr lang="en-GB" dirty="0" smtClean="0"/>
              <a:t>The employer’s did not improve on their full and final offer.</a:t>
            </a:r>
          </a:p>
          <a:p>
            <a:endParaRPr lang="en-GB" dirty="0"/>
          </a:p>
        </p:txBody>
      </p:sp>
      <p:sp>
        <p:nvSpPr>
          <p:cNvPr id="4" name="Slide Number Placeholder 3"/>
          <p:cNvSpPr>
            <a:spLocks noGrp="1"/>
          </p:cNvSpPr>
          <p:nvPr>
            <p:ph type="sldNum" sz="quarter" idx="10"/>
          </p:nvPr>
        </p:nvSpPr>
        <p:spPr/>
        <p:txBody>
          <a:bodyPr/>
          <a:lstStyle/>
          <a:p>
            <a:fld id="{59C4940C-1FEC-4930-950E-5DF5EB37B457}"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Background. UNISON and the</a:t>
            </a:r>
            <a:r>
              <a:rPr lang="en-GB" baseline="0" dirty="0" smtClean="0"/>
              <a:t> </a:t>
            </a:r>
            <a:r>
              <a:rPr lang="en-GB" dirty="0" smtClean="0"/>
              <a:t>other trade unions – UCU, Unite, GMB and EIS</a:t>
            </a:r>
            <a:r>
              <a:rPr lang="en-GB" baseline="0" dirty="0" smtClean="0"/>
              <a:t> have been </a:t>
            </a:r>
            <a:r>
              <a:rPr lang="en-GB" dirty="0" smtClean="0"/>
              <a:t>involved in pay negotiations for 2016 /17 with the national HE employers negotiating body: the Universities and Colleges Employers Association (UCEA). </a:t>
            </a:r>
          </a:p>
          <a:p>
            <a:endParaRPr lang="en-GB" dirty="0" smtClean="0"/>
          </a:p>
          <a:p>
            <a:r>
              <a:rPr lang="en-GB" dirty="0" smtClean="0"/>
              <a:t>At the New JNCHES meeting held on  28 April 2016, UCEA made a ‘full and final’ offer on pay for 2016/17. UNISON registered a dispute with the employer and 2 further meetings were held 18/19 May 2016. The employer made no movement on the headline pay offer of 1.1% with additional percentage increases for the lowest paid.</a:t>
            </a:r>
          </a:p>
          <a:p>
            <a:endParaRPr lang="en-GB" dirty="0"/>
          </a:p>
        </p:txBody>
      </p:sp>
      <p:sp>
        <p:nvSpPr>
          <p:cNvPr id="4" name="Slide Number Placeholder 3"/>
          <p:cNvSpPr>
            <a:spLocks noGrp="1"/>
          </p:cNvSpPr>
          <p:nvPr>
            <p:ph type="sldNum" sz="quarter" idx="10"/>
          </p:nvPr>
        </p:nvSpPr>
        <p:spPr/>
        <p:txBody>
          <a:bodyPr/>
          <a:lstStyle/>
          <a:p>
            <a:fld id="{59C4940C-1FEC-4930-950E-5DF5EB37B457}"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employers have made an offer that provides a greater uplift for the lowest paid. However, not all Universities work a 35 hour week. </a:t>
            </a:r>
            <a:endParaRPr lang="en-GB" baseline="0" dirty="0" smtClean="0"/>
          </a:p>
          <a:p>
            <a:endParaRPr lang="en-GB" dirty="0" smtClean="0"/>
          </a:p>
          <a:p>
            <a:r>
              <a:rPr lang="en-GB" baseline="0" dirty="0" smtClean="0"/>
              <a:t>For those Universities that do work a 35 hour week point 1 of the Scale will equal £8.05p per hour up to 31/3/2017. From 1 April 2017 the lowest spinal column point will be deleted, and staff will be transferred to </a:t>
            </a:r>
            <a:r>
              <a:rPr lang="en-GB" dirty="0" smtClean="0"/>
              <a:t>spinal column point 2. This means that from 1 April next year staff on a 35 hour week will earn £8.25p per hour, </a:t>
            </a:r>
            <a:r>
              <a:rPr lang="en-GB" baseline="0" dirty="0" smtClean="0"/>
              <a:t>which is the current</a:t>
            </a:r>
            <a:r>
              <a:rPr lang="en-GB" dirty="0" smtClean="0"/>
              <a:t> rate for the Living Wage outside London.</a:t>
            </a:r>
          </a:p>
          <a:p>
            <a:endParaRPr lang="en-GB" dirty="0"/>
          </a:p>
        </p:txBody>
      </p:sp>
      <p:sp>
        <p:nvSpPr>
          <p:cNvPr id="4" name="Slide Number Placeholder 3"/>
          <p:cNvSpPr>
            <a:spLocks noGrp="1"/>
          </p:cNvSpPr>
          <p:nvPr>
            <p:ph type="sldNum" sz="quarter" idx="10"/>
          </p:nvPr>
        </p:nvSpPr>
        <p:spPr/>
        <p:txBody>
          <a:bodyPr/>
          <a:lstStyle/>
          <a:p>
            <a:fld id="{59C4940C-1FEC-4930-950E-5DF5EB37B457}"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employers’ offer means that all other pay points will be increased by 1.1% along with London weighting for those universities that uplift London weighting in line with the pay award.</a:t>
            </a:r>
          </a:p>
          <a:p>
            <a:endParaRPr lang="en-GB" dirty="0" smtClean="0"/>
          </a:p>
          <a:p>
            <a:r>
              <a:rPr lang="en-GB" dirty="0" smtClean="0"/>
              <a:t>Not all London Universities pay a nationally agreed London Weighting supplement. UNISON’s Greater London Region is considering next steps in relation to those pre-92 Universities who are not covered by the  nationally agreed London Weighting increase.</a:t>
            </a:r>
          </a:p>
          <a:p>
            <a:endParaRPr lang="en-GB" dirty="0"/>
          </a:p>
        </p:txBody>
      </p:sp>
      <p:sp>
        <p:nvSpPr>
          <p:cNvPr id="4" name="Slide Number Placeholder 3"/>
          <p:cNvSpPr>
            <a:spLocks noGrp="1"/>
          </p:cNvSpPr>
          <p:nvPr>
            <p:ph type="sldNum" sz="quarter" idx="10"/>
          </p:nvPr>
        </p:nvSpPr>
        <p:spPr/>
        <p:txBody>
          <a:bodyPr/>
          <a:lstStyle/>
          <a:p>
            <a:fld id="{59C4940C-1FEC-4930-950E-5DF5EB37B457}"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graph shows the different impacts on hourly rates for those staff that are on a 35 / 36 and 37 hour working week.</a:t>
            </a:r>
          </a:p>
          <a:p>
            <a:endParaRPr lang="en-GB" dirty="0"/>
          </a:p>
          <a:p>
            <a:r>
              <a:rPr lang="en-GB" dirty="0" smtClean="0"/>
              <a:t>It shows that staff on spinal column point 4 that work a 37 hour week will receive a salary below the accredited Living Wage.</a:t>
            </a:r>
          </a:p>
          <a:p>
            <a:endParaRPr lang="en-GB" dirty="0"/>
          </a:p>
          <a:p>
            <a:endParaRPr lang="en-GB" dirty="0"/>
          </a:p>
        </p:txBody>
      </p:sp>
      <p:sp>
        <p:nvSpPr>
          <p:cNvPr id="4" name="Slide Number Placeholder 3"/>
          <p:cNvSpPr>
            <a:spLocks noGrp="1"/>
          </p:cNvSpPr>
          <p:nvPr>
            <p:ph type="sldNum" sz="quarter" idx="10"/>
          </p:nvPr>
        </p:nvSpPr>
        <p:spPr/>
        <p:txBody>
          <a:bodyPr/>
          <a:lstStyle/>
          <a:p>
            <a:fld id="{59C4940C-1FEC-4930-950E-5DF5EB37B457}"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UNISON acknowledges that whilst the offer provides a Living Wage for some, it does not provide a Living Wage for all, especially for those with a working week of 36 / 37 hours.</a:t>
            </a:r>
          </a:p>
          <a:p>
            <a:endParaRPr lang="en-GB" dirty="0" smtClean="0"/>
          </a:p>
          <a:p>
            <a:r>
              <a:rPr lang="en-GB" dirty="0" smtClean="0"/>
              <a:t>We did campaign hard for improvements at the bottom end of the spinal column points and in part have achieved the deletion of the bottom</a:t>
            </a:r>
            <a:r>
              <a:rPr lang="en-GB" baseline="0" dirty="0" smtClean="0"/>
              <a:t> spinal column point – but only from 1 April 2017. </a:t>
            </a:r>
          </a:p>
          <a:p>
            <a:endParaRPr lang="en-GB" dirty="0" smtClean="0"/>
          </a:p>
          <a:p>
            <a:r>
              <a:rPr lang="en-GB" baseline="0" dirty="0" smtClean="0"/>
              <a:t>The Living wage rates are increased in November each year. So for those who are the lowest paid, when their salary does eventually move to spinal</a:t>
            </a:r>
            <a:r>
              <a:rPr lang="en-GB" dirty="0" smtClean="0"/>
              <a:t> column point 2, the new higher rate will already be in place – so pay in HE will lag behind.</a:t>
            </a:r>
            <a:endParaRPr lang="en-GB" baseline="0" dirty="0" smtClean="0"/>
          </a:p>
          <a:p>
            <a:endParaRPr lang="en-GB" dirty="0"/>
          </a:p>
          <a:p>
            <a:r>
              <a:rPr lang="en-GB" dirty="0" smtClean="0"/>
              <a:t>The employer refused to increase its offer any further despite our strong representations and putting forward robust arguments around surpluses and the increase in salaries for the highest paid which is adding to a growing inequality on campus. </a:t>
            </a:r>
            <a:endParaRPr lang="en-GB" baseline="0" dirty="0" smtClean="0"/>
          </a:p>
          <a:p>
            <a:endParaRPr lang="en-GB" dirty="0" smtClean="0"/>
          </a:p>
          <a:p>
            <a:r>
              <a:rPr lang="en-GB" baseline="0" dirty="0" smtClean="0"/>
              <a:t>UNISON will continue in it’s campaign for a Living Wage for those Universities that refuse to pay a decent standard of living to its hard working employees.</a:t>
            </a:r>
            <a:endParaRPr lang="en-GB" dirty="0" smtClean="0"/>
          </a:p>
          <a:p>
            <a:endParaRPr lang="en-GB" dirty="0"/>
          </a:p>
        </p:txBody>
      </p:sp>
      <p:sp>
        <p:nvSpPr>
          <p:cNvPr id="4" name="Slide Number Placeholder 3"/>
          <p:cNvSpPr>
            <a:spLocks noGrp="1"/>
          </p:cNvSpPr>
          <p:nvPr>
            <p:ph type="sldNum" sz="quarter" idx="10"/>
          </p:nvPr>
        </p:nvSpPr>
        <p:spPr/>
        <p:txBody>
          <a:bodyPr/>
          <a:lstStyle/>
          <a:p>
            <a:fld id="{59C4940C-1FEC-4930-950E-5DF5EB37B457}"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dirty="0" smtClean="0"/>
              <a:t>The trade unions are keen to continue joint work with the employers that was initially in place as a result of the 2014-15 pay agreement. </a:t>
            </a:r>
          </a:p>
          <a:p>
            <a:r>
              <a:rPr lang="en-GB" dirty="0" smtClean="0"/>
              <a:t> </a:t>
            </a:r>
          </a:p>
          <a:p>
            <a:r>
              <a:rPr lang="en-GB" dirty="0" smtClean="0"/>
              <a:t>The employers offer in 2015-16 to undertake the following joint work on two key themes of the pay equality claim:</a:t>
            </a:r>
          </a:p>
          <a:p>
            <a:r>
              <a:rPr lang="en-GB" dirty="0" smtClean="0"/>
              <a:t> </a:t>
            </a:r>
          </a:p>
          <a:p>
            <a:r>
              <a:rPr lang="en-GB" b="1" dirty="0"/>
              <a:t>Gender pay - </a:t>
            </a:r>
            <a:r>
              <a:rPr lang="en-GB" dirty="0"/>
              <a:t>specific proposals are: </a:t>
            </a:r>
          </a:p>
          <a:p>
            <a:r>
              <a:rPr lang="en-GB" dirty="0"/>
              <a:t> </a:t>
            </a:r>
          </a:p>
          <a:p>
            <a:pPr lvl="0"/>
            <a:r>
              <a:rPr lang="en-GB" dirty="0"/>
              <a:t>A review and re-issue of the New JNCHES Equal Pay review guidance, to reflect new reporting requirements and a focus on action planning. </a:t>
            </a:r>
          </a:p>
          <a:p>
            <a:pPr lvl="0"/>
            <a:r>
              <a:rPr lang="en-GB" dirty="0"/>
              <a:t>A jointly organised event to enable discussion about the reporting of gender pay gap analysis and action planning. </a:t>
            </a:r>
          </a:p>
          <a:p>
            <a:pPr lvl="0"/>
            <a:r>
              <a:rPr lang="en-GB" dirty="0"/>
              <a:t>To consult the sector on the usefulness of the new gender pay gap benchmarks that emerge from the 2015-16 data analysis work and gauge support for UCEA continuing to publish such sector benchmarking data annually. </a:t>
            </a:r>
            <a:endParaRPr lang="en-GB" dirty="0" smtClean="0"/>
          </a:p>
          <a:p>
            <a:pPr lvl="0"/>
            <a:endParaRPr lang="en-GB" dirty="0"/>
          </a:p>
          <a:p>
            <a:r>
              <a:rPr lang="en-GB" b="1" dirty="0"/>
              <a:t>Casualisation and zero hours contracts – </a:t>
            </a:r>
            <a:r>
              <a:rPr lang="en-GB" dirty="0"/>
              <a:t>specific proposals are:</a:t>
            </a:r>
          </a:p>
          <a:p>
            <a:r>
              <a:rPr lang="en-GB" dirty="0"/>
              <a:t> </a:t>
            </a:r>
          </a:p>
          <a:p>
            <a:pPr lvl="0"/>
            <a:r>
              <a:rPr lang="en-GB" dirty="0"/>
              <a:t>Report exploring practice in a sample of HEIs in their use of variable hours contractual arrangements, with a particular focus on those where changes have been made and/or there has been dialogue with staff representatives. </a:t>
            </a:r>
          </a:p>
          <a:p>
            <a:pPr lvl="0"/>
            <a:r>
              <a:rPr lang="en-GB" dirty="0"/>
              <a:t>A short survey of HEIs seeking information on the support of individuals engaged on fixed term arrangements delivering teaching.</a:t>
            </a:r>
          </a:p>
          <a:p>
            <a:endParaRPr lang="en-GB" dirty="0"/>
          </a:p>
        </p:txBody>
      </p:sp>
      <p:sp>
        <p:nvSpPr>
          <p:cNvPr id="4" name="Slide Number Placeholder 3"/>
          <p:cNvSpPr>
            <a:spLocks noGrp="1"/>
          </p:cNvSpPr>
          <p:nvPr>
            <p:ph type="sldNum" sz="quarter" idx="10"/>
          </p:nvPr>
        </p:nvSpPr>
        <p:spPr/>
        <p:txBody>
          <a:bodyPr/>
          <a:lstStyle/>
          <a:p>
            <a:fld id="{59C4940C-1FEC-4930-950E-5DF5EB37B457}"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Higher Education Service group met to</a:t>
            </a:r>
            <a:r>
              <a:rPr lang="en-GB" baseline="0" dirty="0" smtClean="0"/>
              <a:t> consider the offer on 10 May 2016.</a:t>
            </a:r>
          </a:p>
          <a:p>
            <a:endParaRPr lang="en-GB" dirty="0"/>
          </a:p>
          <a:p>
            <a:r>
              <a:rPr lang="en-GB" dirty="0"/>
              <a:t>The Service Group Executive’s recommendation is to reject the pay offer in this branch based consultation and move to an industrial action ballot of members. </a:t>
            </a:r>
          </a:p>
          <a:p>
            <a:r>
              <a:rPr lang="en-GB" dirty="0"/>
              <a:t> </a:t>
            </a:r>
          </a:p>
          <a:p>
            <a:r>
              <a:rPr lang="en-GB" dirty="0"/>
              <a:t>Rejection of the pay offer in an industrial action ballot would initiate a campaign of escalating industrial action in line with conference policy. UNISON will endeavour to work alongside other unions wherever possible.</a:t>
            </a:r>
          </a:p>
          <a:p>
            <a:r>
              <a:rPr lang="en-GB" dirty="0"/>
              <a:t> </a:t>
            </a:r>
          </a:p>
          <a:p>
            <a:r>
              <a:rPr lang="en-GB" dirty="0"/>
              <a:t>UCU has started their campaign of industrial action by targeting exams in May 2016 and we need to be ready to take the campaign forward together with our UCU colleagues by intensifying the industrial action at the start of the new academic year.</a:t>
            </a:r>
          </a:p>
          <a:p>
            <a:endParaRPr lang="en-GB" dirty="0"/>
          </a:p>
        </p:txBody>
      </p:sp>
      <p:sp>
        <p:nvSpPr>
          <p:cNvPr id="4" name="Slide Number Placeholder 3"/>
          <p:cNvSpPr>
            <a:spLocks noGrp="1"/>
          </p:cNvSpPr>
          <p:nvPr>
            <p:ph type="sldNum" sz="quarter" idx="10"/>
          </p:nvPr>
        </p:nvSpPr>
        <p:spPr/>
        <p:txBody>
          <a:bodyPr/>
          <a:lstStyle/>
          <a:p>
            <a:fld id="{59C4940C-1FEC-4930-950E-5DF5EB37B457}"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238" y="2485497"/>
            <a:ext cx="12956699" cy="1715029"/>
          </a:xfrm>
        </p:spPr>
        <p:txBody>
          <a:bodyPr/>
          <a:lstStyle/>
          <a:p>
            <a:r>
              <a:rPr lang="en-GB" smtClean="0"/>
              <a:t>Click to edit Master title style</a:t>
            </a:r>
            <a:endParaRPr lang="en-US"/>
          </a:p>
        </p:txBody>
      </p:sp>
      <p:sp>
        <p:nvSpPr>
          <p:cNvPr id="3" name="Subtitle 2"/>
          <p:cNvSpPr>
            <a:spLocks noGrp="1"/>
          </p:cNvSpPr>
          <p:nvPr>
            <p:ph type="subTitle" idx="1"/>
          </p:nvPr>
        </p:nvSpPr>
        <p:spPr>
          <a:xfrm>
            <a:off x="2286476" y="4533900"/>
            <a:ext cx="10670223" cy="2044700"/>
          </a:xfrm>
        </p:spPr>
        <p:txBody>
          <a:bodyPr/>
          <a:lstStyle>
            <a:lvl1pPr marL="0" indent="0" algn="ctr">
              <a:buNone/>
              <a:defRPr>
                <a:solidFill>
                  <a:schemeClr val="tx1">
                    <a:tint val="75000"/>
                  </a:schemeClr>
                </a:solidFill>
              </a:defRPr>
            </a:lvl1pPr>
            <a:lvl2pPr marL="664083" indent="0" algn="ctr">
              <a:buNone/>
              <a:defRPr>
                <a:solidFill>
                  <a:schemeClr val="tx1">
                    <a:tint val="75000"/>
                  </a:schemeClr>
                </a:solidFill>
              </a:defRPr>
            </a:lvl2pPr>
            <a:lvl3pPr marL="1328166" indent="0" algn="ctr">
              <a:buNone/>
              <a:defRPr>
                <a:solidFill>
                  <a:schemeClr val="tx1">
                    <a:tint val="75000"/>
                  </a:schemeClr>
                </a:solidFill>
              </a:defRPr>
            </a:lvl3pPr>
            <a:lvl4pPr marL="1992249" indent="0" algn="ctr">
              <a:buNone/>
              <a:defRPr>
                <a:solidFill>
                  <a:schemeClr val="tx1">
                    <a:tint val="75000"/>
                  </a:schemeClr>
                </a:solidFill>
              </a:defRPr>
            </a:lvl4pPr>
            <a:lvl5pPr marL="2656332" indent="0" algn="ctr">
              <a:buNone/>
              <a:defRPr>
                <a:solidFill>
                  <a:schemeClr val="tx1">
                    <a:tint val="75000"/>
                  </a:schemeClr>
                </a:solidFill>
              </a:defRPr>
            </a:lvl5pPr>
            <a:lvl6pPr marL="3320415" indent="0" algn="ctr">
              <a:buNone/>
              <a:defRPr>
                <a:solidFill>
                  <a:schemeClr val="tx1">
                    <a:tint val="75000"/>
                  </a:schemeClr>
                </a:solidFill>
              </a:defRPr>
            </a:lvl6pPr>
            <a:lvl7pPr marL="3984498" indent="0" algn="ctr">
              <a:buNone/>
              <a:defRPr>
                <a:solidFill>
                  <a:schemeClr val="tx1">
                    <a:tint val="75000"/>
                  </a:schemeClr>
                </a:solidFill>
              </a:defRPr>
            </a:lvl7pPr>
            <a:lvl8pPr marL="4648581" indent="0" algn="ctr">
              <a:buNone/>
              <a:defRPr>
                <a:solidFill>
                  <a:schemeClr val="tx1">
                    <a:tint val="75000"/>
                  </a:schemeClr>
                </a:solidFill>
              </a:defRPr>
            </a:lvl8pPr>
            <a:lvl9pPr marL="5312664"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361147F3-60E3-2C45-A37E-94471576BE18}" type="datetimeFigureOut">
              <a:rPr lang="en-US" smtClean="0"/>
              <a:pPr/>
              <a:t>6/15/2016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10B06-211F-5446-9AAE-F86AFE9F5069}" type="slidenum">
              <a:rPr lang="en-US" smtClean="0"/>
              <a:pPr/>
              <a:t>‹#›</a:t>
            </a:fld>
            <a:endParaRPr lang="en-US"/>
          </a:p>
        </p:txBody>
      </p:sp>
    </p:spTree>
    <p:extLst>
      <p:ext uri="{BB962C8B-B14F-4D97-AF65-F5344CB8AC3E}">
        <p14:creationId xmlns:p14="http://schemas.microsoft.com/office/powerpoint/2010/main" xmlns="" val="1216202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61147F3-60E3-2C45-A37E-94471576BE18}" type="datetimeFigureOut">
              <a:rPr lang="en-US" smtClean="0"/>
              <a:pPr/>
              <a:t>6/15/2016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10B06-211F-5446-9AAE-F86AFE9F5069}" type="slidenum">
              <a:rPr lang="en-US" smtClean="0"/>
              <a:pPr/>
              <a:t>‹#›</a:t>
            </a:fld>
            <a:endParaRPr lang="en-US"/>
          </a:p>
        </p:txBody>
      </p:sp>
    </p:spTree>
    <p:extLst>
      <p:ext uri="{BB962C8B-B14F-4D97-AF65-F5344CB8AC3E}">
        <p14:creationId xmlns:p14="http://schemas.microsoft.com/office/powerpoint/2010/main" xmlns="" val="3154173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424129" y="374121"/>
            <a:ext cx="5716191" cy="7963958"/>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1270265" y="374121"/>
            <a:ext cx="16899812" cy="7963958"/>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61147F3-60E3-2C45-A37E-94471576BE18}" type="datetimeFigureOut">
              <a:rPr lang="en-US" smtClean="0"/>
              <a:pPr/>
              <a:t>6/15/2016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10B06-211F-5446-9AAE-F86AFE9F5069}" type="slidenum">
              <a:rPr lang="en-US" smtClean="0"/>
              <a:pPr/>
              <a:t>‹#›</a:t>
            </a:fld>
            <a:endParaRPr lang="en-US"/>
          </a:p>
        </p:txBody>
      </p:sp>
    </p:spTree>
    <p:extLst>
      <p:ext uri="{BB962C8B-B14F-4D97-AF65-F5344CB8AC3E}">
        <p14:creationId xmlns:p14="http://schemas.microsoft.com/office/powerpoint/2010/main" xmlns="" val="3083095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61147F3-60E3-2C45-A37E-94471576BE18}" type="datetimeFigureOut">
              <a:rPr lang="en-US" smtClean="0"/>
              <a:pPr/>
              <a:t>6/15/2016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10B06-211F-5446-9AAE-F86AFE9F5069}" type="slidenum">
              <a:rPr lang="en-US" smtClean="0"/>
              <a:pPr/>
              <a:t>‹#›</a:t>
            </a:fld>
            <a:endParaRPr lang="en-US"/>
          </a:p>
        </p:txBody>
      </p:sp>
    </p:spTree>
    <p:extLst>
      <p:ext uri="{BB962C8B-B14F-4D97-AF65-F5344CB8AC3E}">
        <p14:creationId xmlns:p14="http://schemas.microsoft.com/office/powerpoint/2010/main" xmlns="" val="3170312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04106" y="5141384"/>
            <a:ext cx="12956699" cy="1589088"/>
          </a:xfrm>
        </p:spPr>
        <p:txBody>
          <a:bodyPr anchor="t"/>
          <a:lstStyle>
            <a:lvl1pPr algn="l">
              <a:defRPr sz="5800" b="1" cap="all"/>
            </a:lvl1pPr>
          </a:lstStyle>
          <a:p>
            <a:r>
              <a:rPr lang="en-GB" smtClean="0"/>
              <a:t>Click to edit Master title style</a:t>
            </a:r>
            <a:endParaRPr lang="en-US"/>
          </a:p>
        </p:txBody>
      </p:sp>
      <p:sp>
        <p:nvSpPr>
          <p:cNvPr id="3" name="Text Placeholder 2"/>
          <p:cNvSpPr>
            <a:spLocks noGrp="1"/>
          </p:cNvSpPr>
          <p:nvPr>
            <p:ph type="body" idx="1"/>
          </p:nvPr>
        </p:nvSpPr>
        <p:spPr>
          <a:xfrm>
            <a:off x="1204106" y="3391166"/>
            <a:ext cx="12956699" cy="1750218"/>
          </a:xfrm>
        </p:spPr>
        <p:txBody>
          <a:bodyPr anchor="b"/>
          <a:lstStyle>
            <a:lvl1pPr marL="0" indent="0">
              <a:buNone/>
              <a:defRPr sz="2900">
                <a:solidFill>
                  <a:schemeClr val="tx1">
                    <a:tint val="75000"/>
                  </a:schemeClr>
                </a:solidFill>
              </a:defRPr>
            </a:lvl1pPr>
            <a:lvl2pPr marL="664083" indent="0">
              <a:buNone/>
              <a:defRPr sz="2600">
                <a:solidFill>
                  <a:schemeClr val="tx1">
                    <a:tint val="75000"/>
                  </a:schemeClr>
                </a:solidFill>
              </a:defRPr>
            </a:lvl2pPr>
            <a:lvl3pPr marL="1328166" indent="0">
              <a:buNone/>
              <a:defRPr sz="2300">
                <a:solidFill>
                  <a:schemeClr val="tx1">
                    <a:tint val="75000"/>
                  </a:schemeClr>
                </a:solidFill>
              </a:defRPr>
            </a:lvl3pPr>
            <a:lvl4pPr marL="1992249" indent="0">
              <a:buNone/>
              <a:defRPr sz="2000">
                <a:solidFill>
                  <a:schemeClr val="tx1">
                    <a:tint val="75000"/>
                  </a:schemeClr>
                </a:solidFill>
              </a:defRPr>
            </a:lvl4pPr>
            <a:lvl5pPr marL="2656332" indent="0">
              <a:buNone/>
              <a:defRPr sz="2000">
                <a:solidFill>
                  <a:schemeClr val="tx1">
                    <a:tint val="75000"/>
                  </a:schemeClr>
                </a:solidFill>
              </a:defRPr>
            </a:lvl5pPr>
            <a:lvl6pPr marL="3320415" indent="0">
              <a:buNone/>
              <a:defRPr sz="2000">
                <a:solidFill>
                  <a:schemeClr val="tx1">
                    <a:tint val="75000"/>
                  </a:schemeClr>
                </a:solidFill>
              </a:defRPr>
            </a:lvl6pPr>
            <a:lvl7pPr marL="3984498" indent="0">
              <a:buNone/>
              <a:defRPr sz="2000">
                <a:solidFill>
                  <a:schemeClr val="tx1">
                    <a:tint val="75000"/>
                  </a:schemeClr>
                </a:solidFill>
              </a:defRPr>
            </a:lvl7pPr>
            <a:lvl8pPr marL="4648581" indent="0">
              <a:buNone/>
              <a:defRPr sz="2000">
                <a:solidFill>
                  <a:schemeClr val="tx1">
                    <a:tint val="75000"/>
                  </a:schemeClr>
                </a:solidFill>
              </a:defRPr>
            </a:lvl8pPr>
            <a:lvl9pPr marL="5312664" indent="0">
              <a:buNone/>
              <a:defRPr sz="20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361147F3-60E3-2C45-A37E-94471576BE18}" type="datetimeFigureOut">
              <a:rPr lang="en-US" smtClean="0"/>
              <a:pPr/>
              <a:t>6/15/2016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10B06-211F-5446-9AAE-F86AFE9F5069}" type="slidenum">
              <a:rPr lang="en-US" smtClean="0"/>
              <a:pPr/>
              <a:t>‹#›</a:t>
            </a:fld>
            <a:endParaRPr lang="en-US"/>
          </a:p>
        </p:txBody>
      </p:sp>
    </p:spTree>
    <p:extLst>
      <p:ext uri="{BB962C8B-B14F-4D97-AF65-F5344CB8AC3E}">
        <p14:creationId xmlns:p14="http://schemas.microsoft.com/office/powerpoint/2010/main" xmlns="" val="2947290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1270265" y="2178051"/>
            <a:ext cx="11308002" cy="6160029"/>
          </a:xfrm>
        </p:spPr>
        <p:txBody>
          <a:bodyPr/>
          <a:lstStyle>
            <a:lvl1pPr>
              <a:defRPr sz="4100"/>
            </a:lvl1pPr>
            <a:lvl2pPr>
              <a:defRPr sz="35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12832321" y="2178051"/>
            <a:ext cx="11308000" cy="6160029"/>
          </a:xfrm>
        </p:spPr>
        <p:txBody>
          <a:bodyPr/>
          <a:lstStyle>
            <a:lvl1pPr>
              <a:defRPr sz="4100"/>
            </a:lvl1pPr>
            <a:lvl2pPr>
              <a:defRPr sz="35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361147F3-60E3-2C45-A37E-94471576BE18}" type="datetimeFigureOut">
              <a:rPr lang="en-US" smtClean="0"/>
              <a:pPr/>
              <a:t>6/15/2016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10B06-211F-5446-9AAE-F86AFE9F5069}" type="slidenum">
              <a:rPr lang="en-US" smtClean="0"/>
              <a:pPr/>
              <a:t>‹#›</a:t>
            </a:fld>
            <a:endParaRPr lang="en-US"/>
          </a:p>
        </p:txBody>
      </p:sp>
    </p:spTree>
    <p:extLst>
      <p:ext uri="{BB962C8B-B14F-4D97-AF65-F5344CB8AC3E}">
        <p14:creationId xmlns:p14="http://schemas.microsoft.com/office/powerpoint/2010/main" xmlns="" val="4244992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159" y="320411"/>
            <a:ext cx="13718858" cy="13335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762159" y="1790965"/>
            <a:ext cx="6735050" cy="746389"/>
          </a:xfrm>
        </p:spPr>
        <p:txBody>
          <a:bodyPr anchor="b"/>
          <a:lstStyle>
            <a:lvl1pPr marL="0" indent="0">
              <a:buNone/>
              <a:defRPr sz="3500" b="1"/>
            </a:lvl1pPr>
            <a:lvl2pPr marL="664083" indent="0">
              <a:buNone/>
              <a:defRPr sz="2900" b="1"/>
            </a:lvl2pPr>
            <a:lvl3pPr marL="1328166" indent="0">
              <a:buNone/>
              <a:defRPr sz="2600" b="1"/>
            </a:lvl3pPr>
            <a:lvl4pPr marL="1992249" indent="0">
              <a:buNone/>
              <a:defRPr sz="2300" b="1"/>
            </a:lvl4pPr>
            <a:lvl5pPr marL="2656332" indent="0">
              <a:buNone/>
              <a:defRPr sz="2300" b="1"/>
            </a:lvl5pPr>
            <a:lvl6pPr marL="3320415" indent="0">
              <a:buNone/>
              <a:defRPr sz="2300" b="1"/>
            </a:lvl6pPr>
            <a:lvl7pPr marL="3984498" indent="0">
              <a:buNone/>
              <a:defRPr sz="2300" b="1"/>
            </a:lvl7pPr>
            <a:lvl8pPr marL="4648581" indent="0">
              <a:buNone/>
              <a:defRPr sz="2300" b="1"/>
            </a:lvl8pPr>
            <a:lvl9pPr marL="5312664" indent="0">
              <a:buNone/>
              <a:defRPr sz="2300" b="1"/>
            </a:lvl9pPr>
          </a:lstStyle>
          <a:p>
            <a:pPr lvl="0"/>
            <a:r>
              <a:rPr lang="en-GB" smtClean="0"/>
              <a:t>Click to edit Master text styles</a:t>
            </a:r>
          </a:p>
        </p:txBody>
      </p:sp>
      <p:sp>
        <p:nvSpPr>
          <p:cNvPr id="4" name="Content Placeholder 3"/>
          <p:cNvSpPr>
            <a:spLocks noGrp="1"/>
          </p:cNvSpPr>
          <p:nvPr>
            <p:ph sz="half" idx="2"/>
          </p:nvPr>
        </p:nvSpPr>
        <p:spPr>
          <a:xfrm>
            <a:off x="762159" y="2537354"/>
            <a:ext cx="6735050" cy="4609836"/>
          </a:xfrm>
        </p:spPr>
        <p:txBody>
          <a:bodyPr/>
          <a:lstStyle>
            <a:lvl1pPr>
              <a:defRPr sz="35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7743322" y="1790965"/>
            <a:ext cx="6737695" cy="746389"/>
          </a:xfrm>
        </p:spPr>
        <p:txBody>
          <a:bodyPr anchor="b"/>
          <a:lstStyle>
            <a:lvl1pPr marL="0" indent="0">
              <a:buNone/>
              <a:defRPr sz="3500" b="1"/>
            </a:lvl1pPr>
            <a:lvl2pPr marL="664083" indent="0">
              <a:buNone/>
              <a:defRPr sz="2900" b="1"/>
            </a:lvl2pPr>
            <a:lvl3pPr marL="1328166" indent="0">
              <a:buNone/>
              <a:defRPr sz="2600" b="1"/>
            </a:lvl3pPr>
            <a:lvl4pPr marL="1992249" indent="0">
              <a:buNone/>
              <a:defRPr sz="2300" b="1"/>
            </a:lvl4pPr>
            <a:lvl5pPr marL="2656332" indent="0">
              <a:buNone/>
              <a:defRPr sz="2300" b="1"/>
            </a:lvl5pPr>
            <a:lvl6pPr marL="3320415" indent="0">
              <a:buNone/>
              <a:defRPr sz="2300" b="1"/>
            </a:lvl6pPr>
            <a:lvl7pPr marL="3984498" indent="0">
              <a:buNone/>
              <a:defRPr sz="2300" b="1"/>
            </a:lvl7pPr>
            <a:lvl8pPr marL="4648581" indent="0">
              <a:buNone/>
              <a:defRPr sz="2300" b="1"/>
            </a:lvl8pPr>
            <a:lvl9pPr marL="5312664" indent="0">
              <a:buNone/>
              <a:defRPr sz="2300" b="1"/>
            </a:lvl9pPr>
          </a:lstStyle>
          <a:p>
            <a:pPr lvl="0"/>
            <a:r>
              <a:rPr lang="en-GB" smtClean="0"/>
              <a:t>Click to edit Master text styles</a:t>
            </a:r>
          </a:p>
        </p:txBody>
      </p:sp>
      <p:sp>
        <p:nvSpPr>
          <p:cNvPr id="6" name="Content Placeholder 5"/>
          <p:cNvSpPr>
            <a:spLocks noGrp="1"/>
          </p:cNvSpPr>
          <p:nvPr>
            <p:ph sz="quarter" idx="4"/>
          </p:nvPr>
        </p:nvSpPr>
        <p:spPr>
          <a:xfrm>
            <a:off x="7743322" y="2537354"/>
            <a:ext cx="6737695" cy="4609836"/>
          </a:xfrm>
        </p:spPr>
        <p:txBody>
          <a:bodyPr/>
          <a:lstStyle>
            <a:lvl1pPr>
              <a:defRPr sz="35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361147F3-60E3-2C45-A37E-94471576BE18}" type="datetimeFigureOut">
              <a:rPr lang="en-US" smtClean="0"/>
              <a:pPr/>
              <a:t>6/15/2016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10B06-211F-5446-9AAE-F86AFE9F5069}" type="slidenum">
              <a:rPr lang="en-US" smtClean="0"/>
              <a:pPr/>
              <a:t>‹#›</a:t>
            </a:fld>
            <a:endParaRPr lang="en-US"/>
          </a:p>
        </p:txBody>
      </p:sp>
    </p:spTree>
    <p:extLst>
      <p:ext uri="{BB962C8B-B14F-4D97-AF65-F5344CB8AC3E}">
        <p14:creationId xmlns:p14="http://schemas.microsoft.com/office/powerpoint/2010/main" xmlns="" val="167791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361147F3-60E3-2C45-A37E-94471576BE18}" type="datetimeFigureOut">
              <a:rPr lang="en-US" smtClean="0"/>
              <a:pPr/>
              <a:t>6/15/2016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10B06-211F-5446-9AAE-F86AFE9F5069}" type="slidenum">
              <a:rPr lang="en-US" smtClean="0"/>
              <a:pPr/>
              <a:t>‹#›</a:t>
            </a:fld>
            <a:endParaRPr lang="en-US"/>
          </a:p>
        </p:txBody>
      </p:sp>
    </p:spTree>
    <p:extLst>
      <p:ext uri="{BB962C8B-B14F-4D97-AF65-F5344CB8AC3E}">
        <p14:creationId xmlns:p14="http://schemas.microsoft.com/office/powerpoint/2010/main" xmlns="" val="888703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1147F3-60E3-2C45-A37E-94471576BE18}" type="datetimeFigureOut">
              <a:rPr lang="en-US" smtClean="0"/>
              <a:pPr/>
              <a:t>6/15/2016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10B06-211F-5446-9AAE-F86AFE9F5069}" type="slidenum">
              <a:rPr lang="en-US" smtClean="0"/>
              <a:pPr/>
              <a:t>‹#›</a:t>
            </a:fld>
            <a:endParaRPr lang="en-US"/>
          </a:p>
        </p:txBody>
      </p:sp>
    </p:spTree>
    <p:extLst>
      <p:ext uri="{BB962C8B-B14F-4D97-AF65-F5344CB8AC3E}">
        <p14:creationId xmlns:p14="http://schemas.microsoft.com/office/powerpoint/2010/main" xmlns="" val="2173264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159" y="318558"/>
            <a:ext cx="5014900" cy="1355725"/>
          </a:xfrm>
        </p:spPr>
        <p:txBody>
          <a:bodyPr anchor="b"/>
          <a:lstStyle>
            <a:lvl1pPr algn="l">
              <a:defRPr sz="2900" b="1"/>
            </a:lvl1pPr>
          </a:lstStyle>
          <a:p>
            <a:r>
              <a:rPr lang="en-GB" smtClean="0"/>
              <a:t>Click to edit Master title style</a:t>
            </a:r>
            <a:endParaRPr lang="en-US"/>
          </a:p>
        </p:txBody>
      </p:sp>
      <p:sp>
        <p:nvSpPr>
          <p:cNvPr id="3" name="Content Placeholder 2"/>
          <p:cNvSpPr>
            <a:spLocks noGrp="1"/>
          </p:cNvSpPr>
          <p:nvPr>
            <p:ph idx="1"/>
          </p:nvPr>
        </p:nvSpPr>
        <p:spPr>
          <a:xfrm>
            <a:off x="5959658" y="318559"/>
            <a:ext cx="8521358" cy="6828632"/>
          </a:xfrm>
        </p:spPr>
        <p:txBody>
          <a:bodyPr/>
          <a:lstStyle>
            <a:lvl1pPr>
              <a:defRPr sz="4600"/>
            </a:lvl1pPr>
            <a:lvl2pPr>
              <a:defRPr sz="4100"/>
            </a:lvl2pPr>
            <a:lvl3pPr>
              <a:defRPr sz="3500"/>
            </a:lvl3pPr>
            <a:lvl4pPr>
              <a:defRPr sz="2900"/>
            </a:lvl4pPr>
            <a:lvl5pPr>
              <a:defRPr sz="2900"/>
            </a:lvl5pPr>
            <a:lvl6pPr>
              <a:defRPr sz="2900"/>
            </a:lvl6pPr>
            <a:lvl7pPr>
              <a:defRPr sz="2900"/>
            </a:lvl7pPr>
            <a:lvl8pPr>
              <a:defRPr sz="2900"/>
            </a:lvl8pPr>
            <a:lvl9pPr>
              <a:defRPr sz="29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762159" y="1674284"/>
            <a:ext cx="5014900" cy="5472907"/>
          </a:xfrm>
        </p:spPr>
        <p:txBody>
          <a:bodyPr/>
          <a:lstStyle>
            <a:lvl1pPr marL="0" indent="0">
              <a:buNone/>
              <a:defRPr sz="2000"/>
            </a:lvl1pPr>
            <a:lvl2pPr marL="664083" indent="0">
              <a:buNone/>
              <a:defRPr sz="1700"/>
            </a:lvl2pPr>
            <a:lvl3pPr marL="1328166" indent="0">
              <a:buNone/>
              <a:defRPr sz="1500"/>
            </a:lvl3pPr>
            <a:lvl4pPr marL="1992249" indent="0">
              <a:buNone/>
              <a:defRPr sz="1300"/>
            </a:lvl4pPr>
            <a:lvl5pPr marL="2656332" indent="0">
              <a:buNone/>
              <a:defRPr sz="1300"/>
            </a:lvl5pPr>
            <a:lvl6pPr marL="3320415" indent="0">
              <a:buNone/>
              <a:defRPr sz="1300"/>
            </a:lvl6pPr>
            <a:lvl7pPr marL="3984498" indent="0">
              <a:buNone/>
              <a:defRPr sz="1300"/>
            </a:lvl7pPr>
            <a:lvl8pPr marL="4648581" indent="0">
              <a:buNone/>
              <a:defRPr sz="1300"/>
            </a:lvl8pPr>
            <a:lvl9pPr marL="5312664" indent="0">
              <a:buNone/>
              <a:defRPr sz="13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61147F3-60E3-2C45-A37E-94471576BE18}" type="datetimeFigureOut">
              <a:rPr lang="en-US" smtClean="0"/>
              <a:pPr/>
              <a:t>6/15/2016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10B06-211F-5446-9AAE-F86AFE9F5069}" type="slidenum">
              <a:rPr lang="en-US" smtClean="0"/>
              <a:pPr/>
              <a:t>‹#›</a:t>
            </a:fld>
            <a:endParaRPr lang="en-US"/>
          </a:p>
        </p:txBody>
      </p:sp>
    </p:spTree>
    <p:extLst>
      <p:ext uri="{BB962C8B-B14F-4D97-AF65-F5344CB8AC3E}">
        <p14:creationId xmlns:p14="http://schemas.microsoft.com/office/powerpoint/2010/main" xmlns="" val="837773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87769" y="5600700"/>
            <a:ext cx="9145905" cy="661194"/>
          </a:xfrm>
        </p:spPr>
        <p:txBody>
          <a:bodyPr anchor="b"/>
          <a:lstStyle>
            <a:lvl1pPr algn="l">
              <a:defRPr sz="2900" b="1"/>
            </a:lvl1pPr>
          </a:lstStyle>
          <a:p>
            <a:r>
              <a:rPr lang="en-GB" smtClean="0"/>
              <a:t>Click to edit Master title style</a:t>
            </a:r>
            <a:endParaRPr lang="en-US"/>
          </a:p>
        </p:txBody>
      </p:sp>
      <p:sp>
        <p:nvSpPr>
          <p:cNvPr id="3" name="Picture Placeholder 2"/>
          <p:cNvSpPr>
            <a:spLocks noGrp="1"/>
          </p:cNvSpPr>
          <p:nvPr>
            <p:ph type="pic" idx="1"/>
          </p:nvPr>
        </p:nvSpPr>
        <p:spPr>
          <a:xfrm>
            <a:off x="2987769" y="714904"/>
            <a:ext cx="9145905" cy="4800600"/>
          </a:xfrm>
        </p:spPr>
        <p:txBody>
          <a:bodyPr/>
          <a:lstStyle>
            <a:lvl1pPr marL="0" indent="0">
              <a:buNone/>
              <a:defRPr sz="4600"/>
            </a:lvl1pPr>
            <a:lvl2pPr marL="664083" indent="0">
              <a:buNone/>
              <a:defRPr sz="4100"/>
            </a:lvl2pPr>
            <a:lvl3pPr marL="1328166" indent="0">
              <a:buNone/>
              <a:defRPr sz="3500"/>
            </a:lvl3pPr>
            <a:lvl4pPr marL="1992249" indent="0">
              <a:buNone/>
              <a:defRPr sz="2900"/>
            </a:lvl4pPr>
            <a:lvl5pPr marL="2656332" indent="0">
              <a:buNone/>
              <a:defRPr sz="2900"/>
            </a:lvl5pPr>
            <a:lvl6pPr marL="3320415" indent="0">
              <a:buNone/>
              <a:defRPr sz="2900"/>
            </a:lvl6pPr>
            <a:lvl7pPr marL="3984498" indent="0">
              <a:buNone/>
              <a:defRPr sz="2900"/>
            </a:lvl7pPr>
            <a:lvl8pPr marL="4648581" indent="0">
              <a:buNone/>
              <a:defRPr sz="2900"/>
            </a:lvl8pPr>
            <a:lvl9pPr marL="5312664" indent="0">
              <a:buNone/>
              <a:defRPr sz="2900"/>
            </a:lvl9pPr>
          </a:lstStyle>
          <a:p>
            <a:endParaRPr lang="en-US"/>
          </a:p>
        </p:txBody>
      </p:sp>
      <p:sp>
        <p:nvSpPr>
          <p:cNvPr id="4" name="Text Placeholder 3"/>
          <p:cNvSpPr>
            <a:spLocks noGrp="1"/>
          </p:cNvSpPr>
          <p:nvPr>
            <p:ph type="body" sz="half" idx="2"/>
          </p:nvPr>
        </p:nvSpPr>
        <p:spPr>
          <a:xfrm>
            <a:off x="2987769" y="6261894"/>
            <a:ext cx="9145905" cy="939006"/>
          </a:xfrm>
        </p:spPr>
        <p:txBody>
          <a:bodyPr/>
          <a:lstStyle>
            <a:lvl1pPr marL="0" indent="0">
              <a:buNone/>
              <a:defRPr sz="2000"/>
            </a:lvl1pPr>
            <a:lvl2pPr marL="664083" indent="0">
              <a:buNone/>
              <a:defRPr sz="1700"/>
            </a:lvl2pPr>
            <a:lvl3pPr marL="1328166" indent="0">
              <a:buNone/>
              <a:defRPr sz="1500"/>
            </a:lvl3pPr>
            <a:lvl4pPr marL="1992249" indent="0">
              <a:buNone/>
              <a:defRPr sz="1300"/>
            </a:lvl4pPr>
            <a:lvl5pPr marL="2656332" indent="0">
              <a:buNone/>
              <a:defRPr sz="1300"/>
            </a:lvl5pPr>
            <a:lvl6pPr marL="3320415" indent="0">
              <a:buNone/>
              <a:defRPr sz="1300"/>
            </a:lvl6pPr>
            <a:lvl7pPr marL="3984498" indent="0">
              <a:buNone/>
              <a:defRPr sz="1300"/>
            </a:lvl7pPr>
            <a:lvl8pPr marL="4648581" indent="0">
              <a:buNone/>
              <a:defRPr sz="1300"/>
            </a:lvl8pPr>
            <a:lvl9pPr marL="5312664" indent="0">
              <a:buNone/>
              <a:defRPr sz="13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61147F3-60E3-2C45-A37E-94471576BE18}" type="datetimeFigureOut">
              <a:rPr lang="en-US" smtClean="0"/>
              <a:pPr/>
              <a:t>6/15/2016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10B06-211F-5446-9AAE-F86AFE9F5069}" type="slidenum">
              <a:rPr lang="en-US" smtClean="0"/>
              <a:pPr/>
              <a:t>‹#›</a:t>
            </a:fld>
            <a:endParaRPr lang="en-US"/>
          </a:p>
        </p:txBody>
      </p:sp>
    </p:spTree>
    <p:extLst>
      <p:ext uri="{BB962C8B-B14F-4D97-AF65-F5344CB8AC3E}">
        <p14:creationId xmlns:p14="http://schemas.microsoft.com/office/powerpoint/2010/main" xmlns="" val="316746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159" y="320411"/>
            <a:ext cx="13718858" cy="1333500"/>
          </a:xfrm>
          <a:prstGeom prst="rect">
            <a:avLst/>
          </a:prstGeom>
        </p:spPr>
        <p:txBody>
          <a:bodyPr vert="horz" lIns="132817" tIns="66408" rIns="132817" bIns="66408"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762159" y="1866901"/>
            <a:ext cx="13718858" cy="5280290"/>
          </a:xfrm>
          <a:prstGeom prst="rect">
            <a:avLst/>
          </a:prstGeom>
        </p:spPr>
        <p:txBody>
          <a:bodyPr vert="horz" lIns="132817" tIns="66408" rIns="132817" bIns="66408"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762159" y="7415742"/>
            <a:ext cx="3556741" cy="425979"/>
          </a:xfrm>
          <a:prstGeom prst="rect">
            <a:avLst/>
          </a:prstGeom>
        </p:spPr>
        <p:txBody>
          <a:bodyPr vert="horz" lIns="132817" tIns="66408" rIns="132817" bIns="66408" rtlCol="0" anchor="ctr"/>
          <a:lstStyle>
            <a:lvl1pPr algn="l">
              <a:defRPr sz="1700">
                <a:solidFill>
                  <a:schemeClr val="tx1">
                    <a:tint val="75000"/>
                  </a:schemeClr>
                </a:solidFill>
              </a:defRPr>
            </a:lvl1pPr>
          </a:lstStyle>
          <a:p>
            <a:fld id="{361147F3-60E3-2C45-A37E-94471576BE18}" type="datetimeFigureOut">
              <a:rPr lang="en-US" smtClean="0"/>
              <a:pPr/>
              <a:t>6/15/2016</a:t>
            </a:fld>
            <a:endParaRPr lang="en-US"/>
          </a:p>
        </p:txBody>
      </p:sp>
      <p:sp>
        <p:nvSpPr>
          <p:cNvPr id="5" name="Footer Placeholder 4"/>
          <p:cNvSpPr>
            <a:spLocks noGrp="1"/>
          </p:cNvSpPr>
          <p:nvPr>
            <p:ph type="ftr" sz="quarter" idx="3"/>
          </p:nvPr>
        </p:nvSpPr>
        <p:spPr>
          <a:xfrm>
            <a:off x="5208085" y="7415742"/>
            <a:ext cx="4827005" cy="425979"/>
          </a:xfrm>
          <a:prstGeom prst="rect">
            <a:avLst/>
          </a:prstGeom>
        </p:spPr>
        <p:txBody>
          <a:bodyPr vert="horz" lIns="132817" tIns="66408" rIns="132817" bIns="66408"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924275" y="7415742"/>
            <a:ext cx="3556741" cy="425979"/>
          </a:xfrm>
          <a:prstGeom prst="rect">
            <a:avLst/>
          </a:prstGeom>
        </p:spPr>
        <p:txBody>
          <a:bodyPr vert="horz" lIns="132817" tIns="66408" rIns="132817" bIns="66408" rtlCol="0" anchor="ctr"/>
          <a:lstStyle>
            <a:lvl1pPr algn="r">
              <a:defRPr sz="1700">
                <a:solidFill>
                  <a:schemeClr val="tx1">
                    <a:tint val="75000"/>
                  </a:schemeClr>
                </a:solidFill>
              </a:defRPr>
            </a:lvl1pPr>
          </a:lstStyle>
          <a:p>
            <a:fld id="{F8510B06-211F-5446-9AAE-F86AFE9F5069}" type="slidenum">
              <a:rPr lang="en-US" smtClean="0"/>
              <a:pPr/>
              <a:t>‹#›</a:t>
            </a:fld>
            <a:endParaRPr lang="en-US"/>
          </a:p>
        </p:txBody>
      </p:sp>
    </p:spTree>
    <p:extLst>
      <p:ext uri="{BB962C8B-B14F-4D97-AF65-F5344CB8AC3E}">
        <p14:creationId xmlns:p14="http://schemas.microsoft.com/office/powerpoint/2010/main" xmlns="" val="2943378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64083" rtl="0" eaLnBrk="1" latinLnBrk="0" hangingPunct="1">
        <a:spcBef>
          <a:spcPct val="0"/>
        </a:spcBef>
        <a:buNone/>
        <a:defRPr sz="6400" kern="1200">
          <a:solidFill>
            <a:schemeClr val="tx1"/>
          </a:solidFill>
          <a:latin typeface="+mj-lt"/>
          <a:ea typeface="+mj-ea"/>
          <a:cs typeface="+mj-cs"/>
        </a:defRPr>
      </a:lvl1pPr>
    </p:titleStyle>
    <p:bodyStyle>
      <a:lvl1pPr marL="498062" indent="-498062" algn="l" defTabSz="664083" rtl="0" eaLnBrk="1" latinLnBrk="0" hangingPunct="1">
        <a:spcBef>
          <a:spcPct val="20000"/>
        </a:spcBef>
        <a:buFont typeface="Arial"/>
        <a:buChar char="•"/>
        <a:defRPr sz="4600" kern="1200">
          <a:solidFill>
            <a:schemeClr val="tx1"/>
          </a:solidFill>
          <a:latin typeface="+mn-lt"/>
          <a:ea typeface="+mn-ea"/>
          <a:cs typeface="+mn-cs"/>
        </a:defRPr>
      </a:lvl1pPr>
      <a:lvl2pPr marL="1079135" indent="-415052" algn="l" defTabSz="664083" rtl="0" eaLnBrk="1" latinLnBrk="0" hangingPunct="1">
        <a:spcBef>
          <a:spcPct val="20000"/>
        </a:spcBef>
        <a:buFont typeface="Arial"/>
        <a:buChar char="–"/>
        <a:defRPr sz="4100" kern="1200">
          <a:solidFill>
            <a:schemeClr val="tx1"/>
          </a:solidFill>
          <a:latin typeface="+mn-lt"/>
          <a:ea typeface="+mn-ea"/>
          <a:cs typeface="+mn-cs"/>
        </a:defRPr>
      </a:lvl2pPr>
      <a:lvl3pPr marL="1660208" indent="-332042" algn="l" defTabSz="664083" rtl="0" eaLnBrk="1" latinLnBrk="0" hangingPunct="1">
        <a:spcBef>
          <a:spcPct val="20000"/>
        </a:spcBef>
        <a:buFont typeface="Arial"/>
        <a:buChar char="•"/>
        <a:defRPr sz="3500" kern="1200">
          <a:solidFill>
            <a:schemeClr val="tx1"/>
          </a:solidFill>
          <a:latin typeface="+mn-lt"/>
          <a:ea typeface="+mn-ea"/>
          <a:cs typeface="+mn-cs"/>
        </a:defRPr>
      </a:lvl3pPr>
      <a:lvl4pPr marL="2324291" indent="-332042" algn="l" defTabSz="664083" rtl="0" eaLnBrk="1" latinLnBrk="0" hangingPunct="1">
        <a:spcBef>
          <a:spcPct val="20000"/>
        </a:spcBef>
        <a:buFont typeface="Arial"/>
        <a:buChar char="–"/>
        <a:defRPr sz="2900" kern="1200">
          <a:solidFill>
            <a:schemeClr val="tx1"/>
          </a:solidFill>
          <a:latin typeface="+mn-lt"/>
          <a:ea typeface="+mn-ea"/>
          <a:cs typeface="+mn-cs"/>
        </a:defRPr>
      </a:lvl4pPr>
      <a:lvl5pPr marL="2988374" indent="-332042" algn="l" defTabSz="664083" rtl="0" eaLnBrk="1" latinLnBrk="0" hangingPunct="1">
        <a:spcBef>
          <a:spcPct val="20000"/>
        </a:spcBef>
        <a:buFont typeface="Arial"/>
        <a:buChar char="»"/>
        <a:defRPr sz="2900" kern="1200">
          <a:solidFill>
            <a:schemeClr val="tx1"/>
          </a:solidFill>
          <a:latin typeface="+mn-lt"/>
          <a:ea typeface="+mn-ea"/>
          <a:cs typeface="+mn-cs"/>
        </a:defRPr>
      </a:lvl5pPr>
      <a:lvl6pPr marL="3652457" indent="-332042" algn="l" defTabSz="664083" rtl="0" eaLnBrk="1" latinLnBrk="0" hangingPunct="1">
        <a:spcBef>
          <a:spcPct val="20000"/>
        </a:spcBef>
        <a:buFont typeface="Arial"/>
        <a:buChar char="•"/>
        <a:defRPr sz="2900" kern="1200">
          <a:solidFill>
            <a:schemeClr val="tx1"/>
          </a:solidFill>
          <a:latin typeface="+mn-lt"/>
          <a:ea typeface="+mn-ea"/>
          <a:cs typeface="+mn-cs"/>
        </a:defRPr>
      </a:lvl6pPr>
      <a:lvl7pPr marL="4316540" indent="-332042" algn="l" defTabSz="664083" rtl="0" eaLnBrk="1" latinLnBrk="0" hangingPunct="1">
        <a:spcBef>
          <a:spcPct val="20000"/>
        </a:spcBef>
        <a:buFont typeface="Arial"/>
        <a:buChar char="•"/>
        <a:defRPr sz="2900" kern="1200">
          <a:solidFill>
            <a:schemeClr val="tx1"/>
          </a:solidFill>
          <a:latin typeface="+mn-lt"/>
          <a:ea typeface="+mn-ea"/>
          <a:cs typeface="+mn-cs"/>
        </a:defRPr>
      </a:lvl7pPr>
      <a:lvl8pPr marL="4980623" indent="-332042" algn="l" defTabSz="664083" rtl="0" eaLnBrk="1" latinLnBrk="0" hangingPunct="1">
        <a:spcBef>
          <a:spcPct val="20000"/>
        </a:spcBef>
        <a:buFont typeface="Arial"/>
        <a:buChar char="•"/>
        <a:defRPr sz="2900" kern="1200">
          <a:solidFill>
            <a:schemeClr val="tx1"/>
          </a:solidFill>
          <a:latin typeface="+mn-lt"/>
          <a:ea typeface="+mn-ea"/>
          <a:cs typeface="+mn-cs"/>
        </a:defRPr>
      </a:lvl8pPr>
      <a:lvl9pPr marL="5644706" indent="-332042" algn="l" defTabSz="664083" rtl="0" eaLnBrk="1" latinLnBrk="0" hangingPunct="1">
        <a:spcBef>
          <a:spcPct val="20000"/>
        </a:spcBef>
        <a:buFont typeface="Arial"/>
        <a:buChar char="•"/>
        <a:defRPr sz="2900" kern="1200">
          <a:solidFill>
            <a:schemeClr val="tx1"/>
          </a:solidFill>
          <a:latin typeface="+mn-lt"/>
          <a:ea typeface="+mn-ea"/>
          <a:cs typeface="+mn-cs"/>
        </a:defRPr>
      </a:lvl9pPr>
    </p:bodyStyle>
    <p:otherStyle>
      <a:defPPr>
        <a:defRPr lang="en-US"/>
      </a:defPPr>
      <a:lvl1pPr marL="0" algn="l" defTabSz="664083" rtl="0" eaLnBrk="1" latinLnBrk="0" hangingPunct="1">
        <a:defRPr sz="2600" kern="1200">
          <a:solidFill>
            <a:schemeClr val="tx1"/>
          </a:solidFill>
          <a:latin typeface="+mn-lt"/>
          <a:ea typeface="+mn-ea"/>
          <a:cs typeface="+mn-cs"/>
        </a:defRPr>
      </a:lvl1pPr>
      <a:lvl2pPr marL="664083" algn="l" defTabSz="664083" rtl="0" eaLnBrk="1" latinLnBrk="0" hangingPunct="1">
        <a:defRPr sz="2600" kern="1200">
          <a:solidFill>
            <a:schemeClr val="tx1"/>
          </a:solidFill>
          <a:latin typeface="+mn-lt"/>
          <a:ea typeface="+mn-ea"/>
          <a:cs typeface="+mn-cs"/>
        </a:defRPr>
      </a:lvl2pPr>
      <a:lvl3pPr marL="1328166" algn="l" defTabSz="664083" rtl="0" eaLnBrk="1" latinLnBrk="0" hangingPunct="1">
        <a:defRPr sz="2600" kern="1200">
          <a:solidFill>
            <a:schemeClr val="tx1"/>
          </a:solidFill>
          <a:latin typeface="+mn-lt"/>
          <a:ea typeface="+mn-ea"/>
          <a:cs typeface="+mn-cs"/>
        </a:defRPr>
      </a:lvl3pPr>
      <a:lvl4pPr marL="1992249" algn="l" defTabSz="664083" rtl="0" eaLnBrk="1" latinLnBrk="0" hangingPunct="1">
        <a:defRPr sz="2600" kern="1200">
          <a:solidFill>
            <a:schemeClr val="tx1"/>
          </a:solidFill>
          <a:latin typeface="+mn-lt"/>
          <a:ea typeface="+mn-ea"/>
          <a:cs typeface="+mn-cs"/>
        </a:defRPr>
      </a:lvl4pPr>
      <a:lvl5pPr marL="2656332" algn="l" defTabSz="664083" rtl="0" eaLnBrk="1" latinLnBrk="0" hangingPunct="1">
        <a:defRPr sz="2600" kern="1200">
          <a:solidFill>
            <a:schemeClr val="tx1"/>
          </a:solidFill>
          <a:latin typeface="+mn-lt"/>
          <a:ea typeface="+mn-ea"/>
          <a:cs typeface="+mn-cs"/>
        </a:defRPr>
      </a:lvl5pPr>
      <a:lvl6pPr marL="3320415" algn="l" defTabSz="664083" rtl="0" eaLnBrk="1" latinLnBrk="0" hangingPunct="1">
        <a:defRPr sz="2600" kern="1200">
          <a:solidFill>
            <a:schemeClr val="tx1"/>
          </a:solidFill>
          <a:latin typeface="+mn-lt"/>
          <a:ea typeface="+mn-ea"/>
          <a:cs typeface="+mn-cs"/>
        </a:defRPr>
      </a:lvl6pPr>
      <a:lvl7pPr marL="3984498" algn="l" defTabSz="664083" rtl="0" eaLnBrk="1" latinLnBrk="0" hangingPunct="1">
        <a:defRPr sz="2600" kern="1200">
          <a:solidFill>
            <a:schemeClr val="tx1"/>
          </a:solidFill>
          <a:latin typeface="+mn-lt"/>
          <a:ea typeface="+mn-ea"/>
          <a:cs typeface="+mn-cs"/>
        </a:defRPr>
      </a:lvl7pPr>
      <a:lvl8pPr marL="4648581" algn="l" defTabSz="664083" rtl="0" eaLnBrk="1" latinLnBrk="0" hangingPunct="1">
        <a:defRPr sz="2600" kern="1200">
          <a:solidFill>
            <a:schemeClr val="tx1"/>
          </a:solidFill>
          <a:latin typeface="+mn-lt"/>
          <a:ea typeface="+mn-ea"/>
          <a:cs typeface="+mn-cs"/>
        </a:defRPr>
      </a:lvl8pPr>
      <a:lvl9pPr marL="5312664" algn="l" defTabSz="664083"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file://localhost/Users/vinay/1.My_work_folder/1.%20Live%20jobs/23817_InvestInMyUNI_socialmedia_Facebook_EDITABLE/Invest_uni_Facebook_1200X630px.pn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file://localhost/Users/vinay/1.My_work_folder/1.%20Live%20jobs/23817_InvestInMyUNI_socialmedia_Facebook_EDITABLE/Invest_uni_Facebook_1200X630px.pn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file://localhost/Users/vinay/1.My_work_folder/1.%20Live%20jobs/23817_InvestInMyUNI_socialmedia_Facebook_EDITABLE/Invest_uni_Facebook_1200X630px.pn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file://localhost/Users/vinay/1.My_work_folder/1.%20Live%20jobs/23817_InvestInMyUNI_socialmedia_Facebook_EDITABLE/Invest_uni_Facebook_1200X630px.pn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file://localhost/Users/vinay/1.My_work_folder/1.%20Live%20jobs/23817_InvestInMyUNI_socialmedia_Facebook_EDITABLE/Invest_uni_Facebook_1200X630px.png"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file://localhost/Users/vinay/1.My_work_folder/1.%20Live%20jobs/23817_InvestInMyUNI_socialmedia_Facebook_EDITABLE/Invest_uni_Facebook_1200X630px.png"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file://localhost/Users/vinay/1.My_work_folder/1.%20Live%20jobs/23817_InvestInMyUNI_socialmedia_Facebook_EDITABLE/Invest_uni_Facebook_1200X630px.png"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file://localhost/Users/vinay/1.My_work_folder/1.%20Live%20jobs/23817_InvestInMyUNI_socialmedia_Facebook_EDITABLE/Invest_uni_Facebook_1200X630px.png"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file://localhost/Users/vinay/1.My_work_folder/1.%20Live%20jobs/23817_InvestInMyUNI_socialmedia_Facebook_EDITABLE/Invest_uni_Facebook_1200X630px.p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file://localhost/Users/vinay/1.My_work_folder/1.%20Live%20jobs/23817_InvestInMyUNI_socialmedia_Facebook_EDITABLE/Invest_uni_Facebook_1200X630px.pn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file://localhost/Users/vinay/1.My_work_folder/1.%20Live%20jobs/23817_InvestInMyUNI_socialmedia_Facebook_EDITABLE/Invest_uni_Facebook_1200X630px.pn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file://localhost/Users/vinay/1.My_work_folder/1.%20Live%20jobs/23817_InvestInMyUNI_socialmedia_Facebook_EDITABLE/Invest_uni_Facebook_1200X630px.pn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file://localhost/Users/vinay/1.My_work_folder/1.%20Live%20jobs/23817_InvestInMyUNI_socialmedia_Facebook_EDITABLE/Invest_uni_Facebook_1200X630px.pn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image" Target="file://localhost/Users/vinay/1.My_work_folder/1.%20Live%20jobs/23817_InvestInMyUNI_socialmedia_Facebook_EDITABLE/Invest_uni_Facebook_1200X630px.pn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file://localhost/Users/vinay/1.My_work_folder/1.%20Live%20jobs/23817_InvestInMyUNI_socialmedia_Facebook_EDITABLE/Invest_uni_Facebook_1200X630px.pn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file://localhost/Users/vinay/1.My_work_folder/1.%20Live%20jobs/23817_InvestInMyUNI_socialmedia_Facebook_EDITABLE/Invest_uni_Facebook_1200X630px.pn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file://localhost/Users/vinay/1.My_work_folder/1.%20Live%20jobs/23817_InvestInMyUNI_socialmedia_Facebook_EDITABLE/Invest_uni_Facebook_1200X630px.p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nvest_uni_Facebook_1200X630px.png" descr="/Users/vinay/1.My_work_folder/1. Live jobs/23817_InvestInMyUNI_socialmedia_Facebook_EDITABLE/Invest_uni_Facebook_1200X630px.png"/>
          <p:cNvPicPr>
            <a:picLocks noChangeAspect="1"/>
          </p:cNvPicPr>
          <p:nvPr/>
        </p:nvPicPr>
        <p:blipFill>
          <a:blip r:embed="rId3" r:link="rId4">
            <a:extLst>
              <a:ext uri="{28A0092B-C50C-407E-A947-70E740481C1C}">
                <a14:useLocalDpi xmlns:a14="http://schemas.microsoft.com/office/drawing/2010/main" xmlns="" val="0"/>
              </a:ext>
            </a:extLst>
          </a:blip>
          <a:stretch>
            <a:fillRect/>
          </a:stretch>
        </p:blipFill>
        <p:spPr>
          <a:xfrm>
            <a:off x="0" y="0"/>
            <a:ext cx="15240000" cy="8001000"/>
          </a:xfrm>
          <a:prstGeom prst="rect">
            <a:avLst/>
          </a:prstGeom>
        </p:spPr>
      </p:pic>
      <p:sp>
        <p:nvSpPr>
          <p:cNvPr id="5" name="TextBox 4"/>
          <p:cNvSpPr txBox="1"/>
          <p:nvPr/>
        </p:nvSpPr>
        <p:spPr>
          <a:xfrm>
            <a:off x="1716968" y="548640"/>
            <a:ext cx="9631279" cy="5078313"/>
          </a:xfrm>
          <a:prstGeom prst="rect">
            <a:avLst/>
          </a:prstGeom>
          <a:noFill/>
        </p:spPr>
        <p:txBody>
          <a:bodyPr wrap="square" rtlCol="0">
            <a:spAutoFit/>
          </a:bodyPr>
          <a:lstStyle/>
          <a:p>
            <a:r>
              <a:rPr lang="en-US" sz="5400" b="1" dirty="0" smtClean="0">
                <a:latin typeface="Arial"/>
                <a:cs typeface="Arial"/>
              </a:rPr>
              <a:t>Higher Education pay offer 2016/17</a:t>
            </a:r>
          </a:p>
          <a:p>
            <a:endParaRPr lang="en-US" sz="5400" b="1" dirty="0" smtClean="0">
              <a:latin typeface="Arial"/>
              <a:cs typeface="Arial"/>
            </a:endParaRPr>
          </a:p>
          <a:p>
            <a:endParaRPr lang="en-US" sz="5400" b="1" dirty="0" smtClean="0">
              <a:latin typeface="Arial"/>
              <a:cs typeface="Arial"/>
            </a:endParaRPr>
          </a:p>
          <a:p>
            <a:r>
              <a:rPr lang="en-US" sz="5400" b="1" dirty="0" smtClean="0">
                <a:latin typeface="Arial"/>
                <a:cs typeface="Arial"/>
              </a:rPr>
              <a:t>Time to have YOUR say on the employer’s final offer</a:t>
            </a:r>
            <a:endParaRPr lang="en-US" sz="5400" b="1" dirty="0">
              <a:latin typeface="Arial"/>
              <a:cs typeface="Arial"/>
            </a:endParaRPr>
          </a:p>
        </p:txBody>
      </p:sp>
    </p:spTree>
    <p:extLst>
      <p:ext uri="{BB962C8B-B14F-4D97-AF65-F5344CB8AC3E}">
        <p14:creationId xmlns:p14="http://schemas.microsoft.com/office/powerpoint/2010/main" xmlns="" val="1230876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nvest_uni_Facebook_1200X630px.png" descr="/Users/vinay/1.My_work_folder/1. Live jobs/23817_InvestInMyUNI_socialmedia_Facebook_EDITABLE/Invest_uni_Facebook_1200X630px.png"/>
          <p:cNvPicPr>
            <a:picLocks noChangeAspect="1"/>
          </p:cNvPicPr>
          <p:nvPr/>
        </p:nvPicPr>
        <p:blipFill>
          <a:blip r:embed="rId3" r:link="rId4">
            <a:extLst>
              <a:ext uri="{28A0092B-C50C-407E-A947-70E740481C1C}">
                <a14:useLocalDpi xmlns:a14="http://schemas.microsoft.com/office/drawing/2010/main" xmlns="" val="0"/>
              </a:ext>
            </a:extLst>
          </a:blip>
          <a:stretch>
            <a:fillRect/>
          </a:stretch>
        </p:blipFill>
        <p:spPr>
          <a:xfrm>
            <a:off x="0" y="0"/>
            <a:ext cx="15240000" cy="8001000"/>
          </a:xfrm>
          <a:prstGeom prst="rect">
            <a:avLst/>
          </a:prstGeom>
        </p:spPr>
      </p:pic>
      <p:sp>
        <p:nvSpPr>
          <p:cNvPr id="5" name="TextBox 4"/>
          <p:cNvSpPr txBox="1"/>
          <p:nvPr/>
        </p:nvSpPr>
        <p:spPr>
          <a:xfrm>
            <a:off x="1716968" y="548640"/>
            <a:ext cx="9631279" cy="5632311"/>
          </a:xfrm>
          <a:prstGeom prst="rect">
            <a:avLst/>
          </a:prstGeom>
          <a:noFill/>
        </p:spPr>
        <p:txBody>
          <a:bodyPr wrap="square" rtlCol="0">
            <a:spAutoFit/>
          </a:bodyPr>
          <a:lstStyle/>
          <a:p>
            <a:r>
              <a:rPr lang="en-GB" sz="4000" b="1" dirty="0" smtClean="0">
                <a:latin typeface="Arial"/>
                <a:cs typeface="Arial"/>
              </a:rPr>
              <a:t>What does ‘reject’ mean?</a:t>
            </a:r>
          </a:p>
          <a:p>
            <a:pPr>
              <a:buClr>
                <a:srgbClr val="008000"/>
              </a:buClr>
            </a:pPr>
            <a:endParaRPr lang="en-GB" sz="4000" dirty="0" smtClean="0"/>
          </a:p>
          <a:p>
            <a:pPr>
              <a:buClr>
                <a:srgbClr val="008000"/>
              </a:buClr>
            </a:pPr>
            <a:r>
              <a:rPr lang="en-GB" sz="4000" dirty="0" smtClean="0"/>
              <a:t>If you reject the offer, UNISON would </a:t>
            </a:r>
          </a:p>
          <a:p>
            <a:pPr>
              <a:buClr>
                <a:srgbClr val="008000"/>
              </a:buClr>
            </a:pPr>
            <a:r>
              <a:rPr lang="en-GB" sz="4000" dirty="0" smtClean="0"/>
              <a:t>co-ordinate lawful industrial action with a clear plan for members to take part in escalating lawful  industrial action to strengthen the campaign, in accordance with UNISON rules. </a:t>
            </a:r>
          </a:p>
          <a:p>
            <a:endParaRPr lang="en-US" sz="4000" b="1" dirty="0">
              <a:latin typeface="Arial"/>
              <a:cs typeface="Arial"/>
            </a:endParaRPr>
          </a:p>
        </p:txBody>
      </p:sp>
    </p:spTree>
    <p:extLst>
      <p:ext uri="{BB962C8B-B14F-4D97-AF65-F5344CB8AC3E}">
        <p14:creationId xmlns:p14="http://schemas.microsoft.com/office/powerpoint/2010/main" xmlns="" val="12308763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nvest_uni_Facebook_1200X630px.png" descr="/Users/vinay/1.My_work_folder/1. Live jobs/23817_InvestInMyUNI_socialmedia_Facebook_EDITABLE/Invest_uni_Facebook_1200X630px.png"/>
          <p:cNvPicPr>
            <a:picLocks noChangeAspect="1"/>
          </p:cNvPicPr>
          <p:nvPr/>
        </p:nvPicPr>
        <p:blipFill>
          <a:blip r:embed="rId3" r:link="rId4">
            <a:extLst>
              <a:ext uri="{28A0092B-C50C-407E-A947-70E740481C1C}">
                <a14:useLocalDpi xmlns:a14="http://schemas.microsoft.com/office/drawing/2010/main" xmlns="" val="0"/>
              </a:ext>
            </a:extLst>
          </a:blip>
          <a:stretch>
            <a:fillRect/>
          </a:stretch>
        </p:blipFill>
        <p:spPr>
          <a:xfrm>
            <a:off x="0" y="0"/>
            <a:ext cx="15240000" cy="8001000"/>
          </a:xfrm>
          <a:prstGeom prst="rect">
            <a:avLst/>
          </a:prstGeom>
        </p:spPr>
      </p:pic>
      <p:sp>
        <p:nvSpPr>
          <p:cNvPr id="5" name="TextBox 4"/>
          <p:cNvSpPr txBox="1"/>
          <p:nvPr/>
        </p:nvSpPr>
        <p:spPr>
          <a:xfrm>
            <a:off x="1716968" y="548640"/>
            <a:ext cx="9631279" cy="3785652"/>
          </a:xfrm>
          <a:prstGeom prst="rect">
            <a:avLst/>
          </a:prstGeom>
          <a:noFill/>
        </p:spPr>
        <p:txBody>
          <a:bodyPr wrap="square" rtlCol="0">
            <a:spAutoFit/>
          </a:bodyPr>
          <a:lstStyle/>
          <a:p>
            <a:r>
              <a:rPr lang="en-GB" sz="4000" b="1" dirty="0" smtClean="0">
                <a:latin typeface="Arial"/>
                <a:cs typeface="Arial"/>
              </a:rPr>
              <a:t>What does ‘reject’ mean for me?</a:t>
            </a:r>
          </a:p>
          <a:p>
            <a:endParaRPr lang="en-US" sz="4000" b="1" dirty="0" smtClean="0">
              <a:latin typeface="Arial"/>
              <a:cs typeface="Arial"/>
            </a:endParaRPr>
          </a:p>
          <a:p>
            <a:r>
              <a:rPr lang="en-GB" sz="4000" dirty="0" smtClean="0"/>
              <a:t>If you reject the offer, you must be prepared to take sustained and escalating strike action to try and win an improved offer.</a:t>
            </a:r>
          </a:p>
          <a:p>
            <a:endParaRPr lang="en-US" sz="4000" b="1" dirty="0">
              <a:latin typeface="Arial"/>
              <a:cs typeface="Arial"/>
            </a:endParaRPr>
          </a:p>
        </p:txBody>
      </p:sp>
    </p:spTree>
    <p:extLst>
      <p:ext uri="{BB962C8B-B14F-4D97-AF65-F5344CB8AC3E}">
        <p14:creationId xmlns:p14="http://schemas.microsoft.com/office/powerpoint/2010/main" xmlns="" val="12308763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nvest_uni_Facebook_1200X630px.png" descr="/Users/vinay/1.My_work_folder/1. Live jobs/23817_InvestInMyUNI_socialmedia_Facebook_EDITABLE/Invest_uni_Facebook_1200X630px.png"/>
          <p:cNvPicPr>
            <a:picLocks noChangeAspect="1"/>
          </p:cNvPicPr>
          <p:nvPr/>
        </p:nvPicPr>
        <p:blipFill>
          <a:blip r:embed="rId3" r:link="rId4">
            <a:extLst>
              <a:ext uri="{28A0092B-C50C-407E-A947-70E740481C1C}">
                <a14:useLocalDpi xmlns:a14="http://schemas.microsoft.com/office/drawing/2010/main" xmlns="" val="0"/>
              </a:ext>
            </a:extLst>
          </a:blip>
          <a:stretch>
            <a:fillRect/>
          </a:stretch>
        </p:blipFill>
        <p:spPr>
          <a:xfrm>
            <a:off x="0" y="0"/>
            <a:ext cx="15240000" cy="8001000"/>
          </a:xfrm>
          <a:prstGeom prst="rect">
            <a:avLst/>
          </a:prstGeom>
        </p:spPr>
      </p:pic>
      <p:sp>
        <p:nvSpPr>
          <p:cNvPr id="5" name="TextBox 4"/>
          <p:cNvSpPr txBox="1"/>
          <p:nvPr/>
        </p:nvSpPr>
        <p:spPr>
          <a:xfrm>
            <a:off x="1716968" y="548640"/>
            <a:ext cx="9631279" cy="5324535"/>
          </a:xfrm>
          <a:prstGeom prst="rect">
            <a:avLst/>
          </a:prstGeom>
          <a:noFill/>
        </p:spPr>
        <p:txBody>
          <a:bodyPr wrap="square" rtlCol="0">
            <a:spAutoFit/>
          </a:bodyPr>
          <a:lstStyle/>
          <a:p>
            <a:r>
              <a:rPr lang="en-GB" sz="4000" b="1" dirty="0" smtClean="0">
                <a:latin typeface="Arial"/>
                <a:cs typeface="Arial"/>
              </a:rPr>
              <a:t>Have your say</a:t>
            </a:r>
          </a:p>
          <a:p>
            <a:endParaRPr lang="en-GB" sz="2000" b="1" dirty="0" smtClean="0">
              <a:latin typeface="Arial"/>
              <a:cs typeface="Arial"/>
            </a:endParaRPr>
          </a:p>
          <a:p>
            <a:r>
              <a:rPr lang="en-GB" sz="4000" dirty="0" smtClean="0"/>
              <a:t>Tell us what </a:t>
            </a:r>
            <a:r>
              <a:rPr lang="en-GB" sz="4000" b="1" dirty="0" smtClean="0"/>
              <a:t>you</a:t>
            </a:r>
            <a:r>
              <a:rPr lang="en-GB" sz="4000" dirty="0" smtClean="0"/>
              <a:t> think of this offer. </a:t>
            </a:r>
          </a:p>
          <a:p>
            <a:endParaRPr lang="en-GB" sz="2000" dirty="0" smtClean="0"/>
          </a:p>
          <a:p>
            <a:r>
              <a:rPr lang="en-GB" sz="4000" dirty="0" smtClean="0"/>
              <a:t>Your UNISON branch will consult</a:t>
            </a:r>
          </a:p>
          <a:p>
            <a:r>
              <a:rPr lang="en-GB" sz="4000" dirty="0" smtClean="0"/>
              <a:t>you and ask you to vote to </a:t>
            </a:r>
            <a:r>
              <a:rPr lang="en-GB" sz="4000" b="1" dirty="0" smtClean="0"/>
              <a:t>accept</a:t>
            </a:r>
            <a:r>
              <a:rPr lang="en-GB" sz="4000" dirty="0" smtClean="0"/>
              <a:t> or </a:t>
            </a:r>
            <a:r>
              <a:rPr lang="en-GB" sz="4000" b="1" dirty="0" smtClean="0"/>
              <a:t>reject</a:t>
            </a:r>
            <a:r>
              <a:rPr lang="en-GB" sz="4000" dirty="0" smtClean="0"/>
              <a:t> it.</a:t>
            </a:r>
          </a:p>
          <a:p>
            <a:endParaRPr lang="en-GB" sz="2000" dirty="0" smtClean="0"/>
          </a:p>
          <a:p>
            <a:r>
              <a:rPr lang="en-GB" sz="4000" dirty="0" smtClean="0"/>
              <a:t>It is </a:t>
            </a:r>
            <a:r>
              <a:rPr lang="en-GB" sz="4000" b="1" dirty="0" smtClean="0"/>
              <a:t>your</a:t>
            </a:r>
            <a:r>
              <a:rPr lang="en-GB" sz="4000" dirty="0" smtClean="0"/>
              <a:t> pay offer, and </a:t>
            </a:r>
            <a:r>
              <a:rPr lang="en-GB" sz="4000" b="1" dirty="0" smtClean="0"/>
              <a:t>your</a:t>
            </a:r>
            <a:r>
              <a:rPr lang="en-GB" sz="4000" dirty="0" smtClean="0"/>
              <a:t> vote counts towards the result. </a:t>
            </a:r>
          </a:p>
          <a:p>
            <a:endParaRPr lang="en-US" sz="4000" b="1" dirty="0">
              <a:latin typeface="Arial"/>
              <a:cs typeface="Arial"/>
            </a:endParaRPr>
          </a:p>
        </p:txBody>
      </p:sp>
    </p:spTree>
    <p:extLst>
      <p:ext uri="{BB962C8B-B14F-4D97-AF65-F5344CB8AC3E}">
        <p14:creationId xmlns:p14="http://schemas.microsoft.com/office/powerpoint/2010/main" xmlns="" val="12308763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nvest_uni_Facebook_1200X630px.png" descr="/Users/vinay/1.My_work_folder/1. Live jobs/23817_InvestInMyUNI_socialmedia_Facebook_EDITABLE/Invest_uni_Facebook_1200X630px.png"/>
          <p:cNvPicPr>
            <a:picLocks noChangeAspect="1"/>
          </p:cNvPicPr>
          <p:nvPr/>
        </p:nvPicPr>
        <p:blipFill>
          <a:blip r:embed="rId3" r:link="rId4">
            <a:extLst>
              <a:ext uri="{28A0092B-C50C-407E-A947-70E740481C1C}">
                <a14:useLocalDpi xmlns:a14="http://schemas.microsoft.com/office/drawing/2010/main" xmlns="" val="0"/>
              </a:ext>
            </a:extLst>
          </a:blip>
          <a:stretch>
            <a:fillRect/>
          </a:stretch>
        </p:blipFill>
        <p:spPr>
          <a:xfrm>
            <a:off x="0" y="0"/>
            <a:ext cx="15240000" cy="8001000"/>
          </a:xfrm>
          <a:prstGeom prst="rect">
            <a:avLst/>
          </a:prstGeom>
        </p:spPr>
      </p:pic>
      <p:sp>
        <p:nvSpPr>
          <p:cNvPr id="5" name="TextBox 4"/>
          <p:cNvSpPr txBox="1"/>
          <p:nvPr/>
        </p:nvSpPr>
        <p:spPr>
          <a:xfrm>
            <a:off x="1716968" y="548640"/>
            <a:ext cx="9631279" cy="3785652"/>
          </a:xfrm>
          <a:prstGeom prst="rect">
            <a:avLst/>
          </a:prstGeom>
          <a:noFill/>
        </p:spPr>
        <p:txBody>
          <a:bodyPr wrap="square" rtlCol="0">
            <a:spAutoFit/>
          </a:bodyPr>
          <a:lstStyle/>
          <a:p>
            <a:r>
              <a:rPr lang="en-GB" sz="4000" b="1" dirty="0" smtClean="0"/>
              <a:t>What are other trade union’s doing?</a:t>
            </a:r>
          </a:p>
          <a:p>
            <a:endParaRPr lang="en-GB" sz="2000" b="1" dirty="0" smtClean="0">
              <a:latin typeface="Arial"/>
              <a:cs typeface="Arial"/>
            </a:endParaRPr>
          </a:p>
          <a:p>
            <a:r>
              <a:rPr lang="en-GB" sz="4000" dirty="0" smtClean="0"/>
              <a:t>Unite, GMB and EIS are also consulting</a:t>
            </a:r>
          </a:p>
          <a:p>
            <a:r>
              <a:rPr lang="en-GB" sz="4000" dirty="0" smtClean="0"/>
              <a:t>members on the offer.</a:t>
            </a:r>
          </a:p>
          <a:p>
            <a:endParaRPr lang="en-GB" sz="2000" dirty="0" smtClean="0"/>
          </a:p>
          <a:p>
            <a:endParaRPr lang="en-GB" sz="4000" dirty="0" smtClean="0"/>
          </a:p>
          <a:p>
            <a:endParaRPr lang="en-US" sz="4000" b="1" dirty="0">
              <a:latin typeface="Arial"/>
              <a:cs typeface="Arial"/>
            </a:endParaRPr>
          </a:p>
        </p:txBody>
      </p:sp>
    </p:spTree>
    <p:extLst>
      <p:ext uri="{BB962C8B-B14F-4D97-AF65-F5344CB8AC3E}">
        <p14:creationId xmlns:p14="http://schemas.microsoft.com/office/powerpoint/2010/main" xmlns="" val="12308763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nvest_uni_Facebook_1200X630px.png" descr="/Users/vinay/1.My_work_folder/1. Live jobs/23817_InvestInMyUNI_socialmedia_Facebook_EDITABLE/Invest_uni_Facebook_1200X630px.png"/>
          <p:cNvPicPr>
            <a:picLocks noChangeAspect="1"/>
          </p:cNvPicPr>
          <p:nvPr/>
        </p:nvPicPr>
        <p:blipFill>
          <a:blip r:embed="rId3" r:link="rId4">
            <a:extLst>
              <a:ext uri="{28A0092B-C50C-407E-A947-70E740481C1C}">
                <a14:useLocalDpi xmlns:a14="http://schemas.microsoft.com/office/drawing/2010/main" xmlns="" val="0"/>
              </a:ext>
            </a:extLst>
          </a:blip>
          <a:stretch>
            <a:fillRect/>
          </a:stretch>
        </p:blipFill>
        <p:spPr>
          <a:xfrm>
            <a:off x="0" y="0"/>
            <a:ext cx="15240000" cy="8001000"/>
          </a:xfrm>
          <a:prstGeom prst="rect">
            <a:avLst/>
          </a:prstGeom>
        </p:spPr>
      </p:pic>
      <p:sp>
        <p:nvSpPr>
          <p:cNvPr id="5" name="TextBox 4"/>
          <p:cNvSpPr txBox="1"/>
          <p:nvPr/>
        </p:nvSpPr>
        <p:spPr>
          <a:xfrm>
            <a:off x="1716968" y="548640"/>
            <a:ext cx="9631279" cy="2554545"/>
          </a:xfrm>
          <a:prstGeom prst="rect">
            <a:avLst/>
          </a:prstGeom>
          <a:noFill/>
        </p:spPr>
        <p:txBody>
          <a:bodyPr wrap="square" rtlCol="0">
            <a:spAutoFit/>
          </a:bodyPr>
          <a:lstStyle/>
          <a:p>
            <a:r>
              <a:rPr lang="en-GB" sz="4000" b="1" dirty="0" smtClean="0"/>
              <a:t>What are other trade union’s doing?</a:t>
            </a:r>
          </a:p>
          <a:p>
            <a:endParaRPr lang="en-GB" sz="2000" b="1" dirty="0" smtClean="0">
              <a:latin typeface="Arial"/>
              <a:cs typeface="Arial"/>
            </a:endParaRPr>
          </a:p>
          <a:p>
            <a:endParaRPr lang="en-GB" sz="2000" dirty="0" smtClean="0"/>
          </a:p>
          <a:p>
            <a:endParaRPr lang="en-GB" sz="4000" dirty="0" smtClean="0"/>
          </a:p>
          <a:p>
            <a:endParaRPr lang="en-US" sz="4000" b="1" dirty="0">
              <a:latin typeface="Arial"/>
              <a:cs typeface="Arial"/>
            </a:endParaRPr>
          </a:p>
        </p:txBody>
      </p:sp>
      <p:sp>
        <p:nvSpPr>
          <p:cNvPr id="4" name="Rectangle 3"/>
          <p:cNvSpPr/>
          <p:nvPr/>
        </p:nvSpPr>
        <p:spPr>
          <a:xfrm>
            <a:off x="1716969" y="1583871"/>
            <a:ext cx="9714620" cy="3785652"/>
          </a:xfrm>
          <a:prstGeom prst="rect">
            <a:avLst/>
          </a:prstGeom>
        </p:spPr>
        <p:txBody>
          <a:bodyPr wrap="square">
            <a:spAutoFit/>
          </a:bodyPr>
          <a:lstStyle/>
          <a:p>
            <a:r>
              <a:rPr lang="en-GB" sz="4000" dirty="0" smtClean="0"/>
              <a:t>UCU members have been balloted and rejected the offer. </a:t>
            </a:r>
          </a:p>
          <a:p>
            <a:endParaRPr lang="en-GB" sz="4000" dirty="0" smtClean="0"/>
          </a:p>
          <a:p>
            <a:r>
              <a:rPr lang="en-GB" sz="4000" dirty="0" smtClean="0"/>
              <a:t>UCU have already taken 2 days of industrial action on 25 / 26 May and further days if action are being discussed. </a:t>
            </a:r>
          </a:p>
        </p:txBody>
      </p:sp>
    </p:spTree>
    <p:extLst>
      <p:ext uri="{BB962C8B-B14F-4D97-AF65-F5344CB8AC3E}">
        <p14:creationId xmlns:p14="http://schemas.microsoft.com/office/powerpoint/2010/main" xmlns="" val="12308763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nvest_uni_Facebook_1200X630px.png" descr="/Users/vinay/1.My_work_folder/1. Live jobs/23817_InvestInMyUNI_socialmedia_Facebook_EDITABLE/Invest_uni_Facebook_1200X630px.png"/>
          <p:cNvPicPr>
            <a:picLocks noChangeAspect="1"/>
          </p:cNvPicPr>
          <p:nvPr/>
        </p:nvPicPr>
        <p:blipFill>
          <a:blip r:embed="rId3" r:link="rId4">
            <a:extLst>
              <a:ext uri="{28A0092B-C50C-407E-A947-70E740481C1C}">
                <a14:useLocalDpi xmlns:a14="http://schemas.microsoft.com/office/drawing/2010/main" xmlns="" val="0"/>
              </a:ext>
            </a:extLst>
          </a:blip>
          <a:stretch>
            <a:fillRect/>
          </a:stretch>
        </p:blipFill>
        <p:spPr>
          <a:xfrm>
            <a:off x="0" y="0"/>
            <a:ext cx="15240000" cy="8001000"/>
          </a:xfrm>
          <a:prstGeom prst="rect">
            <a:avLst/>
          </a:prstGeom>
        </p:spPr>
      </p:pic>
      <p:sp>
        <p:nvSpPr>
          <p:cNvPr id="5" name="TextBox 4"/>
          <p:cNvSpPr txBox="1"/>
          <p:nvPr/>
        </p:nvSpPr>
        <p:spPr>
          <a:xfrm>
            <a:off x="1716968" y="548640"/>
            <a:ext cx="9631279" cy="4401205"/>
          </a:xfrm>
          <a:prstGeom prst="rect">
            <a:avLst/>
          </a:prstGeom>
          <a:noFill/>
        </p:spPr>
        <p:txBody>
          <a:bodyPr wrap="square" rtlCol="0">
            <a:spAutoFit/>
          </a:bodyPr>
          <a:lstStyle/>
          <a:p>
            <a:r>
              <a:rPr lang="en-GB" sz="4000" b="1" dirty="0" smtClean="0"/>
              <a:t>Next steps</a:t>
            </a:r>
          </a:p>
          <a:p>
            <a:endParaRPr lang="en-GB" sz="4000" b="1" dirty="0" smtClean="0"/>
          </a:p>
          <a:p>
            <a:r>
              <a:rPr lang="en-GB" sz="4000" dirty="0" smtClean="0"/>
              <a:t>UNISON branches need to consult with members and send the results to head office by 1 July 2016.</a:t>
            </a:r>
          </a:p>
          <a:p>
            <a:endParaRPr lang="en-GB" sz="4000" b="1" dirty="0" smtClean="0"/>
          </a:p>
          <a:p>
            <a:endParaRPr lang="en-US" sz="4000" b="1" dirty="0">
              <a:latin typeface="Arial"/>
              <a:cs typeface="Arial"/>
            </a:endParaRPr>
          </a:p>
        </p:txBody>
      </p:sp>
    </p:spTree>
    <p:extLst>
      <p:ext uri="{BB962C8B-B14F-4D97-AF65-F5344CB8AC3E}">
        <p14:creationId xmlns:p14="http://schemas.microsoft.com/office/powerpoint/2010/main" xmlns="" val="12308763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nvest_uni_Facebook_1200X630px.png" descr="/Users/vinay/1.My_work_folder/1. Live jobs/23817_InvestInMyUNI_socialmedia_Facebook_EDITABLE/Invest_uni_Facebook_1200X630px.png"/>
          <p:cNvPicPr>
            <a:picLocks noChangeAspect="1"/>
          </p:cNvPicPr>
          <p:nvPr/>
        </p:nvPicPr>
        <p:blipFill>
          <a:blip r:embed="rId3" r:link="rId4">
            <a:extLst>
              <a:ext uri="{28A0092B-C50C-407E-A947-70E740481C1C}">
                <a14:useLocalDpi xmlns:a14="http://schemas.microsoft.com/office/drawing/2010/main" xmlns="" val="0"/>
              </a:ext>
            </a:extLst>
          </a:blip>
          <a:stretch>
            <a:fillRect/>
          </a:stretch>
        </p:blipFill>
        <p:spPr>
          <a:xfrm>
            <a:off x="0" y="0"/>
            <a:ext cx="15240000" cy="8001000"/>
          </a:xfrm>
          <a:prstGeom prst="rect">
            <a:avLst/>
          </a:prstGeom>
        </p:spPr>
      </p:pic>
      <p:sp>
        <p:nvSpPr>
          <p:cNvPr id="5" name="TextBox 4"/>
          <p:cNvSpPr txBox="1"/>
          <p:nvPr/>
        </p:nvSpPr>
        <p:spPr>
          <a:xfrm>
            <a:off x="1716968" y="548640"/>
            <a:ext cx="9631279" cy="5016758"/>
          </a:xfrm>
          <a:prstGeom prst="rect">
            <a:avLst/>
          </a:prstGeom>
          <a:noFill/>
        </p:spPr>
        <p:txBody>
          <a:bodyPr wrap="square" rtlCol="0">
            <a:spAutoFit/>
          </a:bodyPr>
          <a:lstStyle/>
          <a:p>
            <a:r>
              <a:rPr lang="en-GB" sz="4000" b="1" dirty="0" smtClean="0"/>
              <a:t>Next steps</a:t>
            </a:r>
          </a:p>
          <a:p>
            <a:pPr algn="just"/>
            <a:endParaRPr lang="en-GB" sz="2000" dirty="0" smtClean="0"/>
          </a:p>
          <a:p>
            <a:pPr algn="just"/>
            <a:r>
              <a:rPr lang="en-GB" sz="4000" dirty="0" smtClean="0"/>
              <a:t>The higher education service group will consider the results and decide whether to accept the offer based on the views of UNISON members at its meeting in July 2016.</a:t>
            </a:r>
          </a:p>
          <a:p>
            <a:pPr algn="just"/>
            <a:endParaRPr lang="en-GB" sz="2000" dirty="0" smtClean="0"/>
          </a:p>
          <a:p>
            <a:pPr algn="just"/>
            <a:r>
              <a:rPr lang="en-GB" sz="4000" dirty="0" smtClean="0"/>
              <a:t>Members will be notified of the result.</a:t>
            </a:r>
          </a:p>
          <a:p>
            <a:endParaRPr lang="en-US" sz="4000" b="1" dirty="0">
              <a:latin typeface="Arial"/>
              <a:cs typeface="Arial"/>
            </a:endParaRPr>
          </a:p>
        </p:txBody>
      </p:sp>
    </p:spTree>
    <p:extLst>
      <p:ext uri="{BB962C8B-B14F-4D97-AF65-F5344CB8AC3E}">
        <p14:creationId xmlns:p14="http://schemas.microsoft.com/office/powerpoint/2010/main" xmlns="" val="12308763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nvest_uni_Facebook_1200X630px.png" descr="/Users/vinay/1.My_work_folder/1. Live jobs/23817_InvestInMyUNI_socialmedia_Facebook_EDITABLE/Invest_uni_Facebook_1200X630px.png"/>
          <p:cNvPicPr>
            <a:picLocks noChangeAspect="1"/>
          </p:cNvPicPr>
          <p:nvPr/>
        </p:nvPicPr>
        <p:blipFill>
          <a:blip r:embed="rId3" r:link="rId4">
            <a:extLst>
              <a:ext uri="{28A0092B-C50C-407E-A947-70E740481C1C}">
                <a14:useLocalDpi xmlns:a14="http://schemas.microsoft.com/office/drawing/2010/main" xmlns="" val="0"/>
              </a:ext>
            </a:extLst>
          </a:blip>
          <a:stretch>
            <a:fillRect/>
          </a:stretch>
        </p:blipFill>
        <p:spPr>
          <a:xfrm>
            <a:off x="0" y="0"/>
            <a:ext cx="15240000" cy="8001000"/>
          </a:xfrm>
          <a:prstGeom prst="rect">
            <a:avLst/>
          </a:prstGeom>
        </p:spPr>
      </p:pic>
      <p:sp>
        <p:nvSpPr>
          <p:cNvPr id="5" name="TextBox 4"/>
          <p:cNvSpPr txBox="1"/>
          <p:nvPr/>
        </p:nvSpPr>
        <p:spPr>
          <a:xfrm>
            <a:off x="1716968" y="548640"/>
            <a:ext cx="9631279" cy="1846659"/>
          </a:xfrm>
          <a:prstGeom prst="rect">
            <a:avLst/>
          </a:prstGeom>
          <a:noFill/>
        </p:spPr>
        <p:txBody>
          <a:bodyPr wrap="square" rtlCol="0">
            <a:spAutoFit/>
          </a:bodyPr>
          <a:lstStyle/>
          <a:p>
            <a:r>
              <a:rPr lang="en-GB" sz="5400" b="1" dirty="0" smtClean="0"/>
              <a:t>Any questions?</a:t>
            </a:r>
          </a:p>
          <a:p>
            <a:pPr algn="just"/>
            <a:endParaRPr lang="en-GB" sz="2000" dirty="0" smtClean="0"/>
          </a:p>
          <a:p>
            <a:endParaRPr lang="en-US" sz="4000" b="1" dirty="0">
              <a:latin typeface="Arial"/>
              <a:cs typeface="Arial"/>
            </a:endParaRPr>
          </a:p>
        </p:txBody>
      </p:sp>
      <p:sp>
        <p:nvSpPr>
          <p:cNvPr id="10" name="Title 1"/>
          <p:cNvSpPr txBox="1">
            <a:spLocks/>
          </p:cNvSpPr>
          <p:nvPr/>
        </p:nvSpPr>
        <p:spPr>
          <a:xfrm>
            <a:off x="1716968" y="2047164"/>
            <a:ext cx="7972942" cy="2418137"/>
          </a:xfrm>
          <a:prstGeom prst="rect">
            <a:avLst/>
          </a:prstGeom>
        </p:spPr>
        <p:txBody>
          <a:bodyPr vert="horz" lIns="132817" tIns="66408" rIns="132817" bIns="66408" rtlCol="0" anchor="ctr">
            <a:normAutofit/>
          </a:bodyPr>
          <a:lstStyle/>
          <a:p>
            <a:pPr marL="0" marR="0" lvl="0" indent="0" defTabSz="664083" rtl="0" eaLnBrk="1" fontAlgn="auto" latinLnBrk="0" hangingPunct="1">
              <a:lnSpc>
                <a:spcPct val="100000"/>
              </a:lnSpc>
              <a:spcBef>
                <a:spcPct val="0"/>
              </a:spcBef>
              <a:spcAft>
                <a:spcPts val="0"/>
              </a:spcAft>
              <a:buClrTx/>
              <a:buSzTx/>
              <a:buFontTx/>
              <a:buNone/>
              <a:tabLst/>
              <a:defRPr/>
            </a:pPr>
            <a:r>
              <a:rPr lang="en-GB" sz="2800" dirty="0" smtClean="0">
                <a:latin typeface="+mj-lt"/>
                <a:ea typeface="+mj-ea"/>
                <a:cs typeface="+mj-cs"/>
              </a:rPr>
              <a:t>               email</a:t>
            </a:r>
            <a:r>
              <a:rPr lang="en-GB" sz="2800" smtClean="0">
                <a:latin typeface="+mj-lt"/>
                <a:ea typeface="+mj-ea"/>
                <a:cs typeface="+mj-cs"/>
              </a:rPr>
              <a:t>	education@unison.co.uk</a:t>
            </a:r>
            <a:endParaRPr kumimoji="0" lang="en-GB" sz="28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664083" rtl="0" eaLnBrk="1" fontAlgn="auto" latinLnBrk="0" hangingPunct="1">
              <a:lnSpc>
                <a:spcPct val="100000"/>
              </a:lnSpc>
              <a:spcBef>
                <a:spcPct val="0"/>
              </a:spcBef>
              <a:spcAft>
                <a:spcPts val="0"/>
              </a:spcAft>
              <a:buClrTx/>
              <a:buSzTx/>
              <a:buFontTx/>
              <a:buNone/>
              <a:tabLst/>
              <a:defRPr/>
            </a:pPr>
            <a:endParaRPr lang="en-GB" sz="2800" dirty="0" smtClean="0">
              <a:latin typeface="+mj-lt"/>
              <a:ea typeface="+mj-ea"/>
              <a:cs typeface="+mj-cs"/>
            </a:endParaRPr>
          </a:p>
          <a:p>
            <a:pPr marL="0" marR="0" lvl="0" indent="0" algn="ctr" defTabSz="664083" rtl="0" eaLnBrk="1" fontAlgn="auto" latinLnBrk="0" hangingPunct="1">
              <a:lnSpc>
                <a:spcPct val="100000"/>
              </a:lnSpc>
              <a:spcBef>
                <a:spcPct val="0"/>
              </a:spcBef>
              <a:spcAft>
                <a:spcPts val="0"/>
              </a:spcAft>
              <a:buClrTx/>
              <a:buSzTx/>
              <a:buFontTx/>
              <a:buNone/>
              <a:tabLst/>
              <a:defRPr/>
            </a:pPr>
            <a:r>
              <a:rPr kumimoji="0" lang="en-GB" sz="2800" b="0" i="0" u="none" strike="noStrike" kern="1200" cap="none" spc="0" normalizeH="0" baseline="0" noProof="0" dirty="0" smtClean="0">
                <a:ln>
                  <a:noFill/>
                </a:ln>
                <a:solidFill>
                  <a:schemeClr val="tx1"/>
                </a:solidFill>
                <a:effectLst/>
                <a:uLnTx/>
                <a:uFillTx/>
                <a:latin typeface="+mj-lt"/>
                <a:ea typeface="+mj-ea"/>
                <a:cs typeface="+mj-cs"/>
              </a:rPr>
              <a:t>                   </a:t>
            </a:r>
            <a:r>
              <a:rPr kumimoji="0" lang="en-GB" sz="2800" b="0" i="0" u="none" strike="noStrike" kern="1200" cap="none" spc="0" normalizeH="0" baseline="0" noProof="0" dirty="0" err="1" smtClean="0">
                <a:ln>
                  <a:noFill/>
                </a:ln>
                <a:solidFill>
                  <a:schemeClr val="tx1"/>
                </a:solidFill>
                <a:effectLst/>
                <a:uLnTx/>
                <a:uFillTx/>
                <a:latin typeface="+mj-lt"/>
                <a:ea typeface="+mj-ea"/>
                <a:cs typeface="+mj-cs"/>
              </a:rPr>
              <a:t>UNISONinHigherEducation</a:t>
            </a:r>
            <a:r>
              <a:rPr kumimoji="0" lang="en-GB" sz="2800" b="0" i="0" u="none" strike="noStrike" kern="1200" cap="none" spc="0" normalizeH="0" baseline="0" noProof="0" dirty="0" smtClean="0">
                <a:ln>
                  <a:noFill/>
                </a:ln>
                <a:solidFill>
                  <a:schemeClr val="tx1"/>
                </a:solidFill>
                <a:effectLst/>
                <a:uLnTx/>
                <a:uFillTx/>
                <a:latin typeface="+mj-lt"/>
                <a:ea typeface="+mj-ea"/>
                <a:cs typeface="+mj-cs"/>
              </a:rPr>
              <a:t/>
            </a:r>
            <a:br>
              <a:rPr kumimoji="0" lang="en-GB" sz="2800" b="0" i="0" u="none" strike="noStrike" kern="1200" cap="none" spc="0" normalizeH="0" baseline="0" noProof="0" dirty="0" smtClean="0">
                <a:ln>
                  <a:noFill/>
                </a:ln>
                <a:solidFill>
                  <a:schemeClr val="tx1"/>
                </a:solidFill>
                <a:effectLst/>
                <a:uLnTx/>
                <a:uFillTx/>
                <a:latin typeface="+mj-lt"/>
                <a:ea typeface="+mj-ea"/>
                <a:cs typeface="+mj-cs"/>
              </a:rPr>
            </a:br>
            <a:endParaRPr kumimoji="0" lang="en-GB" sz="28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defTabSz="664083" rtl="0" eaLnBrk="1" fontAlgn="auto" latinLnBrk="0" hangingPunct="1">
              <a:lnSpc>
                <a:spcPct val="100000"/>
              </a:lnSpc>
              <a:spcBef>
                <a:spcPct val="0"/>
              </a:spcBef>
              <a:spcAft>
                <a:spcPts val="0"/>
              </a:spcAft>
              <a:buClrTx/>
              <a:buSzTx/>
              <a:buFontTx/>
              <a:buNone/>
              <a:tabLst/>
              <a:defRPr/>
            </a:pPr>
            <a:r>
              <a:rPr lang="en-GB" sz="2800" dirty="0" smtClean="0">
                <a:latin typeface="+mj-lt"/>
                <a:ea typeface="+mj-ea"/>
                <a:cs typeface="+mj-cs"/>
              </a:rPr>
              <a:t>                                 @</a:t>
            </a:r>
            <a:r>
              <a:rPr kumimoji="0" lang="en-GB" sz="2800" b="0" i="0" u="none" strike="noStrike" kern="1200" cap="none" spc="0" normalizeH="0" baseline="0" noProof="0" dirty="0" err="1" smtClean="0">
                <a:ln>
                  <a:noFill/>
                </a:ln>
                <a:solidFill>
                  <a:schemeClr val="tx1"/>
                </a:solidFill>
                <a:effectLst/>
                <a:uLnTx/>
                <a:uFillTx/>
                <a:latin typeface="+mj-lt"/>
                <a:ea typeface="+mj-ea"/>
                <a:cs typeface="+mj-cs"/>
              </a:rPr>
              <a:t>UNISONinHE</a:t>
            </a:r>
            <a:endParaRPr kumimoji="0" lang="en-GB" sz="28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defTabSz="664083" rtl="0" eaLnBrk="1" fontAlgn="auto" latinLnBrk="0" hangingPunct="1">
              <a:lnSpc>
                <a:spcPct val="100000"/>
              </a:lnSpc>
              <a:spcBef>
                <a:spcPct val="0"/>
              </a:spcBef>
              <a:spcAft>
                <a:spcPts val="0"/>
              </a:spcAft>
              <a:buClrTx/>
              <a:buSzTx/>
              <a:buFontTx/>
              <a:buNone/>
              <a:tabLst/>
              <a:defRPr/>
            </a:pPr>
            <a:endParaRPr kumimoji="0" lang="en-US" sz="2800" b="0" i="0" u="none" strike="noStrike" kern="1200" cap="none" spc="0" normalizeH="0" baseline="0" noProof="0" dirty="0">
              <a:ln>
                <a:noFill/>
              </a:ln>
              <a:solidFill>
                <a:schemeClr val="tx1"/>
              </a:solidFill>
              <a:effectLst/>
              <a:uLnTx/>
              <a:uFillTx/>
              <a:latin typeface="+mj-lt"/>
              <a:ea typeface="+mj-ea"/>
              <a:cs typeface="+mj-cs"/>
            </a:endParaRPr>
          </a:p>
        </p:txBody>
      </p:sp>
      <p:pic>
        <p:nvPicPr>
          <p:cNvPr id="11" name="Picture 2"/>
          <p:cNvPicPr>
            <a:picLocks noChangeAspect="1" noChangeArrowheads="1"/>
          </p:cNvPicPr>
          <p:nvPr/>
        </p:nvPicPr>
        <p:blipFill>
          <a:blip r:embed="rId5"/>
          <a:srcRect/>
          <a:stretch>
            <a:fillRect/>
          </a:stretch>
        </p:blipFill>
        <p:spPr bwMode="auto">
          <a:xfrm>
            <a:off x="3043451" y="2887055"/>
            <a:ext cx="542925" cy="542925"/>
          </a:xfrm>
          <a:prstGeom prst="rect">
            <a:avLst/>
          </a:prstGeom>
          <a:noFill/>
          <a:ln w="9525">
            <a:noFill/>
            <a:miter lim="800000"/>
            <a:headEnd/>
            <a:tailEnd/>
          </a:ln>
        </p:spPr>
      </p:pic>
      <p:pic>
        <p:nvPicPr>
          <p:cNvPr id="12" name="Picture 3"/>
          <p:cNvPicPr>
            <a:picLocks noChangeAspect="1" noChangeArrowheads="1"/>
          </p:cNvPicPr>
          <p:nvPr/>
        </p:nvPicPr>
        <p:blipFill>
          <a:blip r:embed="rId6"/>
          <a:srcRect/>
          <a:stretch>
            <a:fillRect/>
          </a:stretch>
        </p:blipFill>
        <p:spPr bwMode="auto">
          <a:xfrm>
            <a:off x="3043451" y="3874421"/>
            <a:ext cx="577601" cy="590879"/>
          </a:xfrm>
          <a:prstGeom prst="rect">
            <a:avLst/>
          </a:prstGeom>
          <a:noFill/>
          <a:ln w="9525">
            <a:noFill/>
            <a:miter lim="800000"/>
            <a:headEnd/>
            <a:tailEnd/>
          </a:ln>
        </p:spPr>
      </p:pic>
    </p:spTree>
    <p:extLst>
      <p:ext uri="{BB962C8B-B14F-4D97-AF65-F5344CB8AC3E}">
        <p14:creationId xmlns:p14="http://schemas.microsoft.com/office/powerpoint/2010/main" xmlns="" val="12308763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nvest_uni_Facebook_1200X630px.png" descr="/Users/vinay/1.My_work_folder/1. Live jobs/23817_InvestInMyUNI_socialmedia_Facebook_EDITABLE/Invest_uni_Facebook_1200X630px.png"/>
          <p:cNvPicPr>
            <a:picLocks noChangeAspect="1"/>
          </p:cNvPicPr>
          <p:nvPr/>
        </p:nvPicPr>
        <p:blipFill>
          <a:blip r:embed="rId3" r:link="rId4">
            <a:extLst>
              <a:ext uri="{28A0092B-C50C-407E-A947-70E740481C1C}">
                <a14:useLocalDpi xmlns:a14="http://schemas.microsoft.com/office/drawing/2010/main" xmlns="" val="0"/>
              </a:ext>
            </a:extLst>
          </a:blip>
          <a:stretch>
            <a:fillRect/>
          </a:stretch>
        </p:blipFill>
        <p:spPr>
          <a:xfrm>
            <a:off x="0" y="0"/>
            <a:ext cx="15240000" cy="8001000"/>
          </a:xfrm>
          <a:prstGeom prst="rect">
            <a:avLst/>
          </a:prstGeom>
        </p:spPr>
      </p:pic>
      <p:sp>
        <p:nvSpPr>
          <p:cNvPr id="5" name="TextBox 4"/>
          <p:cNvSpPr txBox="1"/>
          <p:nvPr/>
        </p:nvSpPr>
        <p:spPr>
          <a:xfrm>
            <a:off x="1716968" y="548640"/>
            <a:ext cx="9631279" cy="4247317"/>
          </a:xfrm>
          <a:prstGeom prst="rect">
            <a:avLst/>
          </a:prstGeom>
          <a:noFill/>
        </p:spPr>
        <p:txBody>
          <a:bodyPr wrap="square" rtlCol="0">
            <a:spAutoFit/>
          </a:bodyPr>
          <a:lstStyle/>
          <a:p>
            <a:r>
              <a:rPr lang="en-US" sz="5400" b="1" dirty="0" smtClean="0">
                <a:latin typeface="Arial"/>
                <a:cs typeface="Arial"/>
              </a:rPr>
              <a:t>How is pay negotiated?</a:t>
            </a:r>
          </a:p>
          <a:p>
            <a:endParaRPr lang="en-US" sz="5400" b="1" dirty="0" smtClean="0">
              <a:latin typeface="Arial"/>
              <a:cs typeface="Arial"/>
            </a:endParaRPr>
          </a:p>
          <a:p>
            <a:endParaRPr lang="en-US" sz="5400" b="1" dirty="0" smtClean="0">
              <a:latin typeface="Arial"/>
              <a:cs typeface="Arial"/>
            </a:endParaRPr>
          </a:p>
          <a:p>
            <a:endParaRPr lang="en-US" sz="5400" b="1" dirty="0" smtClean="0">
              <a:latin typeface="Arial"/>
              <a:cs typeface="Arial"/>
            </a:endParaRPr>
          </a:p>
          <a:p>
            <a:r>
              <a:rPr lang="en-US" sz="5400" b="1" dirty="0" smtClean="0">
                <a:latin typeface="Arial"/>
                <a:cs typeface="Arial"/>
              </a:rPr>
              <a:t>What happens and when?</a:t>
            </a:r>
            <a:endParaRPr lang="en-US" sz="5400" b="1" dirty="0">
              <a:latin typeface="Arial"/>
              <a:cs typeface="Arial"/>
            </a:endParaRPr>
          </a:p>
        </p:txBody>
      </p:sp>
    </p:spTree>
    <p:extLst>
      <p:ext uri="{BB962C8B-B14F-4D97-AF65-F5344CB8AC3E}">
        <p14:creationId xmlns:p14="http://schemas.microsoft.com/office/powerpoint/2010/main" xmlns="" val="1230876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nvest_uni_Facebook_1200X630px.png" descr="/Users/vinay/1.My_work_folder/1. Live jobs/23817_InvestInMyUNI_socialmedia_Facebook_EDITABLE/Invest_uni_Facebook_1200X630px.png"/>
          <p:cNvPicPr>
            <a:picLocks noChangeAspect="1"/>
          </p:cNvPicPr>
          <p:nvPr/>
        </p:nvPicPr>
        <p:blipFill>
          <a:blip r:embed="rId3" r:link="rId4">
            <a:extLst>
              <a:ext uri="{28A0092B-C50C-407E-A947-70E740481C1C}">
                <a14:useLocalDpi xmlns:a14="http://schemas.microsoft.com/office/drawing/2010/main" xmlns="" val="0"/>
              </a:ext>
            </a:extLst>
          </a:blip>
          <a:stretch>
            <a:fillRect/>
          </a:stretch>
        </p:blipFill>
        <p:spPr>
          <a:xfrm>
            <a:off x="0" y="0"/>
            <a:ext cx="15240000" cy="8001000"/>
          </a:xfrm>
          <a:prstGeom prst="rect">
            <a:avLst/>
          </a:prstGeom>
        </p:spPr>
      </p:pic>
      <p:sp>
        <p:nvSpPr>
          <p:cNvPr id="5" name="TextBox 4"/>
          <p:cNvSpPr txBox="1"/>
          <p:nvPr/>
        </p:nvSpPr>
        <p:spPr>
          <a:xfrm>
            <a:off x="1716968" y="548640"/>
            <a:ext cx="9631279" cy="5016758"/>
          </a:xfrm>
          <a:prstGeom prst="rect">
            <a:avLst/>
          </a:prstGeom>
          <a:noFill/>
        </p:spPr>
        <p:txBody>
          <a:bodyPr wrap="square" rtlCol="0">
            <a:spAutoFit/>
          </a:bodyPr>
          <a:lstStyle/>
          <a:p>
            <a:r>
              <a:rPr lang="en-GB" sz="4000" dirty="0" smtClean="0"/>
              <a:t>After negotiations with the unions and following 2 dispute meetings the employers have made a “full and final” pay offer for 2016 – 17</a:t>
            </a:r>
          </a:p>
          <a:p>
            <a:endParaRPr lang="en-GB" sz="4000" dirty="0" smtClean="0"/>
          </a:p>
          <a:p>
            <a:r>
              <a:rPr lang="en-GB" sz="4000" dirty="0" smtClean="0"/>
              <a:t>UNISON is consulting higher education members on the offer. </a:t>
            </a:r>
          </a:p>
          <a:p>
            <a:endParaRPr lang="en-US" sz="4000" b="1" dirty="0">
              <a:latin typeface="Arial"/>
              <a:cs typeface="Arial"/>
            </a:endParaRPr>
          </a:p>
        </p:txBody>
      </p:sp>
    </p:spTree>
    <p:extLst>
      <p:ext uri="{BB962C8B-B14F-4D97-AF65-F5344CB8AC3E}">
        <p14:creationId xmlns:p14="http://schemas.microsoft.com/office/powerpoint/2010/main" xmlns="" val="12308763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nvest_uni_Facebook_1200X630px.png" descr="/Users/vinay/1.My_work_folder/1. Live jobs/23817_InvestInMyUNI_socialmedia_Facebook_EDITABLE/Invest_uni_Facebook_1200X630px.png"/>
          <p:cNvPicPr>
            <a:picLocks noChangeAspect="1"/>
          </p:cNvPicPr>
          <p:nvPr/>
        </p:nvPicPr>
        <p:blipFill>
          <a:blip r:embed="rId3" r:link="rId4">
            <a:extLst>
              <a:ext uri="{28A0092B-C50C-407E-A947-70E740481C1C}">
                <a14:useLocalDpi xmlns:a14="http://schemas.microsoft.com/office/drawing/2010/main" xmlns="" val="0"/>
              </a:ext>
            </a:extLst>
          </a:blip>
          <a:stretch>
            <a:fillRect/>
          </a:stretch>
        </p:blipFill>
        <p:spPr>
          <a:xfrm>
            <a:off x="0" y="0"/>
            <a:ext cx="15240000" cy="8001000"/>
          </a:xfrm>
          <a:prstGeom prst="rect">
            <a:avLst/>
          </a:prstGeom>
        </p:spPr>
      </p:pic>
      <p:sp>
        <p:nvSpPr>
          <p:cNvPr id="5" name="TextBox 4"/>
          <p:cNvSpPr txBox="1"/>
          <p:nvPr/>
        </p:nvSpPr>
        <p:spPr>
          <a:xfrm>
            <a:off x="1716968" y="548640"/>
            <a:ext cx="9631279" cy="2492990"/>
          </a:xfrm>
          <a:prstGeom prst="rect">
            <a:avLst/>
          </a:prstGeom>
          <a:noFill/>
        </p:spPr>
        <p:txBody>
          <a:bodyPr wrap="square" rtlCol="0">
            <a:spAutoFit/>
          </a:bodyPr>
          <a:lstStyle/>
          <a:p>
            <a:r>
              <a:rPr lang="en-GB" sz="3600" b="1" dirty="0" smtClean="0"/>
              <a:t>The offer: </a:t>
            </a:r>
            <a:r>
              <a:rPr lang="en-GB" sz="3600" dirty="0" smtClean="0"/>
              <a:t>From 1 August 2016, points 1-7 would increase as below:</a:t>
            </a:r>
          </a:p>
          <a:p>
            <a:endParaRPr lang="en-GB" sz="4000" dirty="0" smtClean="0"/>
          </a:p>
          <a:p>
            <a:endParaRPr lang="en-US" sz="4000" b="1" dirty="0">
              <a:latin typeface="Arial"/>
              <a:cs typeface="Arial"/>
            </a:endParaRPr>
          </a:p>
        </p:txBody>
      </p:sp>
      <p:graphicFrame>
        <p:nvGraphicFramePr>
          <p:cNvPr id="6" name="Table 5"/>
          <p:cNvGraphicFramePr>
            <a:graphicFrameLocks noGrp="1"/>
          </p:cNvGraphicFramePr>
          <p:nvPr/>
        </p:nvGraphicFramePr>
        <p:xfrm>
          <a:off x="1716968" y="1624085"/>
          <a:ext cx="9365015" cy="4274688"/>
        </p:xfrm>
        <a:graphic>
          <a:graphicData uri="http://schemas.openxmlformats.org/drawingml/2006/table">
            <a:tbl>
              <a:tblPr firstRow="1" bandRow="1">
                <a:tableStyleId>{5C22544A-7EE6-4342-B048-85BDC9FD1C3A}</a:tableStyleId>
              </a:tblPr>
              <a:tblGrid>
                <a:gridCol w="3829759"/>
                <a:gridCol w="2767628"/>
                <a:gridCol w="2767628"/>
              </a:tblGrid>
              <a:tr h="484737">
                <a:tc>
                  <a:txBody>
                    <a:bodyPr/>
                    <a:lstStyle/>
                    <a:p>
                      <a:r>
                        <a:rPr lang="en-GB" dirty="0" smtClean="0"/>
                        <a:t>Spinal column point</a:t>
                      </a:r>
                      <a:endParaRPr lang="en-GB" dirty="0"/>
                    </a:p>
                  </a:txBody>
                  <a:tcPr>
                    <a:solidFill>
                      <a:schemeClr val="tx1">
                        <a:alpha val="65000"/>
                      </a:schemeClr>
                    </a:solidFill>
                  </a:tcPr>
                </a:tc>
                <a:tc>
                  <a:txBody>
                    <a:bodyPr/>
                    <a:lstStyle/>
                    <a:p>
                      <a:r>
                        <a:rPr lang="en-GB" dirty="0" smtClean="0"/>
                        <a:t>%</a:t>
                      </a:r>
                      <a:r>
                        <a:rPr lang="en-GB" baseline="0" dirty="0" smtClean="0"/>
                        <a:t> increase</a:t>
                      </a:r>
                      <a:endParaRPr lang="en-GB" dirty="0"/>
                    </a:p>
                  </a:txBody>
                  <a:tcPr>
                    <a:solidFill>
                      <a:schemeClr val="tx1">
                        <a:alpha val="65000"/>
                      </a:schemeClr>
                    </a:solidFill>
                  </a:tcPr>
                </a:tc>
                <a:tc>
                  <a:txBody>
                    <a:bodyPr/>
                    <a:lstStyle/>
                    <a:p>
                      <a:r>
                        <a:rPr lang="en-GB" dirty="0" smtClean="0"/>
                        <a:t>£ increase</a:t>
                      </a:r>
                      <a:endParaRPr lang="en-GB" dirty="0"/>
                    </a:p>
                  </a:txBody>
                  <a:tcPr>
                    <a:solidFill>
                      <a:schemeClr val="tx1">
                        <a:alpha val="65000"/>
                      </a:schemeClr>
                    </a:solidFill>
                  </a:tcPr>
                </a:tc>
              </a:tr>
              <a:tr h="878586">
                <a:tc>
                  <a:txBody>
                    <a:bodyPr/>
                    <a:lstStyle/>
                    <a:p>
                      <a:r>
                        <a:rPr lang="en-GB" sz="1800" dirty="0" smtClean="0"/>
                        <a:t>1 (Deleted</a:t>
                      </a:r>
                      <a:r>
                        <a:rPr lang="en-GB" sz="1800" baseline="0" dirty="0" smtClean="0"/>
                        <a:t> </a:t>
                      </a:r>
                      <a:r>
                        <a:rPr lang="en-GB" sz="1800" baseline="0" dirty="0" err="1" smtClean="0"/>
                        <a:t>w.e.f</a:t>
                      </a:r>
                      <a:r>
                        <a:rPr lang="en-GB" sz="1800" baseline="0" dirty="0" smtClean="0"/>
                        <a:t> 1/4/17)</a:t>
                      </a:r>
                      <a:endParaRPr lang="en-GB" sz="1800" dirty="0"/>
                    </a:p>
                  </a:txBody>
                  <a:tcPr>
                    <a:solidFill>
                      <a:schemeClr val="accent1">
                        <a:tint val="40000"/>
                        <a:alpha val="20000"/>
                      </a:schemeClr>
                    </a:solidFill>
                  </a:tcPr>
                </a:tc>
                <a:tc>
                  <a:txBody>
                    <a:bodyPr/>
                    <a:lstStyle/>
                    <a:p>
                      <a:r>
                        <a:rPr lang="en-GB" sz="1800" dirty="0" smtClean="0"/>
                        <a:t>3.1% (5.1%</a:t>
                      </a:r>
                      <a:r>
                        <a:rPr lang="en-GB" sz="1800" baseline="0" dirty="0" smtClean="0"/>
                        <a:t> 1/4/17)</a:t>
                      </a:r>
                      <a:endParaRPr lang="en-GB" sz="1800" dirty="0"/>
                    </a:p>
                  </a:txBody>
                  <a:tcPr>
                    <a:solidFill>
                      <a:schemeClr val="accent1">
                        <a:tint val="40000"/>
                        <a:alpha val="20000"/>
                      </a:schemeClr>
                    </a:solidFill>
                  </a:tcPr>
                </a:tc>
                <a:tc>
                  <a:txBody>
                    <a:bodyPr/>
                    <a:lstStyle/>
                    <a:p>
                      <a:r>
                        <a:rPr lang="en-GB" sz="1800" dirty="0" smtClean="0"/>
                        <a:t>£444 move to</a:t>
                      </a:r>
                      <a:r>
                        <a:rPr lang="en-GB" sz="1800" baseline="0" dirty="0" smtClean="0"/>
                        <a:t> pt 2 </a:t>
                      </a:r>
                      <a:r>
                        <a:rPr lang="en-GB" sz="1800" baseline="0" dirty="0" err="1" smtClean="0"/>
                        <a:t>w.e.f</a:t>
                      </a:r>
                      <a:r>
                        <a:rPr lang="en-GB" sz="1800" baseline="0" dirty="0" smtClean="0"/>
                        <a:t> 1/4/17</a:t>
                      </a:r>
                      <a:endParaRPr lang="en-GB" sz="1800" dirty="0"/>
                    </a:p>
                  </a:txBody>
                  <a:tcPr>
                    <a:solidFill>
                      <a:schemeClr val="accent1">
                        <a:tint val="40000"/>
                        <a:alpha val="20000"/>
                      </a:schemeClr>
                    </a:solidFill>
                  </a:tcPr>
                </a:tc>
              </a:tr>
              <a:tr h="484737">
                <a:tc>
                  <a:txBody>
                    <a:bodyPr/>
                    <a:lstStyle/>
                    <a:p>
                      <a:r>
                        <a:rPr lang="en-GB" sz="1800" dirty="0" smtClean="0"/>
                        <a:t>2</a:t>
                      </a:r>
                      <a:endParaRPr lang="en-GB" sz="1800" dirty="0"/>
                    </a:p>
                  </a:txBody>
                  <a:tcPr>
                    <a:solidFill>
                      <a:schemeClr val="accent1">
                        <a:tint val="40000"/>
                        <a:alpha val="20000"/>
                      </a:schemeClr>
                    </a:solidFill>
                  </a:tcPr>
                </a:tc>
                <a:tc>
                  <a:txBody>
                    <a:bodyPr/>
                    <a:lstStyle/>
                    <a:p>
                      <a:r>
                        <a:rPr lang="en-GB" sz="1800" dirty="0" smtClean="0"/>
                        <a:t>3.1%</a:t>
                      </a:r>
                      <a:endParaRPr lang="en-GB" sz="1800" dirty="0"/>
                    </a:p>
                  </a:txBody>
                  <a:tcPr>
                    <a:solidFill>
                      <a:schemeClr val="accent1">
                        <a:tint val="40000"/>
                        <a:alpha val="20000"/>
                      </a:schemeClr>
                    </a:solidFill>
                  </a:tcPr>
                </a:tc>
                <a:tc>
                  <a:txBody>
                    <a:bodyPr/>
                    <a:lstStyle/>
                    <a:p>
                      <a:r>
                        <a:rPr lang="en-GB" sz="1800" dirty="0" smtClean="0"/>
                        <a:t>£453</a:t>
                      </a:r>
                      <a:endParaRPr lang="en-GB" sz="1800" dirty="0"/>
                    </a:p>
                  </a:txBody>
                  <a:tcPr>
                    <a:solidFill>
                      <a:schemeClr val="accent1">
                        <a:tint val="40000"/>
                        <a:alpha val="20000"/>
                      </a:schemeClr>
                    </a:solidFill>
                  </a:tcPr>
                </a:tc>
              </a:tr>
              <a:tr h="484737">
                <a:tc>
                  <a:txBody>
                    <a:bodyPr/>
                    <a:lstStyle/>
                    <a:p>
                      <a:r>
                        <a:rPr lang="en-GB" sz="1800" dirty="0" smtClean="0"/>
                        <a:t>3</a:t>
                      </a:r>
                      <a:endParaRPr lang="en-GB" sz="1800" dirty="0"/>
                    </a:p>
                  </a:txBody>
                  <a:tcPr>
                    <a:solidFill>
                      <a:schemeClr val="accent1">
                        <a:tint val="40000"/>
                        <a:alpha val="20000"/>
                      </a:schemeClr>
                    </a:solidFill>
                  </a:tcPr>
                </a:tc>
                <a:tc>
                  <a:txBody>
                    <a:bodyPr/>
                    <a:lstStyle/>
                    <a:p>
                      <a:r>
                        <a:rPr lang="en-GB" sz="1800" dirty="0" smtClean="0"/>
                        <a:t>2.7%</a:t>
                      </a:r>
                      <a:endParaRPr lang="en-GB" sz="1800" dirty="0"/>
                    </a:p>
                  </a:txBody>
                  <a:tcPr>
                    <a:solidFill>
                      <a:schemeClr val="accent1">
                        <a:tint val="40000"/>
                        <a:alpha val="20000"/>
                      </a:schemeClr>
                    </a:solidFill>
                  </a:tcPr>
                </a:tc>
                <a:tc>
                  <a:txBody>
                    <a:bodyPr/>
                    <a:lstStyle/>
                    <a:p>
                      <a:r>
                        <a:rPr lang="en-GB" sz="1800" dirty="0" smtClean="0"/>
                        <a:t>£383</a:t>
                      </a:r>
                      <a:endParaRPr lang="en-GB" sz="1800" dirty="0"/>
                    </a:p>
                  </a:txBody>
                  <a:tcPr>
                    <a:solidFill>
                      <a:schemeClr val="accent1">
                        <a:tint val="40000"/>
                        <a:alpha val="20000"/>
                      </a:schemeClr>
                    </a:solidFill>
                  </a:tcPr>
                </a:tc>
              </a:tr>
              <a:tr h="484737">
                <a:tc>
                  <a:txBody>
                    <a:bodyPr/>
                    <a:lstStyle/>
                    <a:p>
                      <a:r>
                        <a:rPr lang="en-GB" sz="1800" dirty="0" smtClean="0"/>
                        <a:t>4</a:t>
                      </a:r>
                      <a:endParaRPr lang="en-GB" sz="1800" dirty="0"/>
                    </a:p>
                  </a:txBody>
                  <a:tcPr>
                    <a:solidFill>
                      <a:schemeClr val="accent1">
                        <a:tint val="40000"/>
                        <a:alpha val="20000"/>
                      </a:schemeClr>
                    </a:solidFill>
                  </a:tcPr>
                </a:tc>
                <a:tc>
                  <a:txBody>
                    <a:bodyPr/>
                    <a:lstStyle/>
                    <a:p>
                      <a:r>
                        <a:rPr lang="en-GB" sz="1800" dirty="0" smtClean="0"/>
                        <a:t>2.7%</a:t>
                      </a:r>
                      <a:endParaRPr lang="en-GB" sz="1800" dirty="0"/>
                    </a:p>
                  </a:txBody>
                  <a:tcPr>
                    <a:solidFill>
                      <a:schemeClr val="accent1">
                        <a:tint val="40000"/>
                        <a:alpha val="20000"/>
                      </a:schemeClr>
                    </a:solidFill>
                  </a:tcPr>
                </a:tc>
                <a:tc>
                  <a:txBody>
                    <a:bodyPr/>
                    <a:lstStyle/>
                    <a:p>
                      <a:r>
                        <a:rPr lang="en-GB" sz="1800" dirty="0" smtClean="0"/>
                        <a:t>£412</a:t>
                      </a:r>
                      <a:endParaRPr lang="en-GB" sz="1800" dirty="0"/>
                    </a:p>
                  </a:txBody>
                  <a:tcPr>
                    <a:solidFill>
                      <a:schemeClr val="accent1">
                        <a:tint val="40000"/>
                        <a:alpha val="20000"/>
                      </a:schemeClr>
                    </a:solidFill>
                  </a:tcPr>
                </a:tc>
              </a:tr>
              <a:tr h="484737">
                <a:tc>
                  <a:txBody>
                    <a:bodyPr/>
                    <a:lstStyle/>
                    <a:p>
                      <a:r>
                        <a:rPr lang="en-GB" sz="1800" dirty="0" smtClean="0"/>
                        <a:t>5</a:t>
                      </a:r>
                      <a:endParaRPr lang="en-GB" sz="1800" dirty="0"/>
                    </a:p>
                  </a:txBody>
                  <a:tcPr>
                    <a:solidFill>
                      <a:schemeClr val="accent1">
                        <a:tint val="40000"/>
                        <a:alpha val="20000"/>
                      </a:schemeClr>
                    </a:solidFill>
                  </a:tcPr>
                </a:tc>
                <a:tc>
                  <a:txBody>
                    <a:bodyPr/>
                    <a:lstStyle/>
                    <a:p>
                      <a:r>
                        <a:rPr lang="en-GB" sz="1800" dirty="0" smtClean="0"/>
                        <a:t>2.2%</a:t>
                      </a:r>
                      <a:endParaRPr lang="en-GB" sz="1800" dirty="0"/>
                    </a:p>
                  </a:txBody>
                  <a:tcPr>
                    <a:solidFill>
                      <a:schemeClr val="accent1">
                        <a:tint val="40000"/>
                        <a:alpha val="20000"/>
                      </a:schemeClr>
                    </a:solidFill>
                  </a:tcPr>
                </a:tc>
                <a:tc>
                  <a:txBody>
                    <a:bodyPr/>
                    <a:lstStyle/>
                    <a:p>
                      <a:r>
                        <a:rPr lang="en-GB" sz="1800" dirty="0" smtClean="0"/>
                        <a:t>£344</a:t>
                      </a:r>
                      <a:endParaRPr lang="en-GB" sz="1800" dirty="0"/>
                    </a:p>
                  </a:txBody>
                  <a:tcPr>
                    <a:solidFill>
                      <a:schemeClr val="accent1">
                        <a:tint val="40000"/>
                        <a:alpha val="20000"/>
                      </a:schemeClr>
                    </a:solidFill>
                  </a:tcPr>
                </a:tc>
              </a:tr>
              <a:tr h="484737">
                <a:tc>
                  <a:txBody>
                    <a:bodyPr/>
                    <a:lstStyle/>
                    <a:p>
                      <a:r>
                        <a:rPr lang="en-GB" sz="1800" dirty="0" smtClean="0"/>
                        <a:t>6</a:t>
                      </a:r>
                      <a:endParaRPr lang="en-GB" sz="1800" dirty="0"/>
                    </a:p>
                  </a:txBody>
                  <a:tcPr>
                    <a:solidFill>
                      <a:schemeClr val="accent1">
                        <a:tint val="40000"/>
                        <a:alpha val="20000"/>
                      </a:schemeClr>
                    </a:solidFill>
                  </a:tcPr>
                </a:tc>
                <a:tc>
                  <a:txBody>
                    <a:bodyPr/>
                    <a:lstStyle/>
                    <a:p>
                      <a:r>
                        <a:rPr lang="en-GB" sz="1800" dirty="0" smtClean="0"/>
                        <a:t>1.7%</a:t>
                      </a:r>
                      <a:endParaRPr lang="en-GB" sz="1800" dirty="0"/>
                    </a:p>
                  </a:txBody>
                  <a:tcPr>
                    <a:solidFill>
                      <a:schemeClr val="accent1">
                        <a:tint val="40000"/>
                        <a:alpha val="20000"/>
                      </a:schemeClr>
                    </a:solidFill>
                  </a:tcPr>
                </a:tc>
                <a:tc>
                  <a:txBody>
                    <a:bodyPr/>
                    <a:lstStyle/>
                    <a:p>
                      <a:r>
                        <a:rPr lang="en-GB" sz="1800" dirty="0" smtClean="0"/>
                        <a:t>£272</a:t>
                      </a:r>
                      <a:endParaRPr lang="en-GB" sz="1800" dirty="0"/>
                    </a:p>
                  </a:txBody>
                  <a:tcPr>
                    <a:solidFill>
                      <a:schemeClr val="accent1">
                        <a:tint val="40000"/>
                        <a:alpha val="20000"/>
                      </a:schemeClr>
                    </a:solidFill>
                  </a:tcPr>
                </a:tc>
              </a:tr>
              <a:tr h="484737">
                <a:tc>
                  <a:txBody>
                    <a:bodyPr/>
                    <a:lstStyle/>
                    <a:p>
                      <a:r>
                        <a:rPr lang="en-GB" sz="1800" dirty="0" smtClean="0"/>
                        <a:t>7</a:t>
                      </a:r>
                      <a:endParaRPr lang="en-GB" sz="1800" dirty="0"/>
                    </a:p>
                  </a:txBody>
                  <a:tcPr>
                    <a:solidFill>
                      <a:schemeClr val="accent1">
                        <a:tint val="40000"/>
                        <a:alpha val="20000"/>
                      </a:schemeClr>
                    </a:solidFill>
                  </a:tcPr>
                </a:tc>
                <a:tc>
                  <a:txBody>
                    <a:bodyPr/>
                    <a:lstStyle/>
                    <a:p>
                      <a:r>
                        <a:rPr lang="en-GB" sz="1800" dirty="0" smtClean="0"/>
                        <a:t>1.6%</a:t>
                      </a:r>
                      <a:endParaRPr lang="en-GB" sz="1800" dirty="0"/>
                    </a:p>
                  </a:txBody>
                  <a:tcPr>
                    <a:solidFill>
                      <a:schemeClr val="accent1">
                        <a:tint val="40000"/>
                        <a:alpha val="20000"/>
                      </a:schemeClr>
                    </a:solidFill>
                  </a:tcPr>
                </a:tc>
                <a:tc>
                  <a:txBody>
                    <a:bodyPr/>
                    <a:lstStyle/>
                    <a:p>
                      <a:r>
                        <a:rPr lang="en-GB" sz="1800" dirty="0" smtClean="0"/>
                        <a:t>£261</a:t>
                      </a:r>
                      <a:endParaRPr lang="en-GB" sz="1800" dirty="0"/>
                    </a:p>
                  </a:txBody>
                  <a:tcPr>
                    <a:solidFill>
                      <a:schemeClr val="accent1">
                        <a:tint val="40000"/>
                        <a:alpha val="20000"/>
                      </a:schemeClr>
                    </a:solidFill>
                  </a:tcPr>
                </a:tc>
              </a:tr>
            </a:tbl>
          </a:graphicData>
        </a:graphic>
      </p:graphicFrame>
    </p:spTree>
    <p:extLst>
      <p:ext uri="{BB962C8B-B14F-4D97-AF65-F5344CB8AC3E}">
        <p14:creationId xmlns:p14="http://schemas.microsoft.com/office/powerpoint/2010/main" xmlns="" val="1230876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nvest_uni_Facebook_1200X630px.png" descr="/Users/vinay/1.My_work_folder/1. Live jobs/23817_InvestInMyUNI_socialmedia_Facebook_EDITABLE/Invest_uni_Facebook_1200X630px.png"/>
          <p:cNvPicPr>
            <a:picLocks noChangeAspect="1"/>
          </p:cNvPicPr>
          <p:nvPr/>
        </p:nvPicPr>
        <p:blipFill>
          <a:blip r:embed="rId3" r:link="rId4">
            <a:extLst>
              <a:ext uri="{28A0092B-C50C-407E-A947-70E740481C1C}">
                <a14:useLocalDpi xmlns:a14="http://schemas.microsoft.com/office/drawing/2010/main" xmlns="" val="0"/>
              </a:ext>
            </a:extLst>
          </a:blip>
          <a:stretch>
            <a:fillRect/>
          </a:stretch>
        </p:blipFill>
        <p:spPr>
          <a:xfrm>
            <a:off x="0" y="0"/>
            <a:ext cx="15240000" cy="8001000"/>
          </a:xfrm>
          <a:prstGeom prst="rect">
            <a:avLst/>
          </a:prstGeom>
        </p:spPr>
      </p:pic>
      <p:sp>
        <p:nvSpPr>
          <p:cNvPr id="5" name="TextBox 4"/>
          <p:cNvSpPr txBox="1"/>
          <p:nvPr/>
        </p:nvSpPr>
        <p:spPr>
          <a:xfrm>
            <a:off x="1716968" y="548640"/>
            <a:ext cx="9631279" cy="5755422"/>
          </a:xfrm>
          <a:prstGeom prst="rect">
            <a:avLst/>
          </a:prstGeom>
          <a:noFill/>
        </p:spPr>
        <p:txBody>
          <a:bodyPr wrap="square" rtlCol="0">
            <a:spAutoFit/>
          </a:bodyPr>
          <a:lstStyle/>
          <a:p>
            <a:pPr>
              <a:buFont typeface="Wingdings" pitchFamily="2" charset="2"/>
              <a:buChar char="q"/>
            </a:pPr>
            <a:r>
              <a:rPr lang="en-GB" sz="3600" dirty="0" smtClean="0"/>
              <a:t> For all pay points 8 – 51 there would be an increase of 1.1%.</a:t>
            </a:r>
          </a:p>
          <a:p>
            <a:pPr>
              <a:buFont typeface="Wingdings" pitchFamily="2" charset="2"/>
              <a:buChar char="q"/>
            </a:pPr>
            <a:endParaRPr lang="en-GB" sz="3600" dirty="0" smtClean="0"/>
          </a:p>
          <a:p>
            <a:pPr>
              <a:buFont typeface="Wingdings" pitchFamily="2" charset="2"/>
              <a:buChar char="q"/>
            </a:pPr>
            <a:r>
              <a:rPr lang="en-GB" sz="3600" dirty="0" smtClean="0"/>
              <a:t> Institutions that pay nationally agreed London Weighting should increase them by 1.1%.</a:t>
            </a:r>
          </a:p>
          <a:p>
            <a:pPr>
              <a:buFont typeface="Wingdings" pitchFamily="2" charset="2"/>
              <a:buChar char="q"/>
            </a:pPr>
            <a:endParaRPr lang="en-GB" sz="3600" dirty="0" smtClean="0"/>
          </a:p>
          <a:p>
            <a:pPr>
              <a:buFont typeface="Wingdings" pitchFamily="2" charset="2"/>
              <a:buChar char="q"/>
            </a:pPr>
            <a:r>
              <a:rPr lang="en-GB" sz="3600" dirty="0" smtClean="0"/>
              <a:t> The bottom spinal column point will be deleted 1/4/17 and staff will move to SCP 2</a:t>
            </a:r>
          </a:p>
          <a:p>
            <a:pPr>
              <a:buFont typeface="Wingdings" pitchFamily="2" charset="2"/>
              <a:buChar char="q"/>
            </a:pPr>
            <a:endParaRPr lang="en-GB" sz="4000" dirty="0" smtClean="0"/>
          </a:p>
          <a:p>
            <a:endParaRPr lang="en-US" sz="4000" b="1" dirty="0">
              <a:latin typeface="Arial"/>
              <a:cs typeface="Arial"/>
            </a:endParaRPr>
          </a:p>
        </p:txBody>
      </p:sp>
    </p:spTree>
    <p:extLst>
      <p:ext uri="{BB962C8B-B14F-4D97-AF65-F5344CB8AC3E}">
        <p14:creationId xmlns:p14="http://schemas.microsoft.com/office/powerpoint/2010/main" xmlns="" val="1230876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nvest_uni_Facebook_1200X630px.png" descr="/Users/vinay/1.My_work_folder/1. Live jobs/23817_InvestInMyUNI_socialmedia_Facebook_EDITABLE/Invest_uni_Facebook_1200X630px.png"/>
          <p:cNvPicPr>
            <a:picLocks noChangeAspect="1"/>
          </p:cNvPicPr>
          <p:nvPr/>
        </p:nvPicPr>
        <p:blipFill>
          <a:blip r:embed="rId3" r:link="rId4">
            <a:extLst>
              <a:ext uri="{28A0092B-C50C-407E-A947-70E740481C1C}">
                <a14:useLocalDpi xmlns:a14="http://schemas.microsoft.com/office/drawing/2010/main" xmlns="" val="0"/>
              </a:ext>
            </a:extLst>
          </a:blip>
          <a:stretch>
            <a:fillRect/>
          </a:stretch>
        </p:blipFill>
        <p:spPr>
          <a:xfrm>
            <a:off x="0" y="0"/>
            <a:ext cx="15240000" cy="8001000"/>
          </a:xfrm>
          <a:prstGeom prst="rect">
            <a:avLst/>
          </a:prstGeom>
        </p:spPr>
      </p:pic>
      <p:sp>
        <p:nvSpPr>
          <p:cNvPr id="5" name="TextBox 4"/>
          <p:cNvSpPr txBox="1"/>
          <p:nvPr/>
        </p:nvSpPr>
        <p:spPr>
          <a:xfrm>
            <a:off x="1716968" y="548640"/>
            <a:ext cx="9631279" cy="707886"/>
          </a:xfrm>
          <a:prstGeom prst="rect">
            <a:avLst/>
          </a:prstGeom>
          <a:noFill/>
        </p:spPr>
        <p:txBody>
          <a:bodyPr wrap="square" rtlCol="0">
            <a:spAutoFit/>
          </a:bodyPr>
          <a:lstStyle/>
          <a:p>
            <a:r>
              <a:rPr lang="en-US" sz="4000" b="1" dirty="0" smtClean="0">
                <a:latin typeface="Arial"/>
                <a:cs typeface="Arial"/>
              </a:rPr>
              <a:t>Impact of  hourly rates on SCP 1-4</a:t>
            </a:r>
            <a:endParaRPr lang="en-US" sz="4000" b="1" dirty="0">
              <a:latin typeface="Arial"/>
              <a:cs typeface="Arial"/>
            </a:endParaRPr>
          </a:p>
        </p:txBody>
      </p:sp>
      <p:graphicFrame>
        <p:nvGraphicFramePr>
          <p:cNvPr id="6" name="Chart 5"/>
          <p:cNvGraphicFramePr/>
          <p:nvPr/>
        </p:nvGraphicFramePr>
        <p:xfrm>
          <a:off x="1716968" y="1507973"/>
          <a:ext cx="9035143" cy="437106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xmlns="" val="12308763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nvest_uni_Facebook_1200X630px.png" descr="/Users/vinay/1.My_work_folder/1. Live jobs/23817_InvestInMyUNI_socialmedia_Facebook_EDITABLE/Invest_uni_Facebook_1200X630px.png"/>
          <p:cNvPicPr>
            <a:picLocks noChangeAspect="1"/>
          </p:cNvPicPr>
          <p:nvPr/>
        </p:nvPicPr>
        <p:blipFill>
          <a:blip r:embed="rId3" r:link="rId4">
            <a:extLst>
              <a:ext uri="{28A0092B-C50C-407E-A947-70E740481C1C}">
                <a14:useLocalDpi xmlns:a14="http://schemas.microsoft.com/office/drawing/2010/main" xmlns="" val="0"/>
              </a:ext>
            </a:extLst>
          </a:blip>
          <a:stretch>
            <a:fillRect/>
          </a:stretch>
        </p:blipFill>
        <p:spPr>
          <a:xfrm>
            <a:off x="0" y="0"/>
            <a:ext cx="15240000" cy="8001000"/>
          </a:xfrm>
          <a:prstGeom prst="rect">
            <a:avLst/>
          </a:prstGeom>
        </p:spPr>
      </p:pic>
      <p:sp>
        <p:nvSpPr>
          <p:cNvPr id="5" name="TextBox 4"/>
          <p:cNvSpPr txBox="1"/>
          <p:nvPr/>
        </p:nvSpPr>
        <p:spPr>
          <a:xfrm>
            <a:off x="1716968" y="548640"/>
            <a:ext cx="9631279" cy="6093976"/>
          </a:xfrm>
          <a:prstGeom prst="rect">
            <a:avLst/>
          </a:prstGeom>
          <a:noFill/>
        </p:spPr>
        <p:txBody>
          <a:bodyPr wrap="square" rtlCol="0">
            <a:spAutoFit/>
          </a:bodyPr>
          <a:lstStyle/>
          <a:p>
            <a:r>
              <a:rPr lang="en-US" sz="4000" b="1" dirty="0" smtClean="0">
                <a:latin typeface="Arial"/>
                <a:cs typeface="Arial"/>
              </a:rPr>
              <a:t>Foundation Living Wage</a:t>
            </a:r>
          </a:p>
          <a:p>
            <a:endParaRPr lang="en-US" sz="1000" b="1" dirty="0" smtClean="0">
              <a:latin typeface="Arial"/>
              <a:cs typeface="Arial"/>
            </a:endParaRPr>
          </a:p>
          <a:p>
            <a:pPr>
              <a:buFont typeface="Wingdings" pitchFamily="2" charset="2"/>
              <a:buChar char="q"/>
            </a:pPr>
            <a:r>
              <a:rPr lang="en-GB" sz="4000" dirty="0" smtClean="0"/>
              <a:t> While the offer represents a step in achieving the Foundation Living Wage of £8.25 for some, it still leaves many on 37 hr week below this rate.  </a:t>
            </a:r>
          </a:p>
          <a:p>
            <a:endParaRPr lang="en-GB" sz="1000" dirty="0" smtClean="0"/>
          </a:p>
          <a:p>
            <a:pPr>
              <a:buFont typeface="Wingdings" pitchFamily="2" charset="2"/>
              <a:buChar char="q"/>
            </a:pPr>
            <a:r>
              <a:rPr lang="en-GB" sz="4000" dirty="0" smtClean="0"/>
              <a:t>UNISON will continue to campaign for HEI’s to become Living Wage Foundation accredited. </a:t>
            </a:r>
          </a:p>
          <a:p>
            <a:r>
              <a:rPr lang="en-US" sz="4000" b="1" dirty="0" smtClean="0">
                <a:latin typeface="Arial"/>
                <a:cs typeface="Arial"/>
              </a:rPr>
              <a:t> </a:t>
            </a:r>
            <a:endParaRPr lang="en-US" sz="4000" b="1" dirty="0">
              <a:latin typeface="Arial"/>
              <a:cs typeface="Arial"/>
            </a:endParaRPr>
          </a:p>
        </p:txBody>
      </p:sp>
    </p:spTree>
    <p:extLst>
      <p:ext uri="{BB962C8B-B14F-4D97-AF65-F5344CB8AC3E}">
        <p14:creationId xmlns:p14="http://schemas.microsoft.com/office/powerpoint/2010/main" xmlns="" val="1230876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nvest_uni_Facebook_1200X630px.png" descr="/Users/vinay/1.My_work_folder/1. Live jobs/23817_InvestInMyUNI_socialmedia_Facebook_EDITABLE/Invest_uni_Facebook_1200X630px.png"/>
          <p:cNvPicPr>
            <a:picLocks noChangeAspect="1"/>
          </p:cNvPicPr>
          <p:nvPr/>
        </p:nvPicPr>
        <p:blipFill>
          <a:blip r:embed="rId3" r:link="rId4">
            <a:extLst>
              <a:ext uri="{28A0092B-C50C-407E-A947-70E740481C1C}">
                <a14:useLocalDpi xmlns:a14="http://schemas.microsoft.com/office/drawing/2010/main" xmlns="" val="0"/>
              </a:ext>
            </a:extLst>
          </a:blip>
          <a:stretch>
            <a:fillRect/>
          </a:stretch>
        </p:blipFill>
        <p:spPr>
          <a:xfrm>
            <a:off x="0" y="0"/>
            <a:ext cx="15240000" cy="8001000"/>
          </a:xfrm>
          <a:prstGeom prst="rect">
            <a:avLst/>
          </a:prstGeom>
        </p:spPr>
      </p:pic>
      <p:sp>
        <p:nvSpPr>
          <p:cNvPr id="5" name="TextBox 4"/>
          <p:cNvSpPr txBox="1"/>
          <p:nvPr/>
        </p:nvSpPr>
        <p:spPr>
          <a:xfrm>
            <a:off x="1716968" y="548640"/>
            <a:ext cx="9631279" cy="5632311"/>
          </a:xfrm>
          <a:prstGeom prst="rect">
            <a:avLst/>
          </a:prstGeom>
          <a:noFill/>
        </p:spPr>
        <p:txBody>
          <a:bodyPr wrap="square" rtlCol="0">
            <a:spAutoFit/>
          </a:bodyPr>
          <a:lstStyle/>
          <a:p>
            <a:r>
              <a:rPr lang="en-US" sz="4000" b="1" dirty="0" smtClean="0">
                <a:latin typeface="Arial"/>
                <a:cs typeface="Arial"/>
              </a:rPr>
              <a:t>Pay related inequality</a:t>
            </a:r>
          </a:p>
          <a:p>
            <a:endParaRPr lang="en-US" sz="4000" b="1" dirty="0" smtClean="0">
              <a:latin typeface="Arial"/>
              <a:cs typeface="Arial"/>
            </a:endParaRPr>
          </a:p>
          <a:p>
            <a:r>
              <a:rPr lang="en-GB" sz="4000" dirty="0" smtClean="0"/>
              <a:t>The employers and unions would continue </a:t>
            </a:r>
          </a:p>
          <a:p>
            <a:r>
              <a:rPr lang="en-GB" sz="4000" dirty="0" smtClean="0"/>
              <a:t>to explore pay-related inequality problems.</a:t>
            </a:r>
          </a:p>
          <a:p>
            <a:r>
              <a:rPr lang="en-GB" sz="4000" dirty="0" smtClean="0"/>
              <a:t>These include:</a:t>
            </a:r>
          </a:p>
          <a:p>
            <a:endParaRPr lang="en-GB" sz="4000" dirty="0" smtClean="0"/>
          </a:p>
          <a:p>
            <a:pPr>
              <a:buFont typeface="Wingdings" pitchFamily="2" charset="2"/>
              <a:buChar char="q"/>
            </a:pPr>
            <a:r>
              <a:rPr lang="en-GB" sz="4000" dirty="0" smtClean="0"/>
              <a:t>Zero hours contracts</a:t>
            </a:r>
          </a:p>
          <a:p>
            <a:pPr>
              <a:buFont typeface="Wingdings" pitchFamily="2" charset="2"/>
              <a:buChar char="q"/>
            </a:pPr>
            <a:r>
              <a:rPr lang="en-GB" sz="4000" dirty="0" smtClean="0"/>
              <a:t>The gender pay gap </a:t>
            </a:r>
          </a:p>
          <a:p>
            <a:endParaRPr lang="en-US" sz="4000" b="1" dirty="0">
              <a:latin typeface="Arial"/>
              <a:cs typeface="Arial"/>
            </a:endParaRPr>
          </a:p>
        </p:txBody>
      </p:sp>
    </p:spTree>
    <p:extLst>
      <p:ext uri="{BB962C8B-B14F-4D97-AF65-F5344CB8AC3E}">
        <p14:creationId xmlns:p14="http://schemas.microsoft.com/office/powerpoint/2010/main" xmlns="" val="12308763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nvest_uni_Facebook_1200X630px.png" descr="/Users/vinay/1.My_work_folder/1. Live jobs/23817_InvestInMyUNI_socialmedia_Facebook_EDITABLE/Invest_uni_Facebook_1200X630px.png"/>
          <p:cNvPicPr>
            <a:picLocks noChangeAspect="1"/>
          </p:cNvPicPr>
          <p:nvPr/>
        </p:nvPicPr>
        <p:blipFill>
          <a:blip r:embed="rId3" r:link="rId4">
            <a:extLst>
              <a:ext uri="{28A0092B-C50C-407E-A947-70E740481C1C}">
                <a14:useLocalDpi xmlns:a14="http://schemas.microsoft.com/office/drawing/2010/main" xmlns="" val="0"/>
              </a:ext>
            </a:extLst>
          </a:blip>
          <a:stretch>
            <a:fillRect/>
          </a:stretch>
        </p:blipFill>
        <p:spPr>
          <a:xfrm>
            <a:off x="0" y="0"/>
            <a:ext cx="15240000" cy="8001000"/>
          </a:xfrm>
          <a:prstGeom prst="rect">
            <a:avLst/>
          </a:prstGeom>
        </p:spPr>
      </p:pic>
      <p:sp>
        <p:nvSpPr>
          <p:cNvPr id="5" name="TextBox 4"/>
          <p:cNvSpPr txBox="1"/>
          <p:nvPr/>
        </p:nvSpPr>
        <p:spPr>
          <a:xfrm>
            <a:off x="1716968" y="548640"/>
            <a:ext cx="9631279" cy="5755422"/>
          </a:xfrm>
          <a:prstGeom prst="rect">
            <a:avLst/>
          </a:prstGeom>
          <a:noFill/>
        </p:spPr>
        <p:txBody>
          <a:bodyPr wrap="square" rtlCol="0">
            <a:spAutoFit/>
          </a:bodyPr>
          <a:lstStyle/>
          <a:p>
            <a:r>
              <a:rPr lang="en-US" sz="4000" b="1" dirty="0" smtClean="0">
                <a:latin typeface="Arial"/>
                <a:cs typeface="Arial"/>
              </a:rPr>
              <a:t>What does UNISON say?</a:t>
            </a:r>
          </a:p>
          <a:p>
            <a:endParaRPr lang="en-US" sz="2400" b="1" dirty="0" smtClean="0">
              <a:latin typeface="Arial"/>
              <a:cs typeface="Arial"/>
            </a:endParaRPr>
          </a:p>
          <a:p>
            <a:r>
              <a:rPr lang="en-GB" sz="4000" dirty="0" smtClean="0"/>
              <a:t>UNISON’s Higher Education Service Group Executive are recommending members reject the pay offer and move to an industrial action ballot of members.</a:t>
            </a:r>
          </a:p>
          <a:p>
            <a:endParaRPr lang="en-GB" sz="2400" dirty="0" smtClean="0"/>
          </a:p>
          <a:p>
            <a:r>
              <a:rPr lang="en-GB" sz="4000" dirty="0" smtClean="0"/>
              <a:t>Rejection of the pay offer would initiate a campaign of escalating industrial action.</a:t>
            </a:r>
          </a:p>
          <a:p>
            <a:endParaRPr lang="en-US" sz="4000" b="1" dirty="0">
              <a:latin typeface="Arial"/>
              <a:cs typeface="Arial"/>
            </a:endParaRPr>
          </a:p>
        </p:txBody>
      </p:sp>
    </p:spTree>
    <p:extLst>
      <p:ext uri="{BB962C8B-B14F-4D97-AF65-F5344CB8AC3E}">
        <p14:creationId xmlns:p14="http://schemas.microsoft.com/office/powerpoint/2010/main" xmlns="" val="1230876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customXsn xmlns="http://schemas.microsoft.com/office/2006/metadata/customXsn">
  <xsnLocation/>
  <cached>True</cached>
  <openByDefault>True</openByDefault>
  <xsnScope/>
</customXsn>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Word Document" ma:contentTypeID="0x0101000C8E16668653CB47B6E8E0CE928ABAD50100BAB3F7CB8B8CEB4081AC4C54198D898F" ma:contentTypeVersion="13" ma:contentTypeDescription="Create a new Word Document" ma:contentTypeScope="" ma:versionID="9a076f747856f997256e92be76fa2527">
  <xsd:schema xmlns:xsd="http://www.w3.org/2001/XMLSchema" xmlns:xs="http://www.w3.org/2001/XMLSchema" xmlns:p="http://schemas.microsoft.com/office/2006/metadata/properties" xmlns:ns2="6e86cc80-d06d-4e8f-b8eb-114dcfb506da" xmlns:ns3="150be899-1eff-4235-aea7-f999d0282b3c" targetNamespace="http://schemas.microsoft.com/office/2006/metadata/properties" ma:root="true" ma:fieldsID="2cc745a043ca3826e434e2e8d7caafd0" ns2:_="" ns3:_="">
    <xsd:import namespace="6e86cc80-d06d-4e8f-b8eb-114dcfb506da"/>
    <xsd:import namespace="150be899-1eff-4235-aea7-f999d0282b3c"/>
    <xsd:element name="properties">
      <xsd:complexType>
        <xsd:sequence>
          <xsd:element name="documentManagement">
            <xsd:complexType>
              <xsd:all>
                <xsd:element ref="ns2:_dlc_DocId" minOccurs="0"/>
                <xsd:element ref="ns2:_dlc_DocIdUrl" minOccurs="0"/>
                <xsd:element ref="ns2:_dlc_DocIdPersistId" minOccurs="0"/>
                <xsd:element ref="ns3:Approved_x0020_Version" minOccurs="0"/>
                <xsd:element ref="ns2:Approver" minOccurs="0"/>
                <xsd:element ref="ns3:Date_x0020_Approved" minOccurs="0"/>
                <xsd:element ref="ns3:Date_x0020_Submitted" minOccurs="0"/>
                <xsd:element ref="ns2:Submitter" minOccurs="0"/>
                <xsd:element ref="ns3:UNISON_x0020_Source_x0020_URL" minOccurs="0"/>
                <xsd:element ref="ns3:UNISON_x0020_Target_x0020_URL" minOccurs="0"/>
                <xsd:element ref="ns2:Std_x0020_Doc_x0020_Type" minOccurs="0"/>
                <xsd:element ref="ns2:Yea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86cc80-d06d-4e8f-b8eb-114dcfb506da"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pprover" ma:index="12" nillable="true" ma:displayName="Approver" ma:hidden="true" ma:internalName="Approver" ma:readOnly="false">
      <xsd:simpleType>
        <xsd:restriction base="dms:Text"/>
      </xsd:simpleType>
    </xsd:element>
    <xsd:element name="Submitter" ma:index="15" nillable="true" ma:displayName="Submitter" ma:hidden="true" ma:internalName="Submitter" ma:readOnly="false">
      <xsd:simpleType>
        <xsd:restriction base="dms:Text"/>
      </xsd:simpleType>
    </xsd:element>
    <xsd:element name="Std_x0020_Doc_x0020_Type" ma:index="18" nillable="true" ma:displayName="Std Doc Type" ma:list="{ec40c6dc-087e-4430-bfdf-a4105c98eb1b}" ma:internalName="Std_x0020_Doc_x0020_Type" ma:readOnly="false" ma:showField="Title" ma:web="6e86cc80-d06d-4e8f-b8eb-114dcfb506da">
      <xsd:simpleType>
        <xsd:restriction base="dms:Lookup"/>
      </xsd:simpleType>
    </xsd:element>
    <xsd:element name="Year" ma:index="19" nillable="true" ma:displayName="Year" ma:list="{4f3bdb8f-b864-4108-9d5f-29429a6ef190}" ma:internalName="Year" ma:readOnly="false" ma:showField="Title" ma:web="6e86cc80-d06d-4e8f-b8eb-114dcfb506da">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150be899-1eff-4235-aea7-f999d0282b3c" elementFormDefault="qualified">
    <xsd:import namespace="http://schemas.microsoft.com/office/2006/documentManagement/types"/>
    <xsd:import namespace="http://schemas.microsoft.com/office/infopath/2007/PartnerControls"/>
    <xsd:element name="Approved_x0020_Version" ma:index="11" nillable="true" ma:displayName="Approved Version" ma:hidden="true" ma:internalName="Approved_x0020_Version" ma:readOnly="false">
      <xsd:simpleType>
        <xsd:restriction base="dms:Note"/>
      </xsd:simpleType>
    </xsd:element>
    <xsd:element name="Date_x0020_Approved" ma:index="13" nillable="true" ma:displayName="Date Approved" ma:hidden="true" ma:internalName="Date_x0020_Approved" ma:readOnly="false">
      <xsd:simpleType>
        <xsd:restriction base="dms:Text"/>
      </xsd:simpleType>
    </xsd:element>
    <xsd:element name="Date_x0020_Submitted" ma:index="14" nillable="true" ma:displayName="Date Submitted" ma:hidden="true" ma:internalName="Date_x0020_Submitted" ma:readOnly="false">
      <xsd:simpleType>
        <xsd:restriction base="dms:Text"/>
      </xsd:simpleType>
    </xsd:element>
    <xsd:element name="UNISON_x0020_Source_x0020_URL" ma:index="16" nillable="true" ma:displayName="UNISON Source URL" ma:format="Hyperlink" ma:hidden="true" ma:internalName="UNISON_x0020_Source_x0020_URL"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UNISON_x0020_Target_x0020_URL" ma:index="17" nillable="true" ma:displayName="UNISON Target URL" ma:format="Hyperlink" ma:hidden="true" ma:internalName="UNISON_x0020_Target_x0020_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_dlc_DocId xmlns="6e86cc80-d06d-4e8f-b8eb-114dcfb506da">WME3PDMH3E3U-1707-61</_dlc_DocId>
    <_dlc_DocIdUrl xmlns="6e86cc80-d06d-4e8f-b8eb-114dcfb506da">
      <Url>http://sp.dep.unison.org.uk/SG/EdandCS/HE/_layouts/15/DocIdRedir.aspx?ID=WME3PDMH3E3U-1707-61</Url>
      <Description>WME3PDMH3E3U-1707-61</Description>
    </_dlc_DocIdUrl>
    <Date_x0020_Submitted xmlns="150be899-1eff-4235-aea7-f999d0282b3c" xsi:nil="true"/>
    <Date_x0020_Approved xmlns="150be899-1eff-4235-aea7-f999d0282b3c" xsi:nil="true"/>
    <Submitter xmlns="6e86cc80-d06d-4e8f-b8eb-114dcfb506da" xsi:nil="true"/>
    <Approved_x0020_Version xmlns="150be899-1eff-4235-aea7-f999d0282b3c" xsi:nil="true"/>
    <UNISON_x0020_Source_x0020_URL xmlns="150be899-1eff-4235-aea7-f999d0282b3c">
      <Url xsi:nil="true"/>
      <Description xsi:nil="true"/>
    </UNISON_x0020_Source_x0020_URL>
    <Approver xmlns="6e86cc80-d06d-4e8f-b8eb-114dcfb506da" xsi:nil="true"/>
    <UNISON_x0020_Target_x0020_URL xmlns="150be899-1eff-4235-aea7-f999d0282b3c">
      <Url xsi:nil="true"/>
      <Description xsi:nil="true"/>
    </UNISON_x0020_Target_x0020_URL>
    <Year xmlns="6e86cc80-d06d-4e8f-b8eb-114dcfb506da" xsi:nil="true"/>
    <Std_x0020_Doc_x0020_Type xmlns="6e86cc80-d06d-4e8f-b8eb-114dcfb506da" xsi:nil="true"/>
  </documentManagement>
</p:properties>
</file>

<file path=customXml/itemProps1.xml><?xml version="1.0" encoding="utf-8"?>
<ds:datastoreItem xmlns:ds="http://schemas.openxmlformats.org/officeDocument/2006/customXml" ds:itemID="{EAD8A433-665C-4F31-8205-BE058C584710}"/>
</file>

<file path=customXml/itemProps2.xml><?xml version="1.0" encoding="utf-8"?>
<ds:datastoreItem xmlns:ds="http://schemas.openxmlformats.org/officeDocument/2006/customXml" ds:itemID="{EA177EA7-F51F-4B17-BC6C-47781C87ABA5}"/>
</file>

<file path=customXml/itemProps3.xml><?xml version="1.0" encoding="utf-8"?>
<ds:datastoreItem xmlns:ds="http://schemas.openxmlformats.org/officeDocument/2006/customXml" ds:itemID="{82CD9DB4-CCD1-4655-A9A8-6BEF3C1F0E31}"/>
</file>

<file path=customXml/itemProps4.xml><?xml version="1.0" encoding="utf-8"?>
<ds:datastoreItem xmlns:ds="http://schemas.openxmlformats.org/officeDocument/2006/customXml" ds:itemID="{9E18F619-97BE-4CE2-B3CB-B6B624528EB3}"/>
</file>

<file path=customXml/itemProps5.xml><?xml version="1.0" encoding="utf-8"?>
<ds:datastoreItem xmlns:ds="http://schemas.openxmlformats.org/officeDocument/2006/customXml" ds:itemID="{D263AE1C-2B25-4D85-9494-8F5155F4AA65}"/>
</file>

<file path=docProps/app.xml><?xml version="1.0" encoding="utf-8"?>
<Properties xmlns="http://schemas.openxmlformats.org/officeDocument/2006/extended-properties" xmlns:vt="http://schemas.openxmlformats.org/officeDocument/2006/docPropsVTypes">
  <TotalTime>1376</TotalTime>
  <Words>1744</Words>
  <Application>Microsoft Office PowerPoint</Application>
  <PresentationFormat>Custom</PresentationFormat>
  <Paragraphs>199</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UNISON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Dudakia</dc:creator>
  <cp:lastModifiedBy>NONE</cp:lastModifiedBy>
  <cp:revision>81</cp:revision>
  <dcterms:created xsi:type="dcterms:W3CDTF">2016-01-29T16:25:08Z</dcterms:created>
  <dcterms:modified xsi:type="dcterms:W3CDTF">2016-06-15T15:00:50Z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0x0101000C8E16668653CB47B6E8E0CE928ABAD50100BAB3F7CB8B8CEB4081AC4C54198D898F</vt:lpwstr>
  </property>
  <property fmtid="{D5CDD505-2E9C-101B-9397-08002B2CF9AE}" pid="3" name="_dlc_DocIdItemGuid">
    <vt:lpwstr>3520a876-a256-41a9-a6ca-0e067c4ef2ba</vt:lpwstr>
  </property>
</Properties>
</file>