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7" r:id="rId11"/>
    <p:sldId id="269" r:id="rId12"/>
    <p:sldId id="268" r:id="rId13"/>
    <p:sldId id="266" r:id="rId14"/>
    <p:sldId id="270" r:id="rId15"/>
    <p:sldId id="272" r:id="rId16"/>
    <p:sldId id="273" r:id="rId17"/>
    <p:sldId id="274" r:id="rId18"/>
    <p:sldId id="275" r:id="rId19"/>
    <p:sldId id="276" r:id="rId20"/>
    <p:sldId id="271" r:id="rId21"/>
    <p:sldId id="277" r:id="rId22"/>
  </p:sldIdLst>
  <p:sldSz cx="9144000" cy="6858000" type="screen4x3"/>
  <p:notesSz cx="6858000" cy="9144000"/>
  <p:defaultTextStyle>
    <a:defPPr>
      <a:defRPr lang="en-GB"/>
    </a:defPPr>
    <a:lvl1pPr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8" d="100"/>
          <a:sy n="68" d="100"/>
        </p:scale>
        <p:origin x="58"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28D77B-D02D-4E8C-B767-4585326A5716}" type="datetimeFigureOut">
              <a:rPr lang="en-GB" smtClean="0"/>
              <a:t>13/04/2016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C32484-6812-46C2-AC67-EE3B31223019}" type="slidenum">
              <a:rPr lang="en-GB" smtClean="0"/>
              <a:t>‹#›</a:t>
            </a:fld>
            <a:endParaRPr lang="en-GB"/>
          </a:p>
        </p:txBody>
      </p:sp>
    </p:spTree>
    <p:extLst>
      <p:ext uri="{BB962C8B-B14F-4D97-AF65-F5344CB8AC3E}">
        <p14:creationId xmlns:p14="http://schemas.microsoft.com/office/powerpoint/2010/main" val="305047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move is towards “fewer, larger, more resilient and efficient colleges”</a:t>
            </a:r>
          </a:p>
          <a:p>
            <a:endParaRPr lang="en-GB" dirty="0" smtClean="0"/>
          </a:p>
          <a:p>
            <a:r>
              <a:rPr lang="en-GB" dirty="0" smtClean="0"/>
              <a:t>“Increased Specialisation” of campuses.</a:t>
            </a:r>
          </a:p>
          <a:p>
            <a:endParaRPr lang="en-GB" dirty="0" smtClean="0"/>
          </a:p>
          <a:p>
            <a:r>
              <a:rPr lang="en-GB" dirty="0" smtClean="0"/>
              <a:t>GFE and Sixth form will be expected to take part in each area with input from local authorities, local enterprise partnerships (LEPs), local employers and others to work together .  </a:t>
            </a:r>
          </a:p>
          <a:p>
            <a:endParaRPr lang="en-GB" dirty="0" smtClean="0"/>
          </a:p>
          <a:p>
            <a:r>
              <a:rPr lang="en-GB" dirty="0" smtClean="0"/>
              <a:t>Across a series of 5 meetings, Area review boards will meet, review curriculum and plan “rationalising” of curriculum, estate and back-office function</a:t>
            </a:r>
          </a:p>
          <a:p>
            <a:endParaRPr lang="en-GB" dirty="0" smtClean="0"/>
          </a:p>
          <a:p>
            <a:r>
              <a:rPr lang="en-GB" dirty="0" smtClean="0"/>
              <a:t>Colleges are invited to take part individually in the process and decisions will be made by boards in areas.  It will be up to each individual governing body to accept the proposals or explain why they have declined them.</a:t>
            </a:r>
          </a:p>
          <a:p>
            <a:endParaRPr lang="en-GB" dirty="0"/>
          </a:p>
        </p:txBody>
      </p:sp>
      <p:sp>
        <p:nvSpPr>
          <p:cNvPr id="4" name="Slide Number Placeholder 3"/>
          <p:cNvSpPr>
            <a:spLocks noGrp="1"/>
          </p:cNvSpPr>
          <p:nvPr>
            <p:ph type="sldNum" sz="quarter" idx="10"/>
          </p:nvPr>
        </p:nvSpPr>
        <p:spPr/>
        <p:txBody>
          <a:bodyPr/>
          <a:lstStyle/>
          <a:p>
            <a:fld id="{34C32484-6812-46C2-AC67-EE3B31223019}" type="slidenum">
              <a:rPr lang="en-GB" smtClean="0"/>
              <a:t>4</a:t>
            </a:fld>
            <a:endParaRPr lang="en-GB"/>
          </a:p>
        </p:txBody>
      </p:sp>
    </p:spTree>
    <p:extLst>
      <p:ext uri="{BB962C8B-B14F-4D97-AF65-F5344CB8AC3E}">
        <p14:creationId xmlns:p14="http://schemas.microsoft.com/office/powerpoint/2010/main" val="2474853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National Audit Office in July stated that there was “rapid decline” in the financial status of 244 institutions across England.</a:t>
            </a:r>
          </a:p>
          <a:p>
            <a:endParaRPr lang="en-GB" dirty="0" smtClean="0"/>
          </a:p>
          <a:p>
            <a:r>
              <a:rPr lang="en-GB" dirty="0" err="1" smtClean="0"/>
              <a:t>AoC</a:t>
            </a:r>
            <a:r>
              <a:rPr lang="en-GB" dirty="0" smtClean="0"/>
              <a:t> state there are 335 colleges in England.  73% are in rapid decline.</a:t>
            </a:r>
          </a:p>
          <a:p>
            <a:endParaRPr lang="en-GB" dirty="0" smtClean="0"/>
          </a:p>
          <a:p>
            <a:r>
              <a:rPr lang="en-GB" dirty="0" smtClean="0"/>
              <a:t>3.9% additional cut to Adult Skills Budget, announced in July, on top of 24% cut expected.</a:t>
            </a:r>
          </a:p>
          <a:p>
            <a:endParaRPr lang="en-GB" dirty="0" smtClean="0"/>
          </a:p>
          <a:p>
            <a:r>
              <a:rPr lang="en-GB" dirty="0" smtClean="0"/>
              <a:t>Also cuts to ESOL completely for 2015/16. </a:t>
            </a:r>
          </a:p>
          <a:p>
            <a:endParaRPr lang="en-GB" dirty="0" smtClean="0"/>
          </a:p>
          <a:p>
            <a:r>
              <a:rPr lang="en-GB" dirty="0" smtClean="0"/>
              <a:t>Labour announced yesterday that they believe 3 in 10 colleges will be forced to close</a:t>
            </a:r>
          </a:p>
          <a:p>
            <a:endParaRPr lang="en-GB" dirty="0" smtClean="0"/>
          </a:p>
          <a:p>
            <a:r>
              <a:rPr lang="en-GB" dirty="0" smtClean="0"/>
              <a:t>In essence, colleges have faced around a 40% cut to their budgets over the last 5 years, mainly to adult learning.  This is despite the fact that adult learning is vital to getting people reskilled or upskilled into decent jobs and increasing the “productivity” of the country.</a:t>
            </a:r>
          </a:p>
          <a:p>
            <a:endParaRPr lang="en-GB" dirty="0"/>
          </a:p>
        </p:txBody>
      </p:sp>
      <p:sp>
        <p:nvSpPr>
          <p:cNvPr id="4" name="Slide Number Placeholder 3"/>
          <p:cNvSpPr>
            <a:spLocks noGrp="1"/>
          </p:cNvSpPr>
          <p:nvPr>
            <p:ph type="sldNum" sz="quarter" idx="10"/>
          </p:nvPr>
        </p:nvSpPr>
        <p:spPr/>
        <p:txBody>
          <a:bodyPr/>
          <a:lstStyle/>
          <a:p>
            <a:fld id="{34C32484-6812-46C2-AC67-EE3B31223019}" type="slidenum">
              <a:rPr lang="en-GB" smtClean="0"/>
              <a:t>5</a:t>
            </a:fld>
            <a:endParaRPr lang="en-GB"/>
          </a:p>
        </p:txBody>
      </p:sp>
    </p:spTree>
    <p:extLst>
      <p:ext uri="{BB962C8B-B14F-4D97-AF65-F5344CB8AC3E}">
        <p14:creationId xmlns:p14="http://schemas.microsoft.com/office/powerpoint/2010/main" val="3313565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A student led round table is delivered for every Area Review area.</a:t>
            </a:r>
          </a:p>
          <a:p>
            <a:r>
              <a:rPr lang="en-GB" dirty="0" smtClean="0"/>
              <a:t>•	A report is produced for every student led round table and is endorsed by the majority of student representatives from each area. This feeds into ABR board decisions</a:t>
            </a:r>
          </a:p>
          <a:p>
            <a:r>
              <a:rPr lang="en-GB" dirty="0" smtClean="0"/>
              <a:t>•	Student governors are supported to contribute to ABRs through college boards</a:t>
            </a:r>
          </a:p>
          <a:p>
            <a:r>
              <a:rPr lang="en-GB" dirty="0" smtClean="0"/>
              <a:t>•	NUS represents the views of students at Department and Ministerial Level.</a:t>
            </a:r>
          </a:p>
          <a:p>
            <a:pPr lvl="0"/>
            <a:r>
              <a:rPr lang="en-US" sz="1200" kern="1200" dirty="0" smtClean="0">
                <a:solidFill>
                  <a:schemeClr val="tx1"/>
                </a:solidFill>
                <a:effectLst/>
                <a:latin typeface="+mn-lt"/>
                <a:ea typeface="+mn-ea"/>
                <a:cs typeface="+mn-cs"/>
              </a:rPr>
              <a:t>NUS engages students in the Area Review process through #</a:t>
            </a:r>
            <a:r>
              <a:rPr lang="en-US" sz="1200" kern="1200" dirty="0" err="1" smtClean="0">
                <a:solidFill>
                  <a:schemeClr val="tx1"/>
                </a:solidFill>
                <a:effectLst/>
                <a:latin typeface="+mn-lt"/>
                <a:ea typeface="+mn-ea"/>
                <a:cs typeface="+mn-cs"/>
              </a:rPr>
              <a:t>FEunplugged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NUS supports SUs and student leaders to understand ABRs and to inform and engage with students about them</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NUS encourages wider public discourse and lobbying through local and national press.</a:t>
            </a:r>
            <a:endParaRPr lang="en-GB" dirty="0" smtClean="0"/>
          </a:p>
          <a:p>
            <a:endParaRPr lang="en-GB" dirty="0"/>
          </a:p>
        </p:txBody>
      </p:sp>
      <p:sp>
        <p:nvSpPr>
          <p:cNvPr id="4" name="Slide Number Placeholder 3"/>
          <p:cNvSpPr>
            <a:spLocks noGrp="1"/>
          </p:cNvSpPr>
          <p:nvPr>
            <p:ph type="sldNum" sz="quarter" idx="10"/>
          </p:nvPr>
        </p:nvSpPr>
        <p:spPr/>
        <p:txBody>
          <a:bodyPr/>
          <a:lstStyle/>
          <a:p>
            <a:fld id="{34C32484-6812-46C2-AC67-EE3B31223019}" type="slidenum">
              <a:rPr lang="en-GB" smtClean="0"/>
              <a:t>6</a:t>
            </a:fld>
            <a:endParaRPr lang="en-GB"/>
          </a:p>
        </p:txBody>
      </p:sp>
    </p:spTree>
    <p:extLst>
      <p:ext uri="{BB962C8B-B14F-4D97-AF65-F5344CB8AC3E}">
        <p14:creationId xmlns:p14="http://schemas.microsoft.com/office/powerpoint/2010/main" val="845842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eaLnBrk="0" hangingPunct="0">
              <a:defRPr>
                <a:latin typeface="Verdana" charset="0"/>
                <a:ea typeface="ＭＳ Ｐゴシック" charset="0"/>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eaLnBrk="0" hangingPunct="0">
              <a:defRPr>
                <a:latin typeface="Verdana" charset="0"/>
                <a:ea typeface="ＭＳ Ｐゴシック" charset="0"/>
              </a:defRPr>
            </a:lvl1pPr>
          </a:lstStyle>
          <a:p>
            <a:pPr>
              <a:defRPr/>
            </a:pPr>
            <a:endParaRPr lang="en-US"/>
          </a:p>
        </p:txBody>
      </p:sp>
      <p:sp>
        <p:nvSpPr>
          <p:cNvPr id="6" name="Slide Number Placeholder 5"/>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a:lvl1pPr>
          </a:lstStyle>
          <a:p>
            <a:fld id="{581E99FB-BC9B-49A2-BFE4-3C524B503694}" type="slidenum">
              <a:rPr lang="en-GB" altLang="en-US"/>
              <a:pPr/>
              <a:t>‹#›</a:t>
            </a:fld>
            <a:endParaRPr lang="en-GB" altLang="en-US" sz="1400">
              <a:latin typeface="Arial" panose="020B0604020202020204" pitchFamily="34" charset="0"/>
            </a:endParaRPr>
          </a:p>
        </p:txBody>
      </p:sp>
    </p:spTree>
    <p:extLst>
      <p:ext uri="{BB962C8B-B14F-4D97-AF65-F5344CB8AC3E}">
        <p14:creationId xmlns:p14="http://schemas.microsoft.com/office/powerpoint/2010/main" val="1405921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1784" y="548681"/>
            <a:ext cx="7988300" cy="1008111"/>
          </a:xfrm>
        </p:spPr>
        <p:txBody>
          <a:bodyPr anchor="t"/>
          <a:lstStyle/>
          <a:p>
            <a:r>
              <a:rPr lang="en-US" smtClean="0"/>
              <a:t>Click to edit Master title style</a:t>
            </a:r>
            <a:endParaRPr lang="en-US" dirty="0"/>
          </a:p>
        </p:txBody>
      </p:sp>
      <p:sp>
        <p:nvSpPr>
          <p:cNvPr id="3" name="Subtitle 2"/>
          <p:cNvSpPr>
            <a:spLocks noGrp="1"/>
          </p:cNvSpPr>
          <p:nvPr>
            <p:ph type="subTitle" idx="1"/>
          </p:nvPr>
        </p:nvSpPr>
        <p:spPr>
          <a:xfrm>
            <a:off x="539552" y="1772816"/>
            <a:ext cx="7992888" cy="648072"/>
          </a:xfrm>
        </p:spPr>
        <p:txBody>
          <a:bodyPr/>
          <a:lstStyle>
            <a:lvl1pPr marL="0" indent="0" algn="l">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250493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EW Brand PPT page head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333375"/>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685800" y="1844675"/>
            <a:ext cx="7772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Tree>
  </p:cSld>
  <p:clrMap bg1="lt1" tx1="dk1" bg2="lt2" tx2="dk2" accent1="accent1" accent2="accent2" accent3="accent3" accent4="accent4" accent5="accent5" accent6="accent6" hlink="hlink" folHlink="folHlink"/>
  <p:sldLayoutIdLst>
    <p:sldLayoutId id="2147483653" r:id="rId1"/>
    <p:sldLayoutId id="2147483652" r:id="rId2"/>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Verdana" charset="0"/>
          <a:ea typeface="ＭＳ Ｐゴシック" charset="0"/>
          <a:cs typeface="ＭＳ Ｐゴシック" charset="0"/>
        </a:defRPr>
      </a:lvl5pPr>
      <a:lvl6pPr marL="4572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Verdana"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nus.org.uk/feunplugged"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holly.Staynor@nus.org.uk" TargetMode="External"/><Relationship Id="rId2" Type="http://schemas.openxmlformats.org/officeDocument/2006/relationships/hyperlink" Target="mailto:katie.shaw@nus.org.uk" TargetMode="External"/><Relationship Id="rId1" Type="http://schemas.openxmlformats.org/officeDocument/2006/relationships/slideLayout" Target="../slideLayouts/slideLayout2.xml"/><Relationship Id="rId5" Type="http://schemas.openxmlformats.org/officeDocument/2006/relationships/hyperlink" Target="http://www.nusconnect.org.uk/" TargetMode="External"/><Relationship Id="rId4" Type="http://schemas.openxmlformats.org/officeDocument/2006/relationships/hyperlink" Target="http://www.nus.org.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541338" y="549275"/>
            <a:ext cx="7988300" cy="1008063"/>
          </a:xfrm>
        </p:spPr>
        <p:txBody>
          <a:bodyPr/>
          <a:lstStyle/>
          <a:p>
            <a:endParaRPr lang="en-US" altLang="en-US" smtClean="0"/>
          </a:p>
        </p:txBody>
      </p:sp>
      <p:sp>
        <p:nvSpPr>
          <p:cNvPr id="3075" name="Subtitle 2"/>
          <p:cNvSpPr>
            <a:spLocks noGrp="1"/>
          </p:cNvSpPr>
          <p:nvPr>
            <p:ph type="subTitle" idx="1"/>
          </p:nvPr>
        </p:nvSpPr>
        <p:spPr>
          <a:xfrm>
            <a:off x="539750" y="1773238"/>
            <a:ext cx="7993063" cy="647700"/>
          </a:xfrm>
        </p:spPr>
        <p:txBody>
          <a:bodyPr/>
          <a:lstStyle/>
          <a:p>
            <a:endParaRPr lang="en-US" altLang="en-US" smtClean="0"/>
          </a:p>
        </p:txBody>
      </p:sp>
      <p:pic>
        <p:nvPicPr>
          <p:cNvPr id="3076" name="Picture 1" descr="NEW Brand PPT title pag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itle Placeholder 1"/>
          <p:cNvSpPr txBox="1">
            <a:spLocks/>
          </p:cNvSpPr>
          <p:nvPr/>
        </p:nvSpPr>
        <p:spPr bwMode="auto">
          <a:xfrm>
            <a:off x="476250" y="402590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5pPr>
            <a:lvl6pPr marL="25146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6pPr>
            <a:lvl7pPr marL="29718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7pPr>
            <a:lvl8pPr marL="34290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8pPr>
            <a:lvl9pPr marL="38862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GB" altLang="en-US" sz="3200" dirty="0" smtClean="0">
                <a:solidFill>
                  <a:srgbClr val="00AEC7"/>
                </a:solidFill>
              </a:rPr>
              <a:t>Supporting </a:t>
            </a:r>
            <a:r>
              <a:rPr lang="en-GB" altLang="en-US" sz="3200" dirty="0">
                <a:solidFill>
                  <a:srgbClr val="00AEC7"/>
                </a:solidFill>
              </a:rPr>
              <a:t>learners to be at the </a:t>
            </a:r>
            <a:endParaRPr lang="en-GB" altLang="en-US" sz="3200" dirty="0" smtClean="0">
              <a:solidFill>
                <a:srgbClr val="00AEC7"/>
              </a:solidFill>
            </a:endParaRPr>
          </a:p>
          <a:p>
            <a:pPr>
              <a:spcBef>
                <a:spcPct val="0"/>
              </a:spcBef>
              <a:buFontTx/>
              <a:buNone/>
            </a:pPr>
            <a:r>
              <a:rPr lang="en-GB" altLang="en-US" sz="3200" dirty="0" smtClean="0">
                <a:solidFill>
                  <a:srgbClr val="00AEC7"/>
                </a:solidFill>
              </a:rPr>
              <a:t>heart </a:t>
            </a:r>
            <a:r>
              <a:rPr lang="en-GB" altLang="en-US" sz="3200" dirty="0">
                <a:solidFill>
                  <a:srgbClr val="00AEC7"/>
                </a:solidFill>
              </a:rPr>
              <a:t>of Area </a:t>
            </a:r>
            <a:r>
              <a:rPr lang="en-GB" altLang="en-US" sz="3200" dirty="0" smtClean="0">
                <a:solidFill>
                  <a:srgbClr val="00AEC7"/>
                </a:solidFill>
              </a:rPr>
              <a:t>Reviews</a:t>
            </a:r>
            <a:endParaRPr lang="en-GB" altLang="en-US" sz="3200" dirty="0">
              <a:solidFill>
                <a:srgbClr val="00AEC7"/>
              </a:solidFill>
            </a:endParaRPr>
          </a:p>
        </p:txBody>
      </p:sp>
      <p:sp>
        <p:nvSpPr>
          <p:cNvPr id="3078" name="Title Placeholder 1"/>
          <p:cNvSpPr txBox="1">
            <a:spLocks/>
          </p:cNvSpPr>
          <p:nvPr/>
        </p:nvSpPr>
        <p:spPr bwMode="auto">
          <a:xfrm>
            <a:off x="489074" y="5130800"/>
            <a:ext cx="82296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5pPr>
            <a:lvl6pPr marL="25146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6pPr>
            <a:lvl7pPr marL="29718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7pPr>
            <a:lvl8pPr marL="34290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8pPr>
            <a:lvl9pPr marL="38862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r>
              <a:rPr lang="en-GB" altLang="en-US" sz="2400" dirty="0" smtClean="0">
                <a:solidFill>
                  <a:srgbClr val="00677F"/>
                </a:solidFill>
              </a:rPr>
              <a:t>Katie Shaw, Policy &amp; Campaigns Manager, NUS</a:t>
            </a:r>
            <a:endParaRPr lang="en-GB" altLang="en-US" sz="2400" dirty="0">
              <a:solidFill>
                <a:srgbClr val="00677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Accessing Education</a:t>
            </a:r>
            <a:endParaRPr lang="en-GB" dirty="0"/>
          </a:p>
        </p:txBody>
      </p:sp>
      <p:sp>
        <p:nvSpPr>
          <p:cNvPr id="3" name="Subtitle 2"/>
          <p:cNvSpPr>
            <a:spLocks noGrp="1"/>
          </p:cNvSpPr>
          <p:nvPr>
            <p:ph type="subTitle" idx="1"/>
          </p:nvPr>
        </p:nvSpPr>
        <p:spPr/>
        <p:txBody>
          <a:bodyPr/>
          <a:lstStyle/>
          <a:p>
            <a:pPr marL="285750" indent="-285750">
              <a:buFont typeface="Arial" panose="020B0604020202020204" pitchFamily="34" charset="0"/>
              <a:buChar char="•"/>
            </a:pPr>
            <a:r>
              <a:rPr lang="en-GB" sz="1400" dirty="0" smtClean="0"/>
              <a:t>We expect to be physically and financially able to travel to and from our education, with support available to learners who need it.</a:t>
            </a:r>
          </a:p>
          <a:p>
            <a:endParaRPr lang="en-GB" sz="1400" dirty="0" smtClean="0"/>
          </a:p>
          <a:p>
            <a:pPr marL="285750" indent="-285750">
              <a:buFont typeface="Arial" panose="020B0604020202020204" pitchFamily="34" charset="0"/>
              <a:buChar char="•"/>
            </a:pPr>
            <a:r>
              <a:rPr lang="en-GB" sz="1400" dirty="0"/>
              <a:t>Support with living costs for those who need it should be in place to allow all potential learners to access their education, regardless of their </a:t>
            </a:r>
            <a:r>
              <a:rPr lang="en-GB" sz="1400" dirty="0" smtClean="0"/>
              <a:t>background.</a:t>
            </a:r>
          </a:p>
          <a:p>
            <a:endParaRPr lang="en-GB" sz="1400" dirty="0"/>
          </a:p>
          <a:p>
            <a:pPr marL="285750" indent="-285750">
              <a:buFont typeface="Arial" panose="020B0604020202020204" pitchFamily="34" charset="0"/>
              <a:buChar char="•"/>
            </a:pPr>
            <a:r>
              <a:rPr lang="en-GB" sz="1400" dirty="0"/>
              <a:t>Our timetable should be efficient and enable us to get the most out of our time in college</a:t>
            </a:r>
            <a:r>
              <a:rPr lang="en-GB" sz="1400" dirty="0" smtClean="0"/>
              <a:t>.</a:t>
            </a:r>
          </a:p>
          <a:p>
            <a:endParaRPr lang="en-GB" sz="1400" dirty="0"/>
          </a:p>
          <a:p>
            <a:pPr marL="285750" indent="-285750">
              <a:buFont typeface="Arial" panose="020B0604020202020204" pitchFamily="34" charset="0"/>
              <a:buChar char="•"/>
            </a:pPr>
            <a:r>
              <a:rPr lang="en-GB" sz="1400" dirty="0"/>
              <a:t>People need high-quality information, advice and guidance to better understand the options available to them and to increase the profile and status of FE across the Sheffield </a:t>
            </a:r>
            <a:r>
              <a:rPr lang="en-GB" sz="1400" dirty="0" smtClean="0"/>
              <a:t>area.</a:t>
            </a:r>
          </a:p>
          <a:p>
            <a:endParaRPr lang="en-GB" sz="1400" dirty="0"/>
          </a:p>
          <a:p>
            <a:pPr marL="285750" indent="-285750">
              <a:buFont typeface="Arial" panose="020B0604020202020204" pitchFamily="34" charset="0"/>
              <a:buChar char="•"/>
            </a:pPr>
            <a:r>
              <a:rPr lang="en-GB" sz="1400" dirty="0"/>
              <a:t>Student support services in colleges, whether for students with learning difficulties, international students or those facing other barriers, are key to helping us achieve</a:t>
            </a:r>
            <a:r>
              <a:rPr lang="en-GB" sz="1400" dirty="0" smtClean="0"/>
              <a:t>.</a:t>
            </a:r>
          </a:p>
          <a:p>
            <a:endParaRPr lang="en-GB" sz="1400" dirty="0"/>
          </a:p>
          <a:p>
            <a:pPr marL="285750" indent="-285750">
              <a:buFont typeface="Arial" panose="020B0604020202020204" pitchFamily="34" charset="0"/>
              <a:buChar char="•"/>
            </a:pPr>
            <a:r>
              <a:rPr lang="en-GB" sz="1400" dirty="0"/>
              <a:t>Learners’ choices and ambitions should come ahead of the wishes and needs of employers.</a:t>
            </a:r>
            <a:r>
              <a:rPr lang="en-GB" sz="1400" dirty="0"/>
              <a:t> </a:t>
            </a:r>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2711044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Outcomes </a:t>
            </a:r>
            <a:endParaRPr lang="en-GB" dirty="0"/>
          </a:p>
        </p:txBody>
      </p:sp>
      <p:sp>
        <p:nvSpPr>
          <p:cNvPr id="3" name="Subtitle 2"/>
          <p:cNvSpPr>
            <a:spLocks noGrp="1"/>
          </p:cNvSpPr>
          <p:nvPr>
            <p:ph type="subTitle" idx="1"/>
          </p:nvPr>
        </p:nvSpPr>
        <p:spPr>
          <a:xfrm>
            <a:off x="539552" y="1772816"/>
            <a:ext cx="7992888" cy="4104456"/>
          </a:xfrm>
        </p:spPr>
        <p:txBody>
          <a:bodyPr/>
          <a:lstStyle/>
          <a:p>
            <a:pPr marL="285750" indent="-285750">
              <a:buFont typeface="Arial" panose="020B0604020202020204" pitchFamily="34" charset="0"/>
              <a:buChar char="•"/>
            </a:pPr>
            <a:r>
              <a:rPr lang="en-GB" sz="1400" dirty="0" smtClean="0"/>
              <a:t>Learners want their education to give them confidence in who they are and develop a clear sense of identity.</a:t>
            </a:r>
          </a:p>
          <a:p>
            <a:endParaRPr lang="en-GB" sz="1400" dirty="0" smtClean="0"/>
          </a:p>
          <a:p>
            <a:pPr marL="285750" indent="-285750">
              <a:buFont typeface="Arial" panose="020B0604020202020204" pitchFamily="34" charset="0"/>
              <a:buChar char="•"/>
            </a:pPr>
            <a:r>
              <a:rPr lang="en-GB" sz="1400" dirty="0"/>
              <a:t>We should be able to define what we see as positive outcomes ourselves, rather than assumptions being made about what is a positive outcome for us</a:t>
            </a:r>
            <a:r>
              <a:rPr lang="en-GB" sz="1400" dirty="0" smtClean="0"/>
              <a:t>.</a:t>
            </a:r>
          </a:p>
          <a:p>
            <a:endParaRPr lang="en-GB" sz="1400" dirty="0"/>
          </a:p>
          <a:p>
            <a:pPr marL="285750" indent="-285750">
              <a:buFont typeface="Arial" panose="020B0604020202020204" pitchFamily="34" charset="0"/>
              <a:buChar char="•"/>
            </a:pPr>
            <a:r>
              <a:rPr lang="en-GB" sz="1400" dirty="0"/>
              <a:t>Learners want to do the right course to help them build a career, not just to get a job</a:t>
            </a:r>
            <a:r>
              <a:rPr lang="en-GB" sz="1400" dirty="0" smtClean="0"/>
              <a:t>.</a:t>
            </a:r>
          </a:p>
          <a:p>
            <a:endParaRPr lang="en-GB" sz="1400" dirty="0"/>
          </a:p>
          <a:p>
            <a:pPr marL="285750" indent="-285750">
              <a:buFont typeface="Arial" panose="020B0604020202020204" pitchFamily="34" charset="0"/>
              <a:buChar char="•"/>
            </a:pPr>
            <a:r>
              <a:rPr lang="en-GB" sz="1400" dirty="0"/>
              <a:t>Progress is personal, leading to personal ideas of positive outcomes. Measures based on outcomes should take this into account</a:t>
            </a:r>
            <a:r>
              <a:rPr lang="en-GB" sz="1400" dirty="0" smtClean="0"/>
              <a:t>.</a:t>
            </a:r>
          </a:p>
          <a:p>
            <a:endParaRPr lang="en-GB" sz="1400" dirty="0"/>
          </a:p>
          <a:p>
            <a:pPr marL="285750" indent="-285750">
              <a:buFont typeface="Arial" panose="020B0604020202020204" pitchFamily="34" charset="0"/>
              <a:buChar char="•"/>
            </a:pPr>
            <a:r>
              <a:rPr lang="en-GB" sz="1400" dirty="0"/>
              <a:t>Students think that Area Reviews provide an opportunity to deliver more subjects blending academic and vocational learning</a:t>
            </a:r>
            <a:r>
              <a:rPr lang="en-GB" sz="1400" dirty="0" smtClean="0"/>
              <a:t>.</a:t>
            </a:r>
          </a:p>
          <a:p>
            <a:endParaRPr lang="en-GB" sz="1400" dirty="0"/>
          </a:p>
          <a:p>
            <a:pPr marL="285750" indent="-285750">
              <a:buFont typeface="Arial" panose="020B0604020202020204" pitchFamily="34" charset="0"/>
              <a:buChar char="•"/>
            </a:pPr>
            <a:r>
              <a:rPr lang="en-GB" sz="1400" dirty="0"/>
              <a:t>Positive outcomes for learners include practical study and life skills that help us be active citizens</a:t>
            </a:r>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smtClean="0"/>
          </a:p>
          <a:p>
            <a:pPr marL="285750" indent="-285750">
              <a:buFont typeface="Arial" panose="020B0604020202020204" pitchFamily="34" charset="0"/>
              <a:buChar char="•"/>
            </a:pPr>
            <a:endParaRPr lang="en-GB" sz="1400" dirty="0"/>
          </a:p>
        </p:txBody>
      </p:sp>
    </p:spTree>
    <p:extLst>
      <p:ext uri="{BB962C8B-B14F-4D97-AF65-F5344CB8AC3E}">
        <p14:creationId xmlns:p14="http://schemas.microsoft.com/office/powerpoint/2010/main" val="2295210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Learner Voice</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sz="1400" dirty="0" smtClean="0"/>
              <a:t>There needs to be a learner-led, professionally supported students’ union infrastructure to represent students in each institution.</a:t>
            </a:r>
          </a:p>
          <a:p>
            <a:endParaRPr lang="en-GB" sz="1400" dirty="0" smtClean="0"/>
          </a:p>
          <a:p>
            <a:pPr marL="342900" indent="-342900">
              <a:buFont typeface="Arial" panose="020B0604020202020204" pitchFamily="34" charset="0"/>
              <a:buChar char="•"/>
            </a:pPr>
            <a:r>
              <a:rPr lang="en-GB" sz="1400" dirty="0"/>
              <a:t>We believe providers and funders should commit to support learner-led voice, both strategically and financially</a:t>
            </a:r>
            <a:r>
              <a:rPr lang="en-GB" sz="1400" dirty="0" smtClean="0"/>
              <a:t>.</a:t>
            </a:r>
          </a:p>
          <a:p>
            <a:endParaRPr lang="en-GB" sz="1400" dirty="0" smtClean="0"/>
          </a:p>
          <a:p>
            <a:pPr marL="285750" indent="-285750">
              <a:buFont typeface="Arial" panose="020B0604020202020204" pitchFamily="34" charset="0"/>
              <a:buChar char="•"/>
            </a:pPr>
            <a:r>
              <a:rPr lang="en-GB" sz="1400" dirty="0" smtClean="0"/>
              <a:t>There </a:t>
            </a:r>
            <a:r>
              <a:rPr lang="en-GB" sz="1400" dirty="0"/>
              <a:t>should be a greater focus on inclusion of the diversity of learners in the area into learner voice activity, including apprentices</a:t>
            </a:r>
            <a:r>
              <a:rPr lang="en-GB" sz="1400" dirty="0" smtClean="0"/>
              <a:t>.</a:t>
            </a:r>
          </a:p>
          <a:p>
            <a:endParaRPr lang="en-GB" sz="1400" dirty="0"/>
          </a:p>
          <a:p>
            <a:pPr marL="342900" indent="-342900">
              <a:buFont typeface="Arial" panose="020B0604020202020204" pitchFamily="34" charset="0"/>
              <a:buChar char="•"/>
            </a:pPr>
            <a:r>
              <a:rPr lang="en-GB" sz="1400" dirty="0"/>
              <a:t>Feedback is good, but learners should also be partners in finding the solutions to problems, thereby closing the feedback loop</a:t>
            </a:r>
            <a:r>
              <a:rPr lang="en-GB" sz="1400" dirty="0" smtClean="0"/>
              <a:t>.</a:t>
            </a:r>
          </a:p>
          <a:p>
            <a:endParaRPr lang="en-GB" sz="1400" dirty="0"/>
          </a:p>
          <a:p>
            <a:pPr marL="342900" indent="-342900">
              <a:buFont typeface="Arial" panose="020B0604020202020204" pitchFamily="34" charset="0"/>
              <a:buChar char="•"/>
            </a:pPr>
            <a:r>
              <a:rPr lang="en-GB" sz="1400" dirty="0"/>
              <a:t>We expect learners to play a key role in the regional decisions that affect them</a:t>
            </a:r>
            <a:r>
              <a:rPr lang="en-GB" sz="1400" dirty="0" smtClean="0"/>
              <a:t>.</a:t>
            </a:r>
          </a:p>
          <a:p>
            <a:endParaRPr lang="en-GB" sz="1400" dirty="0" smtClean="0"/>
          </a:p>
          <a:p>
            <a:pPr marL="342900" indent="-342900">
              <a:buFont typeface="Arial" panose="020B0604020202020204" pitchFamily="34" charset="0"/>
              <a:buChar char="•"/>
            </a:pPr>
            <a:r>
              <a:rPr lang="en-GB" sz="1400" dirty="0"/>
              <a:t>There should be spaces for learners who self-define into different liberation groups to meet, feel safe and raise issues with the support of their peers.</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sz="1400" dirty="0" smtClean="0"/>
          </a:p>
          <a:p>
            <a:pPr marL="342900" indent="-342900">
              <a:buFont typeface="Arial" panose="020B0604020202020204" pitchFamily="34" charset="0"/>
              <a:buChar char="•"/>
            </a:pPr>
            <a:endParaRPr lang="en-GB" sz="1400" dirty="0" smtClean="0"/>
          </a:p>
          <a:p>
            <a:pPr marL="342900" indent="-342900">
              <a:buFont typeface="Arial" panose="020B0604020202020204" pitchFamily="34" charset="0"/>
              <a:buChar char="•"/>
            </a:pPr>
            <a:endParaRPr lang="en-GB" sz="1400" dirty="0" smtClean="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633038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541338" y="549275"/>
            <a:ext cx="7988300" cy="1008063"/>
          </a:xfrm>
        </p:spPr>
        <p:txBody>
          <a:bodyPr/>
          <a:lstStyle/>
          <a:p>
            <a:r>
              <a:rPr lang="en-US" altLang="en-US" dirty="0" err="1" smtClean="0"/>
              <a:t>Dr</a:t>
            </a:r>
            <a:r>
              <a:rPr lang="en-US" altLang="en-US" dirty="0" smtClean="0"/>
              <a:t> Franken-Boles</a:t>
            </a:r>
          </a:p>
        </p:txBody>
      </p:sp>
      <p:sp>
        <p:nvSpPr>
          <p:cNvPr id="6147" name="Subtitle 2"/>
          <p:cNvSpPr>
            <a:spLocks noGrp="1"/>
          </p:cNvSpPr>
          <p:nvPr>
            <p:ph type="subTitle" idx="1"/>
          </p:nvPr>
        </p:nvSpPr>
        <p:spPr>
          <a:xfrm>
            <a:off x="539750" y="1773238"/>
            <a:ext cx="7993063" cy="647700"/>
          </a:xfrm>
        </p:spPr>
        <p:txBody>
          <a:bodyPr/>
          <a:lstStyle/>
          <a:p>
            <a:endParaRPr lang="en-US" altLang="en-US" smtClean="0"/>
          </a:p>
        </p:txBody>
      </p:sp>
      <p:pic>
        <p:nvPicPr>
          <p:cNvPr id="2" name="Picture 1"/>
          <p:cNvPicPr>
            <a:picLocks noChangeAspect="1"/>
          </p:cNvPicPr>
          <p:nvPr/>
        </p:nvPicPr>
        <p:blipFill>
          <a:blip r:embed="rId2"/>
          <a:stretch>
            <a:fillRect/>
          </a:stretch>
        </p:blipFill>
        <p:spPr>
          <a:xfrm>
            <a:off x="524522" y="1557338"/>
            <a:ext cx="8254651" cy="4319934"/>
          </a:xfrm>
          <a:prstGeom prst="rect">
            <a:avLst/>
          </a:prstGeom>
        </p:spPr>
      </p:pic>
    </p:spTree>
    <p:extLst>
      <p:ext uri="{BB962C8B-B14F-4D97-AF65-F5344CB8AC3E}">
        <p14:creationId xmlns:p14="http://schemas.microsoft.com/office/powerpoint/2010/main" val="36256329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t>
            </a:r>
            <a:r>
              <a:rPr lang="en-GB" dirty="0" err="1" smtClean="0"/>
              <a:t>FEunplugged</a:t>
            </a:r>
            <a:endParaRPr lang="en-GB" dirty="0"/>
          </a:p>
        </p:txBody>
      </p:sp>
      <p:pic>
        <p:nvPicPr>
          <p:cNvPr id="4" name="Picture 3"/>
          <p:cNvPicPr>
            <a:picLocks noChangeAspect="1"/>
          </p:cNvPicPr>
          <p:nvPr/>
        </p:nvPicPr>
        <p:blipFill>
          <a:blip r:embed="rId2"/>
          <a:stretch>
            <a:fillRect/>
          </a:stretch>
        </p:blipFill>
        <p:spPr>
          <a:xfrm>
            <a:off x="251520" y="1556792"/>
            <a:ext cx="8669263" cy="4334632"/>
          </a:xfrm>
          <a:prstGeom prst="rect">
            <a:avLst/>
          </a:prstGeom>
        </p:spPr>
      </p:pic>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623582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41338" y="549275"/>
            <a:ext cx="7988300" cy="1008063"/>
          </a:xfrm>
        </p:spPr>
        <p:txBody>
          <a:bodyPr/>
          <a:lstStyle/>
          <a:p>
            <a:r>
              <a:rPr lang="en-US" altLang="en-US" dirty="0" smtClean="0"/>
              <a:t>#</a:t>
            </a:r>
            <a:r>
              <a:rPr lang="en-US" altLang="en-US" dirty="0" err="1" smtClean="0"/>
              <a:t>FEunplugged</a:t>
            </a:r>
            <a:endParaRPr lang="en-US" altLang="en-US" dirty="0" smtClean="0"/>
          </a:p>
        </p:txBody>
      </p:sp>
      <p:sp>
        <p:nvSpPr>
          <p:cNvPr id="5123" name="Subtitle 2"/>
          <p:cNvSpPr>
            <a:spLocks noGrp="1"/>
          </p:cNvSpPr>
          <p:nvPr>
            <p:ph type="subTitle" idx="1"/>
          </p:nvPr>
        </p:nvSpPr>
        <p:spPr>
          <a:xfrm>
            <a:off x="538956" y="1557338"/>
            <a:ext cx="7993063" cy="647700"/>
          </a:xfrm>
        </p:spPr>
        <p:txBody>
          <a:bodyPr/>
          <a:lstStyle/>
          <a:p>
            <a:r>
              <a:rPr lang="en-US" altLang="en-US" b="1" dirty="0" smtClean="0"/>
              <a:t>Aims</a:t>
            </a:r>
          </a:p>
          <a:p>
            <a:pPr marL="342900" indent="-342900">
              <a:buFont typeface="Arial" panose="020B0604020202020204" pitchFamily="34" charset="0"/>
              <a:buChar char="•"/>
            </a:pPr>
            <a:r>
              <a:rPr lang="en-US" altLang="en-US" dirty="0" smtClean="0"/>
              <a:t>To make sure learner voice is heard and students needs met throughout the AR process</a:t>
            </a:r>
          </a:p>
          <a:p>
            <a:endParaRPr lang="en-US" altLang="en-US" dirty="0" smtClean="0"/>
          </a:p>
          <a:p>
            <a:pPr marL="342900" indent="-342900">
              <a:buFont typeface="Arial" panose="020B0604020202020204" pitchFamily="34" charset="0"/>
              <a:buChar char="•"/>
            </a:pPr>
            <a:r>
              <a:rPr lang="en-US" altLang="en-US" dirty="0" smtClean="0"/>
              <a:t>To raise the profile of AR’s to make national press/public care about what's going on and local communities empowers to become vocal in the process</a:t>
            </a:r>
          </a:p>
          <a:p>
            <a:endParaRPr lang="en-US" altLang="en-US" dirty="0" smtClean="0"/>
          </a:p>
          <a:p>
            <a:pPr marL="342900" indent="-342900">
              <a:buFont typeface="Arial" panose="020B0604020202020204" pitchFamily="34" charset="0"/>
              <a:buChar char="•"/>
            </a:pPr>
            <a:r>
              <a:rPr lang="en-US" altLang="en-US" dirty="0" smtClean="0"/>
              <a:t>To hold Ministers to account over poor decision making </a:t>
            </a:r>
          </a:p>
        </p:txBody>
      </p:sp>
    </p:spTree>
    <p:extLst>
      <p:ext uri="{BB962C8B-B14F-4D97-AF65-F5344CB8AC3E}">
        <p14:creationId xmlns:p14="http://schemas.microsoft.com/office/powerpoint/2010/main" val="26758678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Actions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To get students and members of the community to lobby their MP via our ‘take action’ on </a:t>
            </a:r>
            <a:r>
              <a:rPr lang="en-GB" dirty="0" smtClean="0">
                <a:hlinkClick r:id="rId2"/>
              </a:rPr>
              <a:t>www.nus.org.uk/feunplugged</a:t>
            </a:r>
            <a:r>
              <a:rPr lang="en-GB" dirty="0" smtClean="0"/>
              <a:t> </a:t>
            </a:r>
          </a:p>
          <a:p>
            <a:endParaRPr lang="en-GB" dirty="0" smtClean="0"/>
          </a:p>
          <a:p>
            <a:pPr marL="342900" indent="-342900">
              <a:buFont typeface="Arial" panose="020B0604020202020204" pitchFamily="34" charset="0"/>
              <a:buChar char="•"/>
            </a:pPr>
            <a:r>
              <a:rPr lang="en-GB" dirty="0" smtClean="0"/>
              <a:t>SU’s to run activities to get information on what’s important to students in their education (class sizes, transport, disability support </a:t>
            </a:r>
            <a:r>
              <a:rPr lang="en-GB" dirty="0" err="1" smtClean="0"/>
              <a:t>etc</a:t>
            </a:r>
            <a:r>
              <a:rPr lang="en-GB" dirty="0" smtClean="0"/>
              <a:t>).</a:t>
            </a:r>
          </a:p>
          <a:p>
            <a:endParaRPr lang="en-GB" dirty="0" smtClean="0"/>
          </a:p>
          <a:p>
            <a:pPr marL="342900" indent="-342900">
              <a:buFont typeface="Arial" panose="020B0604020202020204" pitchFamily="34" charset="0"/>
              <a:buChar char="•"/>
            </a:pPr>
            <a:r>
              <a:rPr lang="en-GB" dirty="0" smtClean="0"/>
              <a:t>SU’s then use that information to lobby and campaign to a range of decision makers.</a:t>
            </a:r>
            <a:endParaRPr lang="en-GB" dirty="0"/>
          </a:p>
        </p:txBody>
      </p:sp>
    </p:spTree>
    <p:extLst>
      <p:ext uri="{BB962C8B-B14F-4D97-AF65-F5344CB8AC3E}">
        <p14:creationId xmlns:p14="http://schemas.microsoft.com/office/powerpoint/2010/main" val="2296359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Derby College</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57622" y="1556792"/>
            <a:ext cx="7821610" cy="4390070"/>
          </a:xfrm>
          <a:prstGeom prst="rect">
            <a:avLst/>
          </a:prstGeom>
        </p:spPr>
      </p:pic>
    </p:spTree>
    <p:extLst>
      <p:ext uri="{BB962C8B-B14F-4D97-AF65-F5344CB8AC3E}">
        <p14:creationId xmlns:p14="http://schemas.microsoft.com/office/powerpoint/2010/main" val="2296325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Dudley College</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l="27862" t="24407" r="29523" b="12594"/>
          <a:stretch/>
        </p:blipFill>
        <p:spPr>
          <a:xfrm>
            <a:off x="539552" y="1556791"/>
            <a:ext cx="6408712" cy="5326721"/>
          </a:xfrm>
          <a:prstGeom prst="rect">
            <a:avLst/>
          </a:prstGeom>
        </p:spPr>
      </p:pic>
    </p:spTree>
    <p:extLst>
      <p:ext uri="{BB962C8B-B14F-4D97-AF65-F5344CB8AC3E}">
        <p14:creationId xmlns:p14="http://schemas.microsoft.com/office/powerpoint/2010/main" val="3212393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Wiltshire College</a:t>
            </a:r>
            <a:endParaRPr lang="en-GB" dirty="0"/>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l="14027" t="19485" r="39485" b="10625"/>
          <a:stretch/>
        </p:blipFill>
        <p:spPr>
          <a:xfrm>
            <a:off x="683568" y="1501976"/>
            <a:ext cx="6336704" cy="5356024"/>
          </a:xfrm>
          <a:prstGeom prst="rect">
            <a:avLst/>
          </a:prstGeom>
        </p:spPr>
      </p:pic>
    </p:spTree>
    <p:extLst>
      <p:ext uri="{BB962C8B-B14F-4D97-AF65-F5344CB8AC3E}">
        <p14:creationId xmlns:p14="http://schemas.microsoft.com/office/powerpoint/2010/main" val="15819934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541338" y="549275"/>
            <a:ext cx="7988300" cy="1008063"/>
          </a:xfrm>
        </p:spPr>
        <p:txBody>
          <a:bodyPr/>
          <a:lstStyle/>
          <a:p>
            <a:endParaRPr lang="en-US" altLang="en-US" smtClean="0"/>
          </a:p>
        </p:txBody>
      </p:sp>
      <p:sp>
        <p:nvSpPr>
          <p:cNvPr id="4099" name="Subtitle 2"/>
          <p:cNvSpPr>
            <a:spLocks noGrp="1"/>
          </p:cNvSpPr>
          <p:nvPr>
            <p:ph type="subTitle" idx="1"/>
          </p:nvPr>
        </p:nvSpPr>
        <p:spPr>
          <a:xfrm>
            <a:off x="539750" y="1773238"/>
            <a:ext cx="7993063" cy="647700"/>
          </a:xfrm>
        </p:spPr>
        <p:txBody>
          <a:bodyPr/>
          <a:lstStyle/>
          <a:p>
            <a:endParaRPr lang="en-US" altLang="en-US" smtClean="0"/>
          </a:p>
        </p:txBody>
      </p:sp>
      <p:pic>
        <p:nvPicPr>
          <p:cNvPr id="4100" name="Picture 1" descr="NEW Brand PPT divider heading 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83688" cy="691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itle Placeholder 1"/>
          <p:cNvSpPr txBox="1">
            <a:spLocks/>
          </p:cNvSpPr>
          <p:nvPr/>
        </p:nvSpPr>
        <p:spPr bwMode="auto">
          <a:xfrm>
            <a:off x="476250" y="20669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har char="–"/>
              <a:defRPr sz="24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har char="•"/>
              <a:defRPr sz="2000">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har char="»"/>
              <a:defRPr>
                <a:solidFill>
                  <a:schemeClr val="tx1"/>
                </a:solidFill>
                <a:latin typeface="Verdana" panose="020B0604030504040204" pitchFamily="34" charset="0"/>
                <a:ea typeface="ＭＳ Ｐゴシック" panose="020B0600070205080204" pitchFamily="34" charset="-128"/>
              </a:defRPr>
            </a:lvl5pPr>
            <a:lvl6pPr marL="25146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6pPr>
            <a:lvl7pPr marL="29718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7pPr>
            <a:lvl8pPr marL="34290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8pPr>
            <a:lvl9pPr marL="3886200" indent="-228600" fontAlgn="base">
              <a:spcBef>
                <a:spcPct val="20000"/>
              </a:spcBef>
              <a:spcAft>
                <a:spcPct val="0"/>
              </a:spcAft>
              <a:buChar char="»"/>
              <a:defRPr>
                <a:solidFill>
                  <a:schemeClr val="tx1"/>
                </a:solidFill>
                <a:latin typeface="Verdana" panose="020B0604030504040204" pitchFamily="34" charset="0"/>
                <a:ea typeface="ＭＳ Ｐゴシック" panose="020B0600070205080204" pitchFamily="34" charset="-128"/>
              </a:defRPr>
            </a:lvl9pPr>
          </a:lstStyle>
          <a:p>
            <a:pPr>
              <a:spcBef>
                <a:spcPct val="0"/>
              </a:spcBef>
              <a:buFontTx/>
              <a:buNone/>
            </a:pPr>
            <a:endParaRPr lang="en-GB" altLang="en-US" sz="32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 Groups…</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dirty="0" smtClean="0"/>
              <a:t>What’s your branch’s relationship like with your colleges union? (do you have one?)</a:t>
            </a:r>
          </a:p>
          <a:p>
            <a:endParaRPr lang="en-GB" dirty="0" smtClean="0"/>
          </a:p>
          <a:p>
            <a:pPr marL="342900" indent="-342900">
              <a:buFont typeface="Arial" panose="020B0604020202020204" pitchFamily="34" charset="0"/>
              <a:buChar char="•"/>
            </a:pPr>
            <a:r>
              <a:rPr lang="en-GB" dirty="0" smtClean="0"/>
              <a:t>Where might you have similar/related concerns about Area Reviews to you students?</a:t>
            </a:r>
          </a:p>
          <a:p>
            <a:endParaRPr lang="en-GB" dirty="0" smtClean="0"/>
          </a:p>
          <a:p>
            <a:pPr marL="342900" indent="-342900">
              <a:buFont typeface="Arial" panose="020B0604020202020204" pitchFamily="34" charset="0"/>
              <a:buChar char="•"/>
            </a:pPr>
            <a:r>
              <a:rPr lang="en-GB" dirty="0" smtClean="0"/>
              <a:t>What activities can do you collectively to make sure both learner and staff voice is heard at college, local, regional and national level?</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083831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t>
            </a:r>
            <a:r>
              <a:rPr lang="en-GB" dirty="0" err="1" smtClean="0"/>
              <a:t>FEunplugged</a:t>
            </a:r>
            <a:endParaRPr lang="en-GB" dirty="0"/>
          </a:p>
        </p:txBody>
      </p:sp>
      <p:sp>
        <p:nvSpPr>
          <p:cNvPr id="3" name="Subtitle 2"/>
          <p:cNvSpPr>
            <a:spLocks noGrp="1"/>
          </p:cNvSpPr>
          <p:nvPr>
            <p:ph type="subTitle" idx="1"/>
          </p:nvPr>
        </p:nvSpPr>
        <p:spPr>
          <a:xfrm>
            <a:off x="755576" y="1988840"/>
            <a:ext cx="7992888" cy="648072"/>
          </a:xfrm>
        </p:spPr>
        <p:txBody>
          <a:bodyPr/>
          <a:lstStyle/>
          <a:p>
            <a:r>
              <a:rPr lang="en-GB" dirty="0" smtClean="0"/>
              <a:t>For more information about the campaign, contact </a:t>
            </a:r>
            <a:r>
              <a:rPr lang="en-GB" dirty="0" smtClean="0">
                <a:hlinkClick r:id="rId2"/>
              </a:rPr>
              <a:t>katie.shaw@nus.org.uk</a:t>
            </a:r>
            <a:endParaRPr lang="en-GB" dirty="0" smtClean="0"/>
          </a:p>
          <a:p>
            <a:endParaRPr lang="en-GB" dirty="0"/>
          </a:p>
          <a:p>
            <a:r>
              <a:rPr lang="en-GB" dirty="0" smtClean="0"/>
              <a:t>To order a campaigns pack, contact </a:t>
            </a:r>
            <a:r>
              <a:rPr lang="en-GB" dirty="0" smtClean="0">
                <a:hlinkClick r:id="rId3"/>
              </a:rPr>
              <a:t>holly.Staynor@nus.org.uk</a:t>
            </a:r>
            <a:endParaRPr lang="en-GB" dirty="0" smtClean="0"/>
          </a:p>
          <a:p>
            <a:endParaRPr lang="en-GB" dirty="0"/>
          </a:p>
          <a:p>
            <a:r>
              <a:rPr lang="en-GB" dirty="0" smtClean="0">
                <a:hlinkClick r:id="rId4"/>
              </a:rPr>
              <a:t>www.nus.org.uk</a:t>
            </a:r>
            <a:endParaRPr lang="en-GB" dirty="0" smtClean="0"/>
          </a:p>
          <a:p>
            <a:r>
              <a:rPr lang="en-GB" dirty="0" smtClean="0">
                <a:hlinkClick r:id="rId5"/>
              </a:rPr>
              <a:t>www.nusconnect.org.uk</a:t>
            </a:r>
            <a:endParaRPr lang="en-GB" dirty="0" smtClean="0"/>
          </a:p>
          <a:p>
            <a:r>
              <a:rPr lang="en-GB" dirty="0" smtClean="0"/>
              <a:t> </a:t>
            </a:r>
            <a:endParaRPr lang="en-GB" dirty="0"/>
          </a:p>
        </p:txBody>
      </p:sp>
    </p:spTree>
    <p:extLst>
      <p:ext uri="{BB962C8B-B14F-4D97-AF65-F5344CB8AC3E}">
        <p14:creationId xmlns:p14="http://schemas.microsoft.com/office/powerpoint/2010/main" val="2799326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41338" y="549275"/>
            <a:ext cx="7988300" cy="1008063"/>
          </a:xfrm>
        </p:spPr>
        <p:txBody>
          <a:bodyPr/>
          <a:lstStyle/>
          <a:p>
            <a:r>
              <a:rPr lang="en-US" altLang="en-US" dirty="0" smtClean="0"/>
              <a:t>This Session</a:t>
            </a:r>
            <a:endParaRPr lang="en-US" altLang="en-US" dirty="0" smtClean="0"/>
          </a:p>
        </p:txBody>
      </p:sp>
      <p:sp>
        <p:nvSpPr>
          <p:cNvPr id="5123" name="Subtitle 2"/>
          <p:cNvSpPr>
            <a:spLocks noGrp="1"/>
          </p:cNvSpPr>
          <p:nvPr>
            <p:ph type="subTitle" idx="1"/>
          </p:nvPr>
        </p:nvSpPr>
        <p:spPr>
          <a:xfrm>
            <a:off x="539750" y="1773238"/>
            <a:ext cx="7993063" cy="647700"/>
          </a:xfrm>
        </p:spPr>
        <p:txBody>
          <a:bodyPr/>
          <a:lstStyle/>
          <a:p>
            <a:pPr marL="342900" indent="-342900">
              <a:buFont typeface="Arial" panose="020B0604020202020204" pitchFamily="34" charset="0"/>
              <a:buChar char="•"/>
            </a:pPr>
            <a:r>
              <a:rPr lang="en-US" altLang="en-US" dirty="0" smtClean="0"/>
              <a:t>What we know about area reviews</a:t>
            </a:r>
          </a:p>
          <a:p>
            <a:endParaRPr lang="en-US" altLang="en-US" dirty="0" smtClean="0"/>
          </a:p>
          <a:p>
            <a:pPr marL="342900" indent="-342900">
              <a:buFont typeface="Arial" panose="020B0604020202020204" pitchFamily="34" charset="0"/>
              <a:buChar char="•"/>
            </a:pPr>
            <a:r>
              <a:rPr lang="en-US" altLang="en-US" dirty="0" smtClean="0"/>
              <a:t>Broadly what NUS is doing</a:t>
            </a:r>
          </a:p>
          <a:p>
            <a:endParaRPr lang="en-US" altLang="en-US" dirty="0" smtClean="0"/>
          </a:p>
          <a:p>
            <a:pPr marL="342900" indent="-342900">
              <a:buFont typeface="Arial" panose="020B0604020202020204" pitchFamily="34" charset="0"/>
              <a:buChar char="•"/>
            </a:pPr>
            <a:r>
              <a:rPr lang="en-US" altLang="en-US" dirty="0" smtClean="0"/>
              <a:t>What students think</a:t>
            </a:r>
          </a:p>
          <a:p>
            <a:endParaRPr lang="en-US" altLang="en-US" dirty="0" smtClean="0"/>
          </a:p>
          <a:p>
            <a:pPr marL="342900" indent="-342900">
              <a:buFont typeface="Arial" panose="020B0604020202020204" pitchFamily="34" charset="0"/>
              <a:buChar char="•"/>
            </a:pPr>
            <a:r>
              <a:rPr lang="en-US" altLang="en-US" dirty="0" smtClean="0"/>
              <a:t>Supporting students locally to campaign</a:t>
            </a:r>
            <a:endParaRPr lang="en-US" alt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541338" y="549275"/>
            <a:ext cx="7988300" cy="1008063"/>
          </a:xfrm>
        </p:spPr>
        <p:txBody>
          <a:bodyPr/>
          <a:lstStyle/>
          <a:p>
            <a:r>
              <a:rPr lang="en-US" altLang="en-US" dirty="0" smtClean="0"/>
              <a:t>Why Area Reviews?</a:t>
            </a:r>
            <a:endParaRPr lang="en-US" altLang="en-US" dirty="0" smtClean="0"/>
          </a:p>
        </p:txBody>
      </p:sp>
      <p:sp>
        <p:nvSpPr>
          <p:cNvPr id="6147" name="Subtitle 2"/>
          <p:cNvSpPr>
            <a:spLocks noGrp="1"/>
          </p:cNvSpPr>
          <p:nvPr>
            <p:ph type="subTitle" idx="1"/>
          </p:nvPr>
        </p:nvSpPr>
        <p:spPr>
          <a:xfrm>
            <a:off x="539750" y="1773238"/>
            <a:ext cx="7993063" cy="647700"/>
          </a:xfrm>
        </p:spPr>
        <p:txBody>
          <a:bodyPr/>
          <a:lstStyle/>
          <a:p>
            <a:r>
              <a:rPr lang="en-GB" dirty="0" smtClean="0">
                <a:latin typeface="Arial" panose="020B0604020202020204" pitchFamily="34" charset="0"/>
              </a:rPr>
              <a:t>…we </a:t>
            </a:r>
            <a:r>
              <a:rPr lang="en-GB" dirty="0">
                <a:latin typeface="Arial" panose="020B0604020202020204" pitchFamily="34" charset="0"/>
              </a:rPr>
              <a:t>need strong education and training institutions which have high status and are genuine centres of expertise. On that basis, and at a time when we are asking all publicly funded institutions to consider how they can be more efficient, it is right that we review post-16 provision in every area.”</a:t>
            </a:r>
          </a:p>
          <a:p>
            <a:endParaRPr lang="en-GB" dirty="0">
              <a:latin typeface="Arial" panose="020B0604020202020204" pitchFamily="34" charset="0"/>
            </a:endParaRPr>
          </a:p>
          <a:p>
            <a:r>
              <a:rPr lang="en-GB" sz="1800" dirty="0">
                <a:latin typeface="Arial" panose="020B0604020202020204" pitchFamily="34" charset="0"/>
              </a:rPr>
              <a:t>Nick Boles MP, Minister for Skills</a:t>
            </a:r>
          </a:p>
          <a:p>
            <a:r>
              <a:rPr lang="en-GB" sz="1800" i="1" dirty="0">
                <a:latin typeface="Arial" panose="020B0604020202020204" pitchFamily="34" charset="0"/>
              </a:rPr>
              <a:t>Reviewing Post-16 education and training institutions: guidance on area reviews </a:t>
            </a:r>
          </a:p>
          <a:p>
            <a:r>
              <a:rPr lang="en-GB" sz="1800" i="1" dirty="0">
                <a:latin typeface="Arial" panose="020B0604020202020204" pitchFamily="34" charset="0"/>
              </a:rPr>
              <a:t>Sept 2015</a:t>
            </a:r>
            <a:endParaRPr lang="en-GB" sz="1800" i="1" dirty="0"/>
          </a:p>
          <a:p>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a:blip r:embed="rId3"/>
          <a:stretch>
            <a:fillRect/>
          </a:stretch>
        </p:blipFill>
        <p:spPr>
          <a:xfrm>
            <a:off x="395536" y="1556792"/>
            <a:ext cx="8524190" cy="5256584"/>
          </a:xfrm>
          <a:prstGeom prst="rect">
            <a:avLst/>
          </a:prstGeom>
        </p:spPr>
      </p:pic>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7438931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 roundtable for every area!</a:t>
            </a:r>
            <a:endParaRPr lang="en-GB" dirty="0"/>
          </a:p>
        </p:txBody>
      </p:sp>
      <p:sp>
        <p:nvSpPr>
          <p:cNvPr id="3" name="Subtitle 2"/>
          <p:cNvSpPr>
            <a:spLocks noGrp="1"/>
          </p:cNvSpPr>
          <p:nvPr>
            <p:ph type="subTitle" idx="1"/>
          </p:nvPr>
        </p:nvSpPr>
        <p:spPr/>
        <p:txBody>
          <a:bodyPr/>
          <a:lstStyle/>
          <a:p>
            <a:pPr marL="342900" lvl="0" indent="-342900">
              <a:buFont typeface="Arial" panose="020B0604020202020204" pitchFamily="34" charset="0"/>
              <a:buChar char="•"/>
            </a:pPr>
            <a:r>
              <a:rPr lang="en-US" dirty="0"/>
              <a:t>Ensure the recommendations of </a:t>
            </a:r>
            <a:r>
              <a:rPr lang="en-US" dirty="0" smtClean="0"/>
              <a:t>Area Based Review </a:t>
            </a:r>
            <a:r>
              <a:rPr lang="en-US" dirty="0"/>
              <a:t>boards reflect the needs and views of </a:t>
            </a:r>
            <a:r>
              <a:rPr lang="en-US" dirty="0" smtClean="0"/>
              <a:t>students</a:t>
            </a:r>
          </a:p>
          <a:p>
            <a:pPr lvl="0"/>
            <a:endParaRPr lang="en-GB" dirty="0"/>
          </a:p>
          <a:p>
            <a:pPr marL="342900" lvl="0" indent="-342900">
              <a:buFont typeface="Arial" panose="020B0604020202020204" pitchFamily="34" charset="0"/>
              <a:buChar char="•"/>
            </a:pPr>
            <a:r>
              <a:rPr lang="en-US" dirty="0"/>
              <a:t>Protect and strengthen learner voice in further education for the long </a:t>
            </a:r>
            <a:r>
              <a:rPr lang="en-US" dirty="0" smtClean="0"/>
              <a:t>term</a:t>
            </a:r>
          </a:p>
          <a:p>
            <a:pPr lvl="0"/>
            <a:endParaRPr lang="en-GB" dirty="0"/>
          </a:p>
          <a:p>
            <a:endParaRPr lang="en-GB" dirty="0"/>
          </a:p>
        </p:txBody>
      </p:sp>
      <p:pic>
        <p:nvPicPr>
          <p:cNvPr id="4" name="Picture 3"/>
          <p:cNvPicPr>
            <a:picLocks noChangeAspect="1"/>
          </p:cNvPicPr>
          <p:nvPr/>
        </p:nvPicPr>
        <p:blipFill>
          <a:blip r:embed="rId3"/>
          <a:stretch>
            <a:fillRect/>
          </a:stretch>
        </p:blipFill>
        <p:spPr>
          <a:xfrm>
            <a:off x="2627784" y="4221088"/>
            <a:ext cx="3384376" cy="2444272"/>
          </a:xfrm>
          <a:prstGeom prst="rect">
            <a:avLst/>
          </a:prstGeom>
        </p:spPr>
      </p:pic>
    </p:spTree>
    <p:extLst>
      <p:ext uri="{BB962C8B-B14F-4D97-AF65-F5344CB8AC3E}">
        <p14:creationId xmlns:p14="http://schemas.microsoft.com/office/powerpoint/2010/main" val="1838117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pic>
        <p:nvPicPr>
          <p:cNvPr id="4" name="Picture 3"/>
          <p:cNvPicPr>
            <a:picLocks noChangeAspect="1"/>
          </p:cNvPicPr>
          <p:nvPr/>
        </p:nvPicPr>
        <p:blipFill>
          <a:blip r:embed="rId2"/>
          <a:stretch>
            <a:fillRect/>
          </a:stretch>
        </p:blipFill>
        <p:spPr>
          <a:xfrm>
            <a:off x="539552" y="1772816"/>
            <a:ext cx="3168352" cy="4562427"/>
          </a:xfrm>
          <a:prstGeom prst="rect">
            <a:avLst/>
          </a:prstGeom>
        </p:spPr>
      </p:pic>
      <p:sp>
        <p:nvSpPr>
          <p:cNvPr id="3" name="Subtitle 2"/>
          <p:cNvSpPr>
            <a:spLocks noGrp="1"/>
          </p:cNvSpPr>
          <p:nvPr>
            <p:ph type="subTitle" idx="1"/>
          </p:nvPr>
        </p:nvSpPr>
        <p:spPr/>
        <p:txBody>
          <a:bodyPr/>
          <a:lstStyle/>
          <a:p>
            <a:endParaRPr lang="en-GB" dirty="0"/>
          </a:p>
        </p:txBody>
      </p:sp>
      <p:sp>
        <p:nvSpPr>
          <p:cNvPr id="5" name="Oval Callout 4"/>
          <p:cNvSpPr/>
          <p:nvPr/>
        </p:nvSpPr>
        <p:spPr bwMode="auto">
          <a:xfrm>
            <a:off x="4067944" y="1772816"/>
            <a:ext cx="4032448" cy="2952328"/>
          </a:xfrm>
          <a:prstGeom prst="wedgeEllipseCallout">
            <a:avLst/>
          </a:prstGeom>
          <a:solidFill>
            <a:schemeClr val="accent5"/>
          </a:solidFill>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Verdana" charset="0"/>
              <a:ea typeface="ＭＳ Ｐゴシック" charset="0"/>
              <a:cs typeface="ＭＳ Ｐゴシック" charset="0"/>
            </a:endParaRPr>
          </a:p>
        </p:txBody>
      </p:sp>
      <p:sp>
        <p:nvSpPr>
          <p:cNvPr id="6" name="TextBox 5"/>
          <p:cNvSpPr txBox="1"/>
          <p:nvPr/>
        </p:nvSpPr>
        <p:spPr>
          <a:xfrm>
            <a:off x="4572000" y="2420888"/>
            <a:ext cx="2952328" cy="1446550"/>
          </a:xfrm>
          <a:prstGeom prst="rect">
            <a:avLst/>
          </a:prstGeom>
          <a:noFill/>
        </p:spPr>
        <p:txBody>
          <a:bodyPr wrap="square" rtlCol="0">
            <a:spAutoFit/>
          </a:bodyPr>
          <a:lstStyle/>
          <a:p>
            <a:r>
              <a:rPr lang="en-GB" sz="2000" dirty="0" smtClean="0"/>
              <a:t>‘Welcome to the world of work….’</a:t>
            </a:r>
          </a:p>
          <a:p>
            <a:endParaRPr lang="en-GB" sz="1600" dirty="0"/>
          </a:p>
          <a:p>
            <a:r>
              <a:rPr lang="en-GB" sz="1600" dirty="0" smtClean="0"/>
              <a:t>	Sir David Collins, 	FE Commissioner </a:t>
            </a:r>
            <a:endParaRPr lang="en-GB" sz="1600" dirty="0"/>
          </a:p>
        </p:txBody>
      </p:sp>
    </p:spTree>
    <p:extLst>
      <p:ext uri="{BB962C8B-B14F-4D97-AF65-F5344CB8AC3E}">
        <p14:creationId xmlns:p14="http://schemas.microsoft.com/office/powerpoint/2010/main" val="3823011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Activity…</a:t>
            </a:r>
            <a:endParaRPr lang="en-GB" dirty="0"/>
          </a:p>
        </p:txBody>
      </p:sp>
      <p:sp>
        <p:nvSpPr>
          <p:cNvPr id="3" name="Subtitle 2"/>
          <p:cNvSpPr>
            <a:spLocks noGrp="1"/>
          </p:cNvSpPr>
          <p:nvPr>
            <p:ph type="subTitle" idx="1"/>
          </p:nvPr>
        </p:nvSpPr>
        <p:spPr>
          <a:xfrm>
            <a:off x="395536" y="1556792"/>
            <a:ext cx="7992888" cy="648072"/>
          </a:xfrm>
        </p:spPr>
        <p:txBody>
          <a:bodyPr/>
          <a:lstStyle/>
          <a:p>
            <a:r>
              <a:rPr lang="en-GB" dirty="0" smtClean="0"/>
              <a:t>In groups, think about what learners would answer to the below questions…</a:t>
            </a:r>
          </a:p>
          <a:p>
            <a:endParaRPr lang="en-GB" dirty="0"/>
          </a:p>
          <a:p>
            <a:pPr marL="342900" indent="-342900">
              <a:buFont typeface="Arial" panose="020B0604020202020204" pitchFamily="34" charset="0"/>
              <a:buChar char="•"/>
            </a:pPr>
            <a:r>
              <a:rPr lang="en-GB" sz="2000" dirty="0" smtClean="0"/>
              <a:t>What makes high quality education?</a:t>
            </a:r>
          </a:p>
          <a:p>
            <a:endParaRPr lang="en-GB" sz="2000" dirty="0" smtClean="0"/>
          </a:p>
          <a:p>
            <a:pPr marL="342900" indent="-342900">
              <a:buFont typeface="Arial" panose="020B0604020202020204" pitchFamily="34" charset="0"/>
              <a:buChar char="•"/>
            </a:pPr>
            <a:r>
              <a:rPr lang="en-GB" sz="2000" dirty="0" smtClean="0"/>
              <a:t>What do learners need in order to access education?</a:t>
            </a:r>
          </a:p>
          <a:p>
            <a:endParaRPr lang="en-GB" sz="2000" dirty="0" smtClean="0"/>
          </a:p>
          <a:p>
            <a:pPr marL="342900" indent="-342900">
              <a:buFont typeface="Arial" panose="020B0604020202020204" pitchFamily="34" charset="0"/>
              <a:buChar char="•"/>
            </a:pPr>
            <a:r>
              <a:rPr lang="en-GB" sz="2000" dirty="0" smtClean="0"/>
              <a:t>What are the outcomes learners want from their education?</a:t>
            </a:r>
          </a:p>
          <a:p>
            <a:endParaRPr lang="en-GB" sz="2000" dirty="0" smtClean="0"/>
          </a:p>
          <a:p>
            <a:pPr marL="342900" indent="-342900">
              <a:buFont typeface="Arial" panose="020B0604020202020204" pitchFamily="34" charset="0"/>
              <a:buChar char="•"/>
            </a:pPr>
            <a:r>
              <a:rPr lang="en-GB" sz="2000" dirty="0" smtClean="0"/>
              <a:t>How should learner voice to function in new, larger institutions?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25160482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High quality education</a:t>
            </a:r>
            <a:endParaRPr lang="en-GB"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GB" sz="1400" dirty="0"/>
              <a:t>We expect our teachers to be sufficiently qualified in both education and the industry in which they teach</a:t>
            </a:r>
            <a:r>
              <a:rPr lang="en-GB" sz="1400" dirty="0" smtClean="0"/>
              <a:t>.</a:t>
            </a:r>
          </a:p>
          <a:p>
            <a:endParaRPr lang="en-GB" sz="1400" dirty="0" smtClean="0"/>
          </a:p>
          <a:p>
            <a:pPr marL="342900" indent="-342900">
              <a:buFont typeface="Arial" panose="020B0604020202020204" pitchFamily="34" charset="0"/>
              <a:buChar char="•"/>
            </a:pPr>
            <a:r>
              <a:rPr lang="en-GB" sz="1400" dirty="0"/>
              <a:t>There is more to a high-quality education than typical success measures. We believe providers and the sector should focus on developing the “whole person</a:t>
            </a:r>
            <a:r>
              <a:rPr lang="en-GB" sz="1400" dirty="0" smtClean="0"/>
              <a:t>”.</a:t>
            </a:r>
          </a:p>
          <a:p>
            <a:endParaRPr lang="en-GB" sz="1400" dirty="0"/>
          </a:p>
          <a:p>
            <a:pPr marL="342900" indent="-342900">
              <a:buFont typeface="Arial" panose="020B0604020202020204" pitchFamily="34" charset="0"/>
              <a:buChar char="•"/>
            </a:pPr>
            <a:r>
              <a:rPr lang="en-GB" sz="1400" dirty="0"/>
              <a:t>We expect that class sizes are not so big that they affect the quality of our </a:t>
            </a:r>
            <a:r>
              <a:rPr lang="en-GB" sz="1400" dirty="0" smtClean="0"/>
              <a:t>education.</a:t>
            </a:r>
          </a:p>
          <a:p>
            <a:endParaRPr lang="en-GB" sz="1400" dirty="0" smtClean="0"/>
          </a:p>
          <a:p>
            <a:pPr marL="342900" indent="-342900">
              <a:buFont typeface="Arial" panose="020B0604020202020204" pitchFamily="34" charset="0"/>
              <a:buChar char="•"/>
            </a:pPr>
            <a:r>
              <a:rPr lang="en-GB" sz="1400" dirty="0"/>
              <a:t>Online and digital learning should be part of our education, but it needs to clearly improve teaching and learning and not be used as a cheap alternative to teachers</a:t>
            </a:r>
            <a:r>
              <a:rPr lang="en-GB" sz="1400" dirty="0" smtClean="0"/>
              <a:t>.</a:t>
            </a:r>
          </a:p>
          <a:p>
            <a:endParaRPr lang="en-GB" sz="1400" dirty="0" smtClean="0"/>
          </a:p>
          <a:p>
            <a:pPr marL="342900" indent="-342900">
              <a:buFont typeface="Arial" panose="020B0604020202020204" pitchFamily="34" charset="0"/>
              <a:buChar char="•"/>
            </a:pPr>
            <a:r>
              <a:rPr lang="en-GB" sz="1400" dirty="0" smtClean="0"/>
              <a:t>Understanding </a:t>
            </a:r>
            <a:r>
              <a:rPr lang="en-GB" sz="1400" dirty="0"/>
              <a:t>equality and diversity is really important to our learning. We expect this to be embedded in our curriculum so all learners have a clear understanding and respect for the diversity of the college and the community</a:t>
            </a:r>
            <a:r>
              <a:rPr lang="en-GB" sz="1400" dirty="0" smtClean="0"/>
              <a:t>.</a:t>
            </a:r>
          </a:p>
          <a:p>
            <a:endParaRPr lang="en-GB" sz="1400" dirty="0"/>
          </a:p>
          <a:p>
            <a:pPr marL="342900" indent="-342900">
              <a:buFont typeface="Arial" panose="020B0604020202020204" pitchFamily="34" charset="0"/>
              <a:buChar char="•"/>
            </a:pPr>
            <a:r>
              <a:rPr lang="en-GB" sz="1400" dirty="0"/>
              <a:t>Feedback is key to helping us understand and progress in our learning.</a:t>
            </a:r>
            <a:r>
              <a:rPr lang="en-GB" sz="1400" dirty="0"/>
              <a:t> </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860338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NUS-Powerpoint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Verdana"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NUS-Powerpoint template</Template>
  <TotalTime>264</TotalTime>
  <Words>1236</Words>
  <Application>Microsoft Office PowerPoint</Application>
  <PresentationFormat>On-screen Show (4:3)</PresentationFormat>
  <Paragraphs>150</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ＭＳ Ｐゴシック</vt:lpstr>
      <vt:lpstr>Arial</vt:lpstr>
      <vt:lpstr>Calibri</vt:lpstr>
      <vt:lpstr>Verdana</vt:lpstr>
      <vt:lpstr>NUS-Powerpoint template</vt:lpstr>
      <vt:lpstr>PowerPoint Presentation</vt:lpstr>
      <vt:lpstr>PowerPoint Presentation</vt:lpstr>
      <vt:lpstr>This Session</vt:lpstr>
      <vt:lpstr>Why Area Reviews?</vt:lpstr>
      <vt:lpstr>PowerPoint Presentation</vt:lpstr>
      <vt:lpstr>A roundtable for every area!</vt:lpstr>
      <vt:lpstr>PowerPoint Presentation</vt:lpstr>
      <vt:lpstr>Activity…</vt:lpstr>
      <vt:lpstr>High quality education</vt:lpstr>
      <vt:lpstr>Accessing Education</vt:lpstr>
      <vt:lpstr>Outcomes </vt:lpstr>
      <vt:lpstr>Learner Voice</vt:lpstr>
      <vt:lpstr>Dr Franken-Boles</vt:lpstr>
      <vt:lpstr>#FEunplugged</vt:lpstr>
      <vt:lpstr>#FEunplugged</vt:lpstr>
      <vt:lpstr>Actions</vt:lpstr>
      <vt:lpstr>Derby College</vt:lpstr>
      <vt:lpstr>Dudley College</vt:lpstr>
      <vt:lpstr>Wiltshire College</vt:lpstr>
      <vt:lpstr>In Groups…</vt:lpstr>
      <vt:lpstr>#FEunplugged</vt:lpstr>
    </vt:vector>
  </TitlesOfParts>
  <Company>NUS 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Shaw</dc:creator>
  <cp:lastModifiedBy>Katie Shaw</cp:lastModifiedBy>
  <cp:revision>14</cp:revision>
  <dcterms:created xsi:type="dcterms:W3CDTF">2015-05-19T14:55:59Z</dcterms:created>
  <dcterms:modified xsi:type="dcterms:W3CDTF">2016-04-13T16:24:56Z</dcterms:modified>
</cp:coreProperties>
</file>