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18"/>
  </p:notesMasterIdLst>
  <p:handoutMasterIdLst>
    <p:handoutMasterId r:id="rId19"/>
  </p:handoutMasterIdLst>
  <p:sldIdLst>
    <p:sldId id="262" r:id="rId7"/>
    <p:sldId id="263" r:id="rId8"/>
    <p:sldId id="314" r:id="rId9"/>
    <p:sldId id="320" r:id="rId10"/>
    <p:sldId id="312" r:id="rId11"/>
    <p:sldId id="297" r:id="rId12"/>
    <p:sldId id="316" r:id="rId13"/>
    <p:sldId id="298" r:id="rId14"/>
    <p:sldId id="300" r:id="rId15"/>
    <p:sldId id="267" r:id="rId16"/>
    <p:sldId id="270" r:id="rId17"/>
  </p:sldIdLst>
  <p:sldSz cx="9144000" cy="6858000" type="screen4x3"/>
  <p:notesSz cx="6669088" cy="9926638"/>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2F164D"/>
    <a:srgbClr val="21112D"/>
    <a:srgbClr val="389C3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126" autoAdjust="0"/>
    <p:restoredTop sz="95712" autoAdjust="0"/>
  </p:normalViewPr>
  <p:slideViewPr>
    <p:cSldViewPr snapToGrid="0" snapToObjects="1">
      <p:cViewPr>
        <p:scale>
          <a:sx n="74" d="100"/>
          <a:sy n="74" d="100"/>
        </p:scale>
        <p:origin x="-56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692" y="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22"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6C5765D-32E3-4B9F-9802-E081CC86C91C}" type="datetime1">
              <a:rPr lang="en-US"/>
              <a:pPr>
                <a:defRPr/>
              </a:pPr>
              <a:t>10/24/2014</a:t>
            </a:fld>
            <a:endParaRPr lang="en-US"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0FDFC9E-5E82-4874-9919-6874EF3B5E2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7868A806-D61F-4870-B2F3-AEFB2557EB49}" type="datetime1">
              <a:rPr lang="en-GB"/>
              <a:pPr>
                <a:defRPr/>
              </a:pPr>
              <a:t>24/10/2014</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F708A02-6EA0-4A49-AA79-B8B26EB9B77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a:lstStyle/>
          <a:p>
            <a:fld id="{D2C5226D-74FC-4539-8851-3F307A7D2569}" type="slidenum">
              <a:rPr lang="en-GB" smtClean="0">
                <a:latin typeface="Arial" charset="0"/>
              </a:rPr>
              <a:pPr/>
              <a:t>1</a:t>
            </a:fld>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666750" y="4714875"/>
            <a:ext cx="5335588" cy="4886325"/>
          </a:xfrm>
          <a:noFill/>
        </p:spPr>
        <p:txBody>
          <a:bodyPr/>
          <a:lstStyle/>
          <a:p>
            <a:pPr eaLnBrk="1" hangingPunct="1">
              <a:lnSpc>
                <a:spcPct val="80000"/>
              </a:lnSpc>
              <a:spcBef>
                <a:spcPct val="0"/>
              </a:spcBef>
            </a:pPr>
            <a:r>
              <a:rPr lang="en-US" sz="1600" b="1" dirty="0" smtClean="0">
                <a:latin typeface="Arial" charset="0"/>
              </a:rPr>
              <a:t>What next?</a:t>
            </a:r>
          </a:p>
          <a:p>
            <a:pPr eaLnBrk="1" hangingPunct="1">
              <a:lnSpc>
                <a:spcPct val="80000"/>
              </a:lnSpc>
              <a:spcBef>
                <a:spcPct val="0"/>
              </a:spcBef>
            </a:pPr>
            <a:endParaRPr lang="en-US" sz="1600" b="1" dirty="0" smtClean="0">
              <a:latin typeface="Arial" charset="0"/>
            </a:endParaRPr>
          </a:p>
          <a:p>
            <a:pPr>
              <a:buFontTx/>
              <a:buChar char="•"/>
            </a:pPr>
            <a:r>
              <a:rPr lang="en-GB" sz="1600" dirty="0" smtClean="0"/>
              <a:t>All branches are balloting members on the proposals using a standard ballot form provided by the Local Government section</a:t>
            </a:r>
          </a:p>
          <a:p>
            <a:pPr>
              <a:buFontTx/>
              <a:buChar char="•"/>
            </a:pPr>
            <a:r>
              <a:rPr lang="en-GB" sz="1600" dirty="0" smtClean="0"/>
              <a:t>UNISON NJC Committee to meet on 14 November to consider responses</a:t>
            </a:r>
          </a:p>
          <a:p>
            <a:pPr>
              <a:buFontTx/>
              <a:buChar char="•"/>
            </a:pPr>
            <a:r>
              <a:rPr lang="en-GB" sz="1600" dirty="0" smtClean="0"/>
              <a:t> GMB and Unite are consulting their members along the same lines</a:t>
            </a:r>
          </a:p>
          <a:p>
            <a:pPr>
              <a:buFontTx/>
              <a:buChar char="•"/>
            </a:pPr>
            <a:r>
              <a:rPr lang="en-GB" sz="1600" dirty="0" smtClean="0"/>
              <a:t> Vital that as many members as possible take part including those not balloted for industrial action to get a clear view of members’ views </a:t>
            </a:r>
          </a:p>
          <a:p>
            <a:pPr>
              <a:buFontTx/>
              <a:buChar char="•"/>
            </a:pPr>
            <a:endParaRPr lang="en-GB" sz="1600" dirty="0" smtClean="0"/>
          </a:p>
          <a:p>
            <a:pPr>
              <a:buFontTx/>
              <a:buChar char="•"/>
            </a:pPr>
            <a:endParaRPr lang="en-GB" sz="1600" dirty="0" smtClean="0"/>
          </a:p>
          <a:p>
            <a:pPr eaLnBrk="1" hangingPunct="1">
              <a:lnSpc>
                <a:spcPct val="80000"/>
              </a:lnSpc>
              <a:spcBef>
                <a:spcPct val="0"/>
              </a:spcBef>
            </a:pPr>
            <a:endParaRPr lang="en-GB" sz="1600"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6236CC9C-2ED9-4569-9C40-C9546F29F0BE}" type="slidenum">
              <a:rPr lang="en-GB" smtClean="0">
                <a:latin typeface="Arial" charset="0"/>
              </a:rPr>
              <a:pPr/>
              <a:t>10</a:t>
            </a:fld>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295275" y="4714875"/>
            <a:ext cx="6000750" cy="4972050"/>
          </a:xfrm>
          <a:noFill/>
        </p:spPr>
        <p:txBody>
          <a:bodyPr/>
          <a:lstStyle/>
          <a:p>
            <a:r>
              <a:rPr lang="en-GB" sz="1600" b="1" dirty="0" smtClean="0"/>
              <a:t>Maximise the turnout!</a:t>
            </a:r>
          </a:p>
          <a:p>
            <a:pPr>
              <a:buFont typeface="Arial" charset="0"/>
              <a:buChar char="•"/>
            </a:pPr>
            <a:r>
              <a:rPr lang="en-GB" sz="1600" dirty="0" smtClean="0"/>
              <a:t> Vital that the maximum number of members vote</a:t>
            </a:r>
            <a:r>
              <a:rPr lang="en-GB" sz="1600" b="1" dirty="0" smtClean="0"/>
              <a:t> - </a:t>
            </a:r>
            <a:r>
              <a:rPr lang="en-GB" sz="1600" dirty="0" smtClean="0"/>
              <a:t>including the low paid and part-time workers (who are 61% of the council workforce)</a:t>
            </a:r>
          </a:p>
          <a:p>
            <a:pPr>
              <a:buFont typeface="Arial" charset="0"/>
              <a:buChar char="•"/>
            </a:pPr>
            <a:r>
              <a:rPr lang="en-GB" sz="1600" dirty="0" smtClean="0"/>
              <a:t> Even where ballots are being held, it is important to organise workplace meetings</a:t>
            </a:r>
          </a:p>
          <a:p>
            <a:pPr>
              <a:buFont typeface="Arial" charset="0"/>
              <a:buChar char="•"/>
            </a:pPr>
            <a:r>
              <a:rPr lang="en-GB" sz="1600" dirty="0" smtClean="0"/>
              <a:t> Regional staff will be helping branches organise ballots </a:t>
            </a:r>
            <a:r>
              <a:rPr lang="en-GB" sz="1600" smtClean="0"/>
              <a:t>and meetings</a:t>
            </a:r>
            <a:endParaRPr lang="en-GB" sz="1600" dirty="0" smtClean="0"/>
          </a:p>
          <a:p>
            <a:pPr eaLnBrk="1" hangingPunct="1">
              <a:lnSpc>
                <a:spcPct val="80000"/>
              </a:lnSpc>
              <a:spcBef>
                <a:spcPct val="0"/>
              </a:spcBef>
            </a:pPr>
            <a:endParaRPr lang="en-GB" sz="1500" b="1"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C2D88DA5-D308-496F-B0DA-AEBFDA878FF8}" type="slidenum">
              <a:rPr lang="en-GB" smtClean="0">
                <a:latin typeface="Arial" charset="0"/>
              </a:rPr>
              <a:pPr/>
              <a:t>11</a:t>
            </a:fld>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666750" y="4714875"/>
            <a:ext cx="5335588" cy="4713288"/>
          </a:xfrm>
        </p:spPr>
        <p:txBody>
          <a:bodyPr>
            <a:normAutofit fontScale="77500" lnSpcReduction="20000"/>
          </a:bodyPr>
          <a:lstStyle/>
          <a:p>
            <a:pPr>
              <a:defRPr/>
            </a:pPr>
            <a:r>
              <a:rPr lang="en-GB" sz="1800" b="1" dirty="0" smtClean="0"/>
              <a:t>Background to pay consultation (Please refer to Pay Bulletin 52 and consultation circular LG/34/2014)</a:t>
            </a:r>
            <a:endParaRPr lang="en-GB" sz="1800" dirty="0" smtClean="0"/>
          </a:p>
          <a:p>
            <a:pPr>
              <a:defRPr/>
            </a:pPr>
            <a:r>
              <a:rPr lang="en-GB" sz="1800" dirty="0" smtClean="0"/>
              <a:t> </a:t>
            </a:r>
          </a:p>
          <a:p>
            <a:pPr>
              <a:buFont typeface="Arial" pitchFamily="34" charset="0"/>
              <a:buChar char="•"/>
              <a:defRPr/>
            </a:pPr>
            <a:r>
              <a:rPr lang="en-GB" sz="1800" dirty="0" smtClean="0"/>
              <a:t> First offer on 20 March rejected by all three unions</a:t>
            </a:r>
          </a:p>
          <a:p>
            <a:pPr>
              <a:buFont typeface="Arial" pitchFamily="34" charset="0"/>
              <a:buChar char="•"/>
              <a:defRPr/>
            </a:pPr>
            <a:r>
              <a:rPr lang="en-GB" sz="1800" dirty="0" smtClean="0"/>
              <a:t> Employers refused to negotiate over initial March offer </a:t>
            </a:r>
          </a:p>
          <a:p>
            <a:pPr>
              <a:defRPr/>
            </a:pPr>
            <a:r>
              <a:rPr lang="en-GB" sz="1800" dirty="0" smtClean="0"/>
              <a:t>   of 1% with bottom loading or to engage in arbitration</a:t>
            </a:r>
          </a:p>
          <a:p>
            <a:pPr>
              <a:defRPr/>
            </a:pPr>
            <a:r>
              <a:rPr lang="en-GB" sz="1800" dirty="0" smtClean="0"/>
              <a:t>   via ACAS</a:t>
            </a:r>
          </a:p>
          <a:p>
            <a:pPr>
              <a:buFont typeface="Arial" pitchFamily="34" charset="0"/>
              <a:buChar char="•"/>
              <a:defRPr/>
            </a:pPr>
            <a:r>
              <a:rPr lang="en-GB" sz="1800" dirty="0" smtClean="0"/>
              <a:t> Refusal continued until 13 August when they agreed to</a:t>
            </a:r>
          </a:p>
          <a:p>
            <a:pPr>
              <a:defRPr/>
            </a:pPr>
            <a:r>
              <a:rPr lang="en-GB" sz="1800" dirty="0" smtClean="0"/>
              <a:t>   meet to discuss other issues at meeting chaired by ACAS </a:t>
            </a:r>
          </a:p>
          <a:p>
            <a:pPr>
              <a:defRPr/>
            </a:pPr>
            <a:r>
              <a:rPr lang="en-GB" sz="1800" dirty="0" smtClean="0"/>
              <a:t>   - though not arbitration</a:t>
            </a:r>
          </a:p>
          <a:p>
            <a:pPr>
              <a:buFont typeface="Arial" pitchFamily="34" charset="0"/>
              <a:buChar char="•"/>
              <a:defRPr/>
            </a:pPr>
            <a:r>
              <a:rPr lang="en-GB" sz="1800" dirty="0" smtClean="0"/>
              <a:t> Tough discussions in September resulted in some new proposals </a:t>
            </a:r>
          </a:p>
          <a:p>
            <a:pPr>
              <a:buFont typeface="Arial" pitchFamily="34" charset="0"/>
              <a:buChar char="•"/>
              <a:defRPr/>
            </a:pPr>
            <a:r>
              <a:rPr lang="en-GB" sz="1800" dirty="0" smtClean="0"/>
              <a:t> New proposals rejected by NJC Committee on  25 September. </a:t>
            </a:r>
          </a:p>
          <a:p>
            <a:pPr>
              <a:defRPr/>
            </a:pPr>
            <a:r>
              <a:rPr lang="en-GB" sz="1800" dirty="0" smtClean="0"/>
              <a:t>  Negotiators asked to seek improvements</a:t>
            </a:r>
          </a:p>
          <a:p>
            <a:pPr>
              <a:buFont typeface="Arial" pitchFamily="34" charset="0"/>
              <a:buChar char="•"/>
              <a:defRPr/>
            </a:pPr>
            <a:r>
              <a:rPr lang="en-GB" sz="1800" dirty="0" smtClean="0"/>
              <a:t> Meanwhile regions informally gathered views from branches on </a:t>
            </a:r>
          </a:p>
          <a:p>
            <a:pPr>
              <a:defRPr/>
            </a:pPr>
            <a:r>
              <a:rPr lang="en-GB" sz="1800" dirty="0" smtClean="0"/>
              <a:t>   the proposals and whether they should be put to branches</a:t>
            </a:r>
          </a:p>
          <a:p>
            <a:pPr>
              <a:buFont typeface="Arial" pitchFamily="34" charset="0"/>
              <a:buChar char="•"/>
              <a:defRPr/>
            </a:pPr>
            <a:r>
              <a:rPr lang="en-GB" sz="1800" dirty="0" smtClean="0"/>
              <a:t> The employers then came back with revised proposals on 9</a:t>
            </a:r>
          </a:p>
          <a:p>
            <a:pPr>
              <a:defRPr/>
            </a:pPr>
            <a:r>
              <a:rPr lang="en-GB" sz="1800" dirty="0" smtClean="0"/>
              <a:t>   October</a:t>
            </a:r>
          </a:p>
          <a:p>
            <a:pPr>
              <a:buFont typeface="Arial" pitchFamily="34" charset="0"/>
              <a:buChar char="•"/>
              <a:defRPr/>
            </a:pPr>
            <a:r>
              <a:rPr lang="en-GB" sz="1800" dirty="0" smtClean="0"/>
              <a:t> NJC Committee met on 9 October and decided to consult</a:t>
            </a:r>
          </a:p>
          <a:p>
            <a:pPr>
              <a:defRPr/>
            </a:pPr>
            <a:r>
              <a:rPr lang="en-GB" sz="1800" dirty="0" smtClean="0"/>
              <a:t>   members on the revised proposals</a:t>
            </a:r>
          </a:p>
          <a:p>
            <a:pPr>
              <a:defRPr/>
            </a:pPr>
            <a:r>
              <a:rPr lang="en-GB" sz="1800" dirty="0" smtClean="0"/>
              <a:t>  </a:t>
            </a:r>
          </a:p>
          <a:p>
            <a:pPr>
              <a:buFont typeface="Arial" pitchFamily="34" charset="0"/>
              <a:buChar char="•"/>
              <a:defRPr/>
            </a:pPr>
            <a:endParaRPr lang="en-GB" sz="1800" dirty="0" smtClean="0"/>
          </a:p>
          <a:p>
            <a:pPr eaLnBrk="1" hangingPunct="1">
              <a:lnSpc>
                <a:spcPct val="90000"/>
              </a:lnSpc>
              <a:spcBef>
                <a:spcPct val="0"/>
              </a:spcBef>
              <a:defRPr/>
            </a:pPr>
            <a:endParaRPr lang="en-GB" sz="1700"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A9B80D13-B023-4B84-98CA-BAD76937CD25}" type="slidenum">
              <a:rPr lang="en-GB" smtClean="0">
                <a:latin typeface="Arial" charset="0"/>
              </a:rPr>
              <a:pPr/>
              <a:t>2</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666750" y="4714875"/>
            <a:ext cx="5335588" cy="4713288"/>
          </a:xfrm>
          <a:noFill/>
        </p:spPr>
        <p:txBody>
          <a:bodyPr/>
          <a:lstStyle/>
          <a:p>
            <a:r>
              <a:rPr lang="en-US" sz="1800" b="1" dirty="0" smtClean="0">
                <a:solidFill>
                  <a:srgbClr val="2F164D"/>
                </a:solidFill>
                <a:latin typeface="Arial" charset="0"/>
              </a:rPr>
              <a:t>The LGA’s Pay Proposals</a:t>
            </a:r>
          </a:p>
          <a:p>
            <a:r>
              <a:rPr lang="en-US" sz="1800" b="1" dirty="0" smtClean="0">
                <a:solidFill>
                  <a:srgbClr val="2F164D"/>
                </a:solidFill>
                <a:latin typeface="Arial" charset="0"/>
              </a:rPr>
              <a:t>(Please refer to UNISON website and UNISON’s ‘Have Your Say on Pay’ leaflet for detailed % impact of basic pay increase and additional non-consolidated lump sums)</a:t>
            </a:r>
          </a:p>
          <a:p>
            <a:endParaRPr lang="en-GB" sz="1800" dirty="0" smtClean="0"/>
          </a:p>
          <a:p>
            <a:pPr eaLnBrk="1" hangingPunct="1">
              <a:lnSpc>
                <a:spcPct val="90000"/>
              </a:lnSpc>
              <a:spcBef>
                <a:spcPct val="0"/>
              </a:spcBef>
            </a:pPr>
            <a:endParaRPr lang="en-GB" sz="1700"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2344A70B-BBE6-4C0A-9118-39CA4C5F153C}" type="slidenum">
              <a:rPr lang="en-GB" smtClean="0">
                <a:latin typeface="Arial" charset="0"/>
              </a:rPr>
              <a:pPr/>
              <a:t>3</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666750" y="4714875"/>
            <a:ext cx="5335588" cy="4713288"/>
          </a:xfrm>
        </p:spPr>
        <p:txBody>
          <a:bodyPr>
            <a:normAutofit fontScale="92500" lnSpcReduction="10000"/>
          </a:bodyPr>
          <a:lstStyle/>
          <a:p>
            <a:pPr>
              <a:defRPr/>
            </a:pPr>
            <a:r>
              <a:rPr lang="en-US" sz="1800" b="1" dirty="0" smtClean="0">
                <a:solidFill>
                  <a:srgbClr val="2F164D"/>
                </a:solidFill>
                <a:latin typeface="Arial" charset="0"/>
              </a:rPr>
              <a:t>Status of LGA’s Proposals</a:t>
            </a:r>
          </a:p>
          <a:p>
            <a:pPr>
              <a:defRPr/>
            </a:pPr>
            <a:endParaRPr lang="en-GB" sz="1800" dirty="0" smtClean="0"/>
          </a:p>
          <a:p>
            <a:pPr>
              <a:defRPr/>
            </a:pPr>
            <a:r>
              <a:rPr lang="en-GB" sz="2000" b="1" dirty="0" smtClean="0"/>
              <a:t>Why is UNISON consulting over the employers’ proposals if they are not a formal offer?</a:t>
            </a:r>
            <a:r>
              <a:rPr lang="en-US" sz="2000" dirty="0" smtClean="0"/>
              <a:t> </a:t>
            </a:r>
            <a:endParaRPr lang="en-GB" sz="2000" dirty="0" smtClean="0"/>
          </a:p>
          <a:p>
            <a:pPr>
              <a:buFont typeface="Arial" pitchFamily="34" charset="0"/>
              <a:buChar char="•"/>
              <a:defRPr/>
            </a:pPr>
            <a:r>
              <a:rPr lang="en-US" sz="2000" dirty="0" smtClean="0"/>
              <a:t>The LGA had consulted councils over their initial March offer, but not the revised proposals</a:t>
            </a:r>
          </a:p>
          <a:p>
            <a:pPr>
              <a:buFont typeface="Arial" pitchFamily="34" charset="0"/>
              <a:buChar char="•"/>
              <a:defRPr/>
            </a:pPr>
            <a:r>
              <a:rPr lang="en-US" sz="2000" dirty="0" smtClean="0"/>
              <a:t>However, the Employers’ Side of the NJC and leading </a:t>
            </a:r>
            <a:r>
              <a:rPr lang="en-US" sz="2000" dirty="0" err="1" smtClean="0"/>
              <a:t>councillors</a:t>
            </a:r>
            <a:r>
              <a:rPr lang="en-US" sz="2000" dirty="0" smtClean="0"/>
              <a:t> from all four political groups have approved them for consultation, so it is unlikely that councils will vote ‘no’ to them</a:t>
            </a:r>
          </a:p>
          <a:p>
            <a:pPr>
              <a:buFont typeface="Arial" charset="0"/>
              <a:buChar char="•"/>
              <a:defRPr/>
            </a:pPr>
            <a:r>
              <a:rPr lang="en-US" sz="2000" dirty="0" smtClean="0"/>
              <a:t>Although UNISON’s pay consultation procedures refer to a pay ‘offer’, the NJC Committee decided that we should consult members at the same time as the LGA is consulting councils in order to make sure that the proposed increases can be paid as soon as possible if both sides agree to them</a:t>
            </a:r>
          </a:p>
          <a:p>
            <a:pPr>
              <a:defRPr/>
            </a:pPr>
            <a:endParaRPr lang="en-GB" sz="2000" dirty="0" smtClean="0"/>
          </a:p>
          <a:p>
            <a:pPr>
              <a:defRPr/>
            </a:pPr>
            <a:endParaRPr lang="en-GB" sz="2000" dirty="0" smtClean="0"/>
          </a:p>
          <a:p>
            <a:pPr>
              <a:buFont typeface="Arial" pitchFamily="34" charset="0"/>
              <a:buChar char="•"/>
              <a:defRPr/>
            </a:pPr>
            <a:endParaRPr lang="en-GB" sz="1800" dirty="0" smtClean="0"/>
          </a:p>
          <a:p>
            <a:pPr eaLnBrk="1" hangingPunct="1">
              <a:lnSpc>
                <a:spcPct val="90000"/>
              </a:lnSpc>
              <a:spcBef>
                <a:spcPct val="0"/>
              </a:spcBef>
              <a:defRPr/>
            </a:pPr>
            <a:endParaRPr lang="en-GB" sz="1700"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5470204B-264A-402A-8A55-0BA41C0872D8}" type="slidenum">
              <a:rPr lang="en-GB" smtClean="0">
                <a:latin typeface="Arial" charset="0"/>
              </a:rPr>
              <a:pPr/>
              <a:t>4</a:t>
            </a:fld>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666750" y="4714875"/>
            <a:ext cx="5695950" cy="4713288"/>
          </a:xfrm>
        </p:spPr>
        <p:txBody>
          <a:bodyPr>
            <a:normAutofit lnSpcReduction="10000"/>
          </a:bodyPr>
          <a:lstStyle/>
          <a:p>
            <a:pPr>
              <a:defRPr/>
            </a:pPr>
            <a:r>
              <a:rPr lang="en-GB" sz="1800" b="1" dirty="0" smtClean="0"/>
              <a:t>SCPs explained</a:t>
            </a:r>
            <a:r>
              <a:rPr lang="en-GB" sz="1800" dirty="0" smtClean="0"/>
              <a:t>:</a:t>
            </a:r>
          </a:p>
          <a:p>
            <a:pPr lvl="1">
              <a:buFont typeface="Arial" pitchFamily="34" charset="0"/>
              <a:buChar char="•"/>
              <a:defRPr/>
            </a:pPr>
            <a:r>
              <a:rPr lang="en-GB" sz="1800" dirty="0" smtClean="0"/>
              <a:t>The NJC pay spine is the series of pay points we negotiate, which are used by councils in the NJC </a:t>
            </a:r>
          </a:p>
          <a:p>
            <a:pPr lvl="1">
              <a:buFont typeface="Arial" pitchFamily="34" charset="0"/>
              <a:buChar char="•"/>
              <a:defRPr/>
            </a:pPr>
            <a:r>
              <a:rPr lang="en-GB" sz="1800" dirty="0" smtClean="0"/>
              <a:t>Each point is called a Spinal Column Point (SCP). The lowest is SCP 5 and the highest is SCP 49. These spinal column points are used by employers to make their pay grades and pay scales</a:t>
            </a:r>
          </a:p>
          <a:p>
            <a:pPr>
              <a:buFont typeface="Arial" pitchFamily="34" charset="0"/>
              <a:buChar char="•"/>
              <a:defRPr/>
            </a:pPr>
            <a:r>
              <a:rPr lang="en-GB" sz="1800" b="1" dirty="0" smtClean="0"/>
              <a:t> Increase in basic pay is from 1 January 2015 only  </a:t>
            </a:r>
          </a:p>
          <a:p>
            <a:pPr>
              <a:defRPr/>
            </a:pPr>
            <a:r>
              <a:rPr lang="en-GB" sz="1800" dirty="0" smtClean="0"/>
              <a:t>There would be no increase in basic pay in April 2015. Increments will still be payable</a:t>
            </a:r>
          </a:p>
          <a:p>
            <a:pPr>
              <a:buFont typeface="Arial" pitchFamily="34" charset="0"/>
              <a:buChar char="•"/>
              <a:defRPr/>
            </a:pPr>
            <a:r>
              <a:rPr lang="en-GB" sz="1800" b="1" dirty="0" smtClean="0"/>
              <a:t> Why  are the increases bottom loaded?</a:t>
            </a:r>
          </a:p>
          <a:p>
            <a:pPr>
              <a:defRPr/>
            </a:pPr>
            <a:r>
              <a:rPr lang="en-GB" sz="1800" dirty="0" smtClean="0"/>
              <a:t>The LGA bottom loaded the increases because the bottom SCP 5 is so close to the National Minimum Wage which rose to £6.50 in 1 October. They want to avoid it falling below the NMW again! UNISON will continue to call for the Living Wage to be the bottom rate</a:t>
            </a:r>
          </a:p>
          <a:p>
            <a:pPr lvl="1">
              <a:buFont typeface="Arial" pitchFamily="34" charset="0"/>
              <a:buChar char="•"/>
              <a:defRPr/>
            </a:pPr>
            <a:endParaRPr lang="en-GB" sz="1800" dirty="0" smtClean="0"/>
          </a:p>
          <a:p>
            <a:pPr>
              <a:buFont typeface="Arial" pitchFamily="34" charset="0"/>
              <a:buChar char="•"/>
              <a:defRPr/>
            </a:pPr>
            <a:endParaRPr lang="en-GB" sz="1800"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B04D9681-38BA-4B69-8180-4C860D55CCDB}" type="slidenum">
              <a:rPr lang="en-GB" smtClean="0">
                <a:latin typeface="Arial" charset="0"/>
              </a:rPr>
              <a:pPr/>
              <a:t>5</a:t>
            </a:fld>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666750" y="4714875"/>
            <a:ext cx="5335588" cy="4713288"/>
          </a:xfrm>
        </p:spPr>
        <p:txBody>
          <a:bodyPr>
            <a:normAutofit fontScale="85000" lnSpcReduction="20000"/>
          </a:bodyPr>
          <a:lstStyle/>
          <a:p>
            <a:pPr>
              <a:defRPr/>
            </a:pPr>
            <a:r>
              <a:rPr lang="en-GB" sz="1800" b="1" dirty="0" smtClean="0"/>
              <a:t>Non-consolidated lump sums:</a:t>
            </a:r>
          </a:p>
          <a:p>
            <a:pPr>
              <a:defRPr/>
            </a:pPr>
            <a:endParaRPr lang="en-GB" sz="1800" dirty="0" smtClean="0"/>
          </a:p>
          <a:p>
            <a:pPr>
              <a:buFont typeface="Arial" pitchFamily="34" charset="0"/>
              <a:buChar char="•"/>
              <a:defRPr/>
            </a:pPr>
            <a:r>
              <a:rPr lang="en-GB" sz="1800" dirty="0" smtClean="0"/>
              <a:t> £325 non-consolidated payment on SCPs 5, 6 &amp; 7 to be paid in December 2014</a:t>
            </a:r>
          </a:p>
          <a:p>
            <a:pPr>
              <a:buFont typeface="Arial" pitchFamily="34" charset="0"/>
              <a:buChar char="•"/>
              <a:defRPr/>
            </a:pPr>
            <a:r>
              <a:rPr lang="en-GB" sz="1800" dirty="0" smtClean="0"/>
              <a:t> £150 non-consolidated payment on SCPs 8, 9 &amp; 10 to be paid in December 2014</a:t>
            </a:r>
          </a:p>
          <a:p>
            <a:pPr>
              <a:buFont typeface="Arial" pitchFamily="34" charset="0"/>
              <a:buChar char="•"/>
              <a:defRPr/>
            </a:pPr>
            <a:r>
              <a:rPr lang="en-GB" sz="1800" dirty="0" smtClean="0"/>
              <a:t> £100 non-consolidated payment on SCPs 11-25 inc to be paid in December 2014</a:t>
            </a:r>
          </a:p>
          <a:p>
            <a:pPr>
              <a:buFont typeface="Arial" pitchFamily="34" charset="0"/>
              <a:buChar char="•"/>
              <a:defRPr/>
            </a:pPr>
            <a:r>
              <a:rPr lang="en-GB" sz="1800" dirty="0" smtClean="0"/>
              <a:t> An additional non-consolidated payment of 0.45% of proposed new salaries on SCPs 26-49 inc, of which £100 to be paid in December 2014 and the remaining balance to be paid in April 2015*</a:t>
            </a:r>
            <a:endParaRPr lang="en-GB" sz="1800" dirty="0" smtClean="0">
              <a:latin typeface="Arial" charset="0"/>
            </a:endParaRPr>
          </a:p>
          <a:p>
            <a:pPr>
              <a:defRPr/>
            </a:pPr>
            <a:endParaRPr lang="en-GB" sz="1800" dirty="0" smtClean="0"/>
          </a:p>
          <a:p>
            <a:pPr>
              <a:defRPr/>
            </a:pPr>
            <a:r>
              <a:rPr lang="en-GB" sz="1800" dirty="0" smtClean="0"/>
              <a:t>*The additional lump sum for those on scale point 26 and above to be paid on 1 April 2015. This is to ensure that no-one would receive less in the lump sum than the equivalent of 1% in cash value in 2014 – 2015 pay year when the 2.2% increase in January 2015 and the non-consolidated lump sum are combined  </a:t>
            </a:r>
          </a:p>
          <a:p>
            <a:pPr>
              <a:defRPr/>
            </a:pPr>
            <a:r>
              <a:rPr lang="en-GB" sz="1800" dirty="0" smtClean="0"/>
              <a:t>Some councils have already said they will pay this additional amount with the December 2014 lump sum instead of in April 2015</a:t>
            </a:r>
          </a:p>
          <a:p>
            <a:pPr>
              <a:defRPr/>
            </a:pPr>
            <a:endParaRPr lang="en-GB" sz="1800"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3232348B-F780-41DA-9FF3-B13FB1C3CE27}" type="slidenum">
              <a:rPr lang="en-GB" smtClean="0">
                <a:latin typeface="Arial" charset="0"/>
              </a:rPr>
              <a:pPr/>
              <a:t>6</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666750" y="4714875"/>
            <a:ext cx="5335588" cy="4713288"/>
          </a:xfrm>
          <a:noFill/>
        </p:spPr>
        <p:txBody>
          <a:bodyPr/>
          <a:lstStyle/>
          <a:p>
            <a:pPr>
              <a:buFontTx/>
              <a:buChar char="•"/>
            </a:pPr>
            <a:r>
              <a:rPr lang="en-GB" sz="1800" dirty="0" smtClean="0"/>
              <a:t>Removal of SCP5 with effect from 1 October 2015</a:t>
            </a:r>
          </a:p>
          <a:p>
            <a:pPr>
              <a:buFontTx/>
              <a:buChar char="•"/>
            </a:pPr>
            <a:r>
              <a:rPr lang="en-GB" sz="1800" dirty="0" smtClean="0"/>
              <a:t>SCP 5 is currently set at £6.50 - the National Minimum Wage rate.</a:t>
            </a:r>
          </a:p>
          <a:p>
            <a:pPr>
              <a:buFontTx/>
              <a:buChar char="•"/>
            </a:pPr>
            <a:endParaRPr lang="en-GB" sz="1800" dirty="0" smtClean="0"/>
          </a:p>
          <a:p>
            <a:r>
              <a:rPr lang="en-GB" sz="1800" b="1" dirty="0" smtClean="0"/>
              <a:t>What does abolishing SCP5 mean?</a:t>
            </a:r>
            <a:endParaRPr lang="en-GB" sz="1800" dirty="0" smtClean="0"/>
          </a:p>
          <a:p>
            <a:r>
              <a:rPr lang="en-GB" sz="1800" dirty="0" smtClean="0"/>
              <a:t>It means that from 1 October 2015, anyone paid at the SCP5 rate will go up to the SCP6 rate. SCP6 will then become the bottom scale point. </a:t>
            </a:r>
          </a:p>
          <a:p>
            <a:r>
              <a:rPr lang="en-GB" sz="1800" dirty="0" smtClean="0"/>
              <a:t>That means that the lowest hourly pay rate will be £7.06 pence – up from £6.50 from 1 October 2014. Annual pay will increase to £13,614 – pro rata for part-time workers.</a:t>
            </a:r>
          </a:p>
          <a:p>
            <a:r>
              <a:rPr lang="en-GB" sz="1800" dirty="0" smtClean="0"/>
              <a:t>In 2013-2014 SCP5 was £12,345. This would increase to £13,500 on 1 January 2015 and then to £13,614 on 1 October 2015</a:t>
            </a:r>
          </a:p>
          <a:p>
            <a:endParaRPr lang="en-GB" sz="1800"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7D2E8C13-B4A1-43F7-B7AC-93E3291B9911}" type="slidenum">
              <a:rPr lang="en-GB" smtClean="0">
                <a:latin typeface="Arial" charset="0"/>
              </a:rPr>
              <a:pPr/>
              <a:t>7</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xfrm>
            <a:off x="666750" y="4714875"/>
            <a:ext cx="5335588" cy="4713288"/>
          </a:xfrm>
        </p:spPr>
        <p:txBody>
          <a:bodyPr>
            <a:normAutofit lnSpcReduction="10000"/>
          </a:bodyPr>
          <a:lstStyle/>
          <a:p>
            <a:pPr>
              <a:defRPr/>
            </a:pPr>
            <a:r>
              <a:rPr lang="en-GB" sz="1800" b="1" dirty="0" smtClean="0"/>
              <a:t>UNISON NJC Committee’s view</a:t>
            </a:r>
          </a:p>
          <a:p>
            <a:pPr>
              <a:buFont typeface="Arial" charset="0"/>
              <a:buChar char="•"/>
              <a:defRPr/>
            </a:pPr>
            <a:r>
              <a:rPr lang="en-GB" sz="1800" dirty="0" smtClean="0"/>
              <a:t>UNISON’s NJC Committee voted to suspend the action on 9 October and consult on the proposals  </a:t>
            </a:r>
          </a:p>
          <a:p>
            <a:pPr>
              <a:buFont typeface="Arial" charset="0"/>
              <a:buChar char="•"/>
              <a:defRPr/>
            </a:pPr>
            <a:r>
              <a:rPr lang="en-GB" sz="1800" dirty="0" smtClean="0"/>
              <a:t>All three NJC unions – UNISON, GMB and Unite –  have agreed to suspend action and consult</a:t>
            </a:r>
          </a:p>
          <a:p>
            <a:pPr>
              <a:buFontTx/>
              <a:buChar char="•"/>
              <a:defRPr/>
            </a:pPr>
            <a:r>
              <a:rPr lang="en-GB" sz="1800" dirty="0" smtClean="0"/>
              <a:t>The committee also voted to consult members on the basis that: </a:t>
            </a:r>
          </a:p>
          <a:p>
            <a:pPr>
              <a:defRPr/>
            </a:pPr>
            <a:r>
              <a:rPr lang="en-GB" sz="1800" b="1" dirty="0" smtClean="0"/>
              <a:t>“The Employers’ pay proposals fall far below the aspirations in our 2014/15 pay claim and what members deserve. However the committee believes it is the best achievable by negotiation. Only sustained all out strike action could achieve an improved pay offer.”</a:t>
            </a:r>
          </a:p>
          <a:p>
            <a:pPr>
              <a:buFont typeface="Arial" pitchFamily="34" charset="0"/>
              <a:buChar char="•"/>
              <a:defRPr/>
            </a:pPr>
            <a:r>
              <a:rPr lang="en-GB" sz="1800" dirty="0" smtClean="0"/>
              <a:t>Branches who are making a separate recommendation need to have held a </a:t>
            </a:r>
            <a:r>
              <a:rPr lang="en-GB" sz="1800" dirty="0" err="1" smtClean="0"/>
              <a:t>quorate</a:t>
            </a:r>
            <a:r>
              <a:rPr lang="en-GB" sz="1800" dirty="0" smtClean="0"/>
              <a:t> branch meeting to decide it and </a:t>
            </a:r>
            <a:r>
              <a:rPr lang="en-GB" sz="1800" dirty="0" smtClean="0"/>
              <a:t>also put </a:t>
            </a:r>
            <a:r>
              <a:rPr lang="en-GB" sz="1800" dirty="0" smtClean="0"/>
              <a:t>the NJC Committee’s view on the proposals to members </a:t>
            </a:r>
            <a:endParaRPr lang="en-GB" sz="1700"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06665B42-0360-474B-A0EC-E7A630E6F0CC}" type="slidenum">
              <a:rPr lang="en-GB" smtClean="0">
                <a:latin typeface="Arial" charset="0"/>
              </a:rPr>
              <a:pPr/>
              <a:t>8</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854075" y="992188"/>
            <a:ext cx="4960938" cy="3722687"/>
          </a:xfrm>
          <a:noFill/>
          <a:ln>
            <a:solidFill>
              <a:srgbClr val="000000"/>
            </a:solidFill>
            <a:miter lim="800000"/>
            <a:headEnd/>
            <a:tailEnd/>
          </a:ln>
        </p:spPr>
      </p:sp>
      <p:sp>
        <p:nvSpPr>
          <p:cNvPr id="27651" name="Notes Placeholder 2"/>
          <p:cNvSpPr>
            <a:spLocks noGrp="1"/>
          </p:cNvSpPr>
          <p:nvPr>
            <p:ph type="body" idx="1"/>
          </p:nvPr>
        </p:nvSpPr>
        <p:spPr bwMode="auto">
          <a:xfrm>
            <a:off x="666750" y="4714875"/>
            <a:ext cx="5335588" cy="4713288"/>
          </a:xfrm>
        </p:spPr>
        <p:txBody>
          <a:bodyPr>
            <a:normAutofit fontScale="92500" lnSpcReduction="20000"/>
          </a:bodyPr>
          <a:lstStyle/>
          <a:p>
            <a:pPr>
              <a:buFontTx/>
              <a:buChar char="•"/>
              <a:defRPr/>
            </a:pPr>
            <a:r>
              <a:rPr lang="en-GB" sz="1400" b="1" dirty="0" smtClean="0"/>
              <a:t>Are higher paid members funding the bigger increases for the lower grades?</a:t>
            </a:r>
            <a:endParaRPr lang="en-GB" sz="1400" dirty="0" smtClean="0"/>
          </a:p>
          <a:p>
            <a:pPr>
              <a:defRPr/>
            </a:pPr>
            <a:r>
              <a:rPr lang="en-GB" sz="1400" dirty="0" smtClean="0"/>
              <a:t> No. There are fewer employees on the lower grades than in the grades above, so spreading the higher increases for members on the lowest grades across the whole workforce would make very little impact</a:t>
            </a:r>
          </a:p>
          <a:p>
            <a:pPr>
              <a:buFontTx/>
              <a:buChar char="•"/>
              <a:defRPr/>
            </a:pPr>
            <a:r>
              <a:rPr lang="en-GB" sz="1400" b="1" dirty="0" smtClean="0"/>
              <a:t>I was not balloted for strike action. Can I still vote in the consultation over the pay proposals?</a:t>
            </a:r>
            <a:endParaRPr lang="en-GB" sz="1400" dirty="0" smtClean="0"/>
          </a:p>
          <a:p>
            <a:pPr>
              <a:defRPr/>
            </a:pPr>
            <a:r>
              <a:rPr lang="en-GB" sz="1400" dirty="0" smtClean="0"/>
              <a:t> Yes you can – as long as your pay is determined by NJC pay negotiations. Other local government bargaining groups  such as craft workers, youth and community workers, chief officers and </a:t>
            </a:r>
            <a:r>
              <a:rPr lang="en-GB" sz="1400" dirty="0" err="1" smtClean="0"/>
              <a:t>Soulbury</a:t>
            </a:r>
            <a:r>
              <a:rPr lang="en-GB" sz="1400" dirty="0" smtClean="0"/>
              <a:t> staff cannot vote - we were able to ballot them for strike action because the law allows this</a:t>
            </a:r>
            <a:endParaRPr lang="en-GB" sz="1400" b="1" dirty="0" smtClean="0"/>
          </a:p>
          <a:p>
            <a:pPr>
              <a:buFont typeface="Arial" pitchFamily="34" charset="0"/>
              <a:buChar char="•"/>
              <a:defRPr/>
            </a:pPr>
            <a:r>
              <a:rPr lang="en-GB" sz="1400" b="1" dirty="0" smtClean="0"/>
              <a:t>My employer pays me a Living Wage supplement. What happens to me?</a:t>
            </a:r>
            <a:endParaRPr lang="en-GB" sz="1400" dirty="0" smtClean="0"/>
          </a:p>
          <a:p>
            <a:pPr>
              <a:defRPr/>
            </a:pPr>
            <a:r>
              <a:rPr lang="en-GB" sz="1400" dirty="0" smtClean="0"/>
              <a:t> The percentage increase in the proposals will apply to your basic pay. If your employer pays you a supplement to make up your basic pay to the Living Wage, they are likely to reduce the supplement to keep your total pay at the Living Wage level, </a:t>
            </a:r>
            <a:r>
              <a:rPr lang="en-GB" sz="1400" b="1" u="sng" dirty="0" smtClean="0"/>
              <a:t>though they don’t have to do this</a:t>
            </a:r>
            <a:r>
              <a:rPr lang="en-GB" sz="1400" b="1" dirty="0" smtClean="0"/>
              <a:t>. </a:t>
            </a:r>
            <a:r>
              <a:rPr lang="en-GB" sz="1400" dirty="0" smtClean="0"/>
              <a:t>You will still get the cash lump sum. The NJC does not set the Living Wage but it is expected to rise in November</a:t>
            </a:r>
          </a:p>
          <a:p>
            <a:pPr>
              <a:buFont typeface="Arial" pitchFamily="34" charset="0"/>
              <a:buChar char="•"/>
              <a:defRPr/>
            </a:pPr>
            <a:r>
              <a:rPr lang="en-GB" sz="1400" dirty="0" smtClean="0"/>
              <a:t> </a:t>
            </a:r>
            <a:r>
              <a:rPr lang="en-GB" sz="1400" b="1" dirty="0" smtClean="0"/>
              <a:t>What if I'm within the scope of the NJC but paid higher than SCP49?</a:t>
            </a:r>
          </a:p>
          <a:p>
            <a:pPr>
              <a:defRPr/>
            </a:pPr>
            <a:r>
              <a:rPr lang="en-GB" sz="1400" dirty="0" smtClean="0"/>
              <a:t> Under NJC (Green Book) conditions you are entitled to a basic pay increase in line with any NJC award.  You would still be entitled to the 2.2% increase, but the proposals do not include any provision for a lump sum to be paid to those above SCP49. The lump sums are a pay ‘award’, but not an increase on basic pay, so they don’t apply to you. However, employers still have the discretion to apply them if they want to.</a:t>
            </a:r>
          </a:p>
          <a:p>
            <a:pPr>
              <a:defRPr/>
            </a:pPr>
            <a:r>
              <a:rPr lang="en-GB" sz="1400" dirty="0" smtClean="0"/>
              <a:t> </a:t>
            </a:r>
          </a:p>
          <a:p>
            <a:pPr>
              <a:defRPr/>
            </a:pPr>
            <a:endParaRPr lang="en-GB" sz="1100" dirty="0" smtClean="0"/>
          </a:p>
          <a:p>
            <a:pPr eaLnBrk="1" hangingPunct="1">
              <a:lnSpc>
                <a:spcPct val="90000"/>
              </a:lnSpc>
              <a:spcBef>
                <a:spcPct val="0"/>
              </a:spcBef>
              <a:defRPr/>
            </a:pPr>
            <a:endParaRPr lang="en-GB" sz="1100"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CA6D032-258E-4BCE-B08F-1AFD9973ECD4}" type="slidenum">
              <a:rPr lang="en-GB" smtClean="0">
                <a:latin typeface="Arial" charset="0"/>
              </a:rPr>
              <a:pPr/>
              <a:t>9</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UNISON_LocalGovernment.png" descr="/Volumes/Data/Users/vinayd/1.My_work_folder/1. Live jobs/21896_Worthit_LG_powerpoint/UNISON_LocalGovernment.png"/>
          <p:cNvPicPr>
            <a:picLocks noChangeAspect="1"/>
          </p:cNvPicPr>
          <p:nvPr userDrawn="1"/>
        </p:nvPicPr>
        <p:blipFill>
          <a:blip r:embed="rId2"/>
          <a:srcRect/>
          <a:stretch>
            <a:fillRect/>
          </a:stretch>
        </p:blipFill>
        <p:spPr bwMode="auto">
          <a:xfrm>
            <a:off x="7437438" y="5773738"/>
            <a:ext cx="1296987" cy="736600"/>
          </a:xfrm>
          <a:prstGeom prst="rect">
            <a:avLst/>
          </a:prstGeom>
          <a:noFill/>
          <a:ln w="9525">
            <a:noFill/>
            <a:miter lim="800000"/>
            <a:headEnd/>
            <a:tailEnd/>
          </a:ln>
        </p:spPr>
      </p:pic>
      <p:pic>
        <p:nvPicPr>
          <p:cNvPr id="4" name="Have_your_say_byline.png" descr="/Volumes/Data/Users/vinayd/1.My_work_folder/1. Live jobs/22279_NJC_PPT/Have_your_say_byline.png"/>
          <p:cNvPicPr>
            <a:picLocks noChangeAspect="1"/>
          </p:cNvPicPr>
          <p:nvPr userDrawn="1"/>
        </p:nvPicPr>
        <p:blipFill>
          <a:blip r:embed="rId3"/>
          <a:srcRect/>
          <a:stretch>
            <a:fillRect/>
          </a:stretch>
        </p:blipFill>
        <p:spPr bwMode="auto">
          <a:xfrm>
            <a:off x="685800" y="452438"/>
            <a:ext cx="7951788" cy="884237"/>
          </a:xfrm>
          <a:prstGeom prst="rect">
            <a:avLst/>
          </a:prstGeom>
          <a:noFill/>
          <a:ln w="9525">
            <a:noFill/>
            <a:miter lim="800000"/>
            <a:headEnd/>
            <a:tailEnd/>
          </a:ln>
        </p:spPr>
      </p:pic>
      <p:sp>
        <p:nvSpPr>
          <p:cNvPr id="2" name="Title 1"/>
          <p:cNvSpPr>
            <a:spLocks noGrp="1"/>
          </p:cNvSpPr>
          <p:nvPr>
            <p:ph type="ctrTitle"/>
          </p:nvPr>
        </p:nvSpPr>
        <p:spPr>
          <a:xfrm>
            <a:off x="685800" y="1568097"/>
            <a:ext cx="7951280" cy="4118159"/>
          </a:xfrm>
        </p:spPr>
        <p:txBody>
          <a:bodyPr lIns="0" tIns="0" rIns="0" bIns="0" anchor="t"/>
          <a:lstStyle>
            <a:lvl1pPr algn="l">
              <a:defRPr sz="3200" b="0" i="0" baseline="0">
                <a:solidFill>
                  <a:schemeClr val="tx1"/>
                </a:solidFill>
                <a:latin typeface="Arial"/>
              </a:defRPr>
            </a:lvl1pPr>
          </a:lstStyle>
          <a:p>
            <a:r>
              <a:rPr lang="en-GB"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F90E8AF-6DF8-4997-AE99-9CA55BD752C2}" type="datetime1">
              <a:rPr lang="en-US"/>
              <a:pPr>
                <a:defRPr/>
              </a:pPr>
              <a:t>10/24/2014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38A7385-51C0-4F8C-BEFA-820E5114F75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52FDA7B-B034-4F58-81E8-68D0B76FF491}" type="datetime1">
              <a:rPr lang="en-US"/>
              <a:pPr>
                <a:defRPr/>
              </a:pPr>
              <a:t>10/24/2014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AA76A0C-C5A7-4EC4-842B-5464BB24AE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4640B03-96BB-4B60-9D6F-CD25C75B26D9}" type="datetime1">
              <a:rPr lang="en-US"/>
              <a:pPr>
                <a:defRPr/>
              </a:pPr>
              <a:t>10/24/2014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AEE5DDF-5186-4032-99C4-C113F4A84A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6CAEC69-8ED6-41E5-B2A1-61777D4CFD99}" type="datetime1">
              <a:rPr lang="en-US"/>
              <a:pPr>
                <a:defRPr/>
              </a:pPr>
              <a:t>10/24/2014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CE59745-82A0-4E15-B1AA-5701C4B68D7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DF8B12C-361D-47BE-B446-0EDEBA910C9C}" type="datetime1">
              <a:rPr lang="en-US"/>
              <a:pPr>
                <a:defRPr/>
              </a:pPr>
              <a:t>10/24/2014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B5233A0-F702-4D3F-AF03-2795DC4F6B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189A3CB-FE06-4E8C-A9F1-E40DC6D64E4C}" type="datetime1">
              <a:rPr lang="en-US"/>
              <a:pPr>
                <a:defRPr/>
              </a:pPr>
              <a:t>10/24/2014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EF8D491-9CFB-40E8-961F-2AA266D563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F12B622-FDB2-4E1E-AA7D-163C0A026402}" type="datetime1">
              <a:rPr lang="en-US"/>
              <a:pPr>
                <a:defRPr/>
              </a:pPr>
              <a:t>10/24/2014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B961ADB-24BC-44FA-A2C3-195B13C5F1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A52E98D-4742-4970-B299-714532FAAF1E}" type="datetime1">
              <a:rPr lang="en-US"/>
              <a:pPr>
                <a:defRPr/>
              </a:pPr>
              <a:t>10/24/2014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D91455F-E3BE-4091-8917-87B46F49663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1076A2-5155-4443-9ACC-FA1096FCFCBA}" type="datetime1">
              <a:rPr lang="en-US"/>
              <a:pPr>
                <a:defRPr/>
              </a:pPr>
              <a:t>10/24/2014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B52B71F-47C8-48EA-B169-7C007313BE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1496A0C-E615-4D29-B583-E12164DB3DCC}" type="datetime1">
              <a:rPr lang="en-US"/>
              <a:pPr>
                <a:defRPr/>
              </a:pPr>
              <a:t>10/24/2014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480B40F-3804-4CE9-A6B2-7DE24DE8D3E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UNISON_LocalGovernment.png" descr="/Volumes/Data/Users/vinayd/1.My_work_folder/1. Live jobs/21896_Worthit_LG_powerpoint/UNISON_LocalGovernment.png"/>
          <p:cNvPicPr>
            <a:picLocks noChangeAspect="1"/>
          </p:cNvPicPr>
          <p:nvPr/>
        </p:nvPicPr>
        <p:blipFill>
          <a:blip r:embed="rId3"/>
          <a:srcRect/>
          <a:stretch>
            <a:fillRect/>
          </a:stretch>
        </p:blipFill>
        <p:spPr bwMode="auto">
          <a:xfrm>
            <a:off x="7034213" y="457200"/>
            <a:ext cx="1608137" cy="912813"/>
          </a:xfrm>
          <a:prstGeom prst="rect">
            <a:avLst/>
          </a:prstGeom>
          <a:noFill/>
          <a:ln w="9525">
            <a:noFill/>
            <a:miter lim="800000"/>
            <a:headEnd/>
            <a:tailEnd/>
          </a:ln>
        </p:spPr>
      </p:pic>
      <p:pic>
        <p:nvPicPr>
          <p:cNvPr id="13315" name="Opening_standing_slide_art.png" descr="/Volumes/Data/Users/vinayd/1.My_work_folder/1. Live jobs/22279_NJC_PPT/Opening_standing_slide_art.png"/>
          <p:cNvPicPr>
            <a:picLocks noChangeAspect="1"/>
          </p:cNvPicPr>
          <p:nvPr/>
        </p:nvPicPr>
        <p:blipFill>
          <a:blip r:embed="rId4"/>
          <a:srcRect/>
          <a:stretch>
            <a:fillRect/>
          </a:stretch>
        </p:blipFill>
        <p:spPr bwMode="auto">
          <a:xfrm>
            <a:off x="517525" y="1422400"/>
            <a:ext cx="81089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1539875"/>
            <a:ext cx="7951788" cy="677863"/>
          </a:xfrm>
        </p:spPr>
        <p:txBody>
          <a:bodyPr/>
          <a:lstStyle/>
          <a:p>
            <a:r>
              <a:rPr lang="en-US" b="1" smtClean="0">
                <a:solidFill>
                  <a:srgbClr val="2F164D"/>
                </a:solidFill>
                <a:latin typeface="Arial" charset="0"/>
              </a:rPr>
              <a:t>What next?</a:t>
            </a:r>
          </a:p>
        </p:txBody>
      </p:sp>
      <p:sp>
        <p:nvSpPr>
          <p:cNvPr id="22531" name="TextBox 2"/>
          <p:cNvSpPr txBox="1">
            <a:spLocks noChangeArrowheads="1"/>
          </p:cNvSpPr>
          <p:nvPr/>
        </p:nvSpPr>
        <p:spPr bwMode="auto">
          <a:xfrm>
            <a:off x="3640138" y="3422650"/>
            <a:ext cx="4467225" cy="369888"/>
          </a:xfrm>
          <a:prstGeom prst="rect">
            <a:avLst/>
          </a:prstGeom>
          <a:noFill/>
          <a:ln w="9525">
            <a:noFill/>
            <a:miter lim="800000"/>
            <a:headEnd/>
            <a:tailEnd/>
          </a:ln>
        </p:spPr>
        <p:txBody>
          <a:bodyPr>
            <a:spAutoFit/>
          </a:bodyPr>
          <a:lstStyle/>
          <a:p>
            <a:endParaRPr lang="en-GB"/>
          </a:p>
        </p:txBody>
      </p:sp>
      <p:sp>
        <p:nvSpPr>
          <p:cNvPr id="22532" name="TextBox 4"/>
          <p:cNvSpPr txBox="1">
            <a:spLocks noChangeArrowheads="1"/>
          </p:cNvSpPr>
          <p:nvPr/>
        </p:nvSpPr>
        <p:spPr bwMode="auto">
          <a:xfrm>
            <a:off x="860425" y="2217738"/>
            <a:ext cx="8070850" cy="3785652"/>
          </a:xfrm>
          <a:prstGeom prst="rect">
            <a:avLst/>
          </a:prstGeom>
          <a:noFill/>
          <a:ln w="9525">
            <a:noFill/>
            <a:miter lim="800000"/>
            <a:headEnd/>
            <a:tailEnd/>
          </a:ln>
        </p:spPr>
        <p:txBody>
          <a:bodyPr>
            <a:spAutoFit/>
          </a:bodyPr>
          <a:lstStyle/>
          <a:p>
            <a:pPr>
              <a:buFont typeface="Arial" charset="0"/>
              <a:buChar char="•"/>
            </a:pPr>
            <a:r>
              <a:rPr lang="en-GB" sz="2000" dirty="0" smtClean="0"/>
              <a:t> All </a:t>
            </a:r>
            <a:r>
              <a:rPr lang="en-GB" sz="2000" dirty="0"/>
              <a:t>branches are balloting members on the proposals </a:t>
            </a:r>
            <a:r>
              <a:rPr lang="en-GB" sz="2000" dirty="0" smtClean="0"/>
              <a:t>using the </a:t>
            </a:r>
          </a:p>
          <a:p>
            <a:r>
              <a:rPr lang="en-GB" sz="2000" dirty="0" smtClean="0"/>
              <a:t>  standard ballot form provided by the Local Government section</a:t>
            </a:r>
          </a:p>
          <a:p>
            <a:endParaRPr lang="en-GB" sz="2000" dirty="0"/>
          </a:p>
          <a:p>
            <a:pPr>
              <a:buFont typeface="Arial" charset="0"/>
              <a:buChar char="•"/>
            </a:pPr>
            <a:r>
              <a:rPr lang="en-GB" sz="2000" dirty="0" smtClean="0"/>
              <a:t>The deadline for branch responses to regions (except London) </a:t>
            </a:r>
          </a:p>
          <a:p>
            <a:r>
              <a:rPr lang="en-GB" sz="2000" dirty="0"/>
              <a:t> </a:t>
            </a:r>
            <a:r>
              <a:rPr lang="en-GB" sz="2000" dirty="0" smtClean="0"/>
              <a:t> is 12 November</a:t>
            </a:r>
          </a:p>
          <a:p>
            <a:endParaRPr lang="en-GB" sz="2000" dirty="0"/>
          </a:p>
          <a:p>
            <a:pPr>
              <a:buFont typeface="Arial" charset="0"/>
              <a:buChar char="•"/>
            </a:pPr>
            <a:r>
              <a:rPr lang="en-GB" sz="2000" dirty="0" smtClean="0"/>
              <a:t>GMB and Unite are consulting their members to the same timetable</a:t>
            </a:r>
          </a:p>
          <a:p>
            <a:pPr>
              <a:buFont typeface="Arial" charset="0"/>
              <a:buChar char="•"/>
            </a:pPr>
            <a:endParaRPr lang="en-GB" sz="2000" dirty="0"/>
          </a:p>
          <a:p>
            <a:pPr>
              <a:buFont typeface="Arial" charset="0"/>
              <a:buChar char="•"/>
            </a:pPr>
            <a:r>
              <a:rPr lang="en-GB" sz="2000" dirty="0" smtClean="0"/>
              <a:t> UNISON </a:t>
            </a:r>
            <a:r>
              <a:rPr lang="en-GB" sz="2000" dirty="0"/>
              <a:t>NJC </a:t>
            </a:r>
            <a:r>
              <a:rPr lang="en-GB" sz="2000" dirty="0" smtClean="0"/>
              <a:t>committee meets </a:t>
            </a:r>
            <a:r>
              <a:rPr lang="en-GB" sz="2000" dirty="0"/>
              <a:t>14 November to consider </a:t>
            </a:r>
            <a:r>
              <a:rPr lang="en-GB" sz="2000" dirty="0" smtClean="0"/>
              <a:t>responses</a:t>
            </a:r>
            <a:endParaRPr lang="en-GB" sz="2000" dirty="0"/>
          </a:p>
          <a:p>
            <a:pPr>
              <a:buFont typeface="Arial" charset="0"/>
              <a:buChar char="•"/>
            </a:pPr>
            <a:endParaRPr lang="en-GB" sz="2000" dirty="0"/>
          </a:p>
          <a:p>
            <a:pPr>
              <a:buFont typeface="Arial" charset="0"/>
              <a:buChar char="•"/>
            </a:pPr>
            <a:r>
              <a:rPr lang="en-GB" sz="2000" dirty="0"/>
              <a:t>Vital that as many members as possible take part </a:t>
            </a:r>
            <a:r>
              <a:rPr lang="en-GB" sz="2000" dirty="0" smtClean="0"/>
              <a:t>– </a:t>
            </a:r>
            <a:r>
              <a:rPr lang="en-GB" sz="2000" b="1" dirty="0" smtClean="0"/>
              <a:t>including </a:t>
            </a:r>
          </a:p>
          <a:p>
            <a:r>
              <a:rPr lang="en-GB" sz="2000" b="1" dirty="0"/>
              <a:t> </a:t>
            </a:r>
            <a:r>
              <a:rPr lang="en-GB" sz="2000" b="1" dirty="0" smtClean="0"/>
              <a:t> those not balloted for industrial action</a:t>
            </a:r>
            <a:endParaRPr lang="en-GB"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1782763"/>
            <a:ext cx="7951788" cy="849312"/>
          </a:xfrm>
        </p:spPr>
        <p:txBody>
          <a:bodyPr/>
          <a:lstStyle/>
          <a:p>
            <a:r>
              <a:rPr lang="en-US" b="1" dirty="0" smtClean="0">
                <a:solidFill>
                  <a:srgbClr val="2F164D"/>
                </a:solidFill>
                <a:latin typeface="Arial" charset="0"/>
              </a:rPr>
              <a:t>Use your vote!</a:t>
            </a:r>
            <a:br>
              <a:rPr lang="en-US" b="1" dirty="0" smtClean="0">
                <a:solidFill>
                  <a:srgbClr val="2F164D"/>
                </a:solidFill>
                <a:latin typeface="Arial" charset="0"/>
              </a:rPr>
            </a:br>
            <a:r>
              <a:rPr lang="en-US" b="1" dirty="0" smtClean="0">
                <a:solidFill>
                  <a:srgbClr val="2F164D"/>
                </a:solidFill>
                <a:latin typeface="Arial" charset="0"/>
              </a:rPr>
              <a:t/>
            </a:r>
            <a:br>
              <a:rPr lang="en-US" b="1" dirty="0" smtClean="0">
                <a:solidFill>
                  <a:srgbClr val="2F164D"/>
                </a:solidFill>
                <a:latin typeface="Arial" charset="0"/>
              </a:rPr>
            </a:br>
            <a:endParaRPr lang="en-US" b="1" dirty="0" smtClean="0">
              <a:solidFill>
                <a:srgbClr val="2F164D"/>
              </a:solidFill>
              <a:latin typeface="Arial" charset="0"/>
            </a:endParaRPr>
          </a:p>
        </p:txBody>
      </p:sp>
      <p:sp>
        <p:nvSpPr>
          <p:cNvPr id="23555" name="TextBox 2"/>
          <p:cNvSpPr txBox="1">
            <a:spLocks noChangeArrowheads="1"/>
          </p:cNvSpPr>
          <p:nvPr/>
        </p:nvSpPr>
        <p:spPr bwMode="auto">
          <a:xfrm>
            <a:off x="3640138" y="3422650"/>
            <a:ext cx="4467225" cy="369888"/>
          </a:xfrm>
          <a:prstGeom prst="rect">
            <a:avLst/>
          </a:prstGeom>
          <a:noFill/>
          <a:ln w="9525">
            <a:noFill/>
            <a:miter lim="800000"/>
            <a:headEnd/>
            <a:tailEnd/>
          </a:ln>
        </p:spPr>
        <p:txBody>
          <a:bodyPr>
            <a:spAutoFit/>
          </a:bodyPr>
          <a:lstStyle/>
          <a:p>
            <a:endParaRPr lang="en-GB"/>
          </a:p>
        </p:txBody>
      </p:sp>
      <p:sp>
        <p:nvSpPr>
          <p:cNvPr id="23556" name="TextBox 3"/>
          <p:cNvSpPr txBox="1">
            <a:spLocks noChangeArrowheads="1"/>
          </p:cNvSpPr>
          <p:nvPr/>
        </p:nvSpPr>
        <p:spPr bwMode="auto">
          <a:xfrm>
            <a:off x="1217613" y="2819400"/>
            <a:ext cx="7526337" cy="2585323"/>
          </a:xfrm>
          <a:prstGeom prst="rect">
            <a:avLst/>
          </a:prstGeom>
          <a:noFill/>
          <a:ln w="9525">
            <a:noFill/>
            <a:miter lim="800000"/>
            <a:headEnd/>
            <a:tailEnd/>
          </a:ln>
        </p:spPr>
        <p:txBody>
          <a:bodyPr>
            <a:spAutoFit/>
          </a:bodyPr>
          <a:lstStyle/>
          <a:p>
            <a:pPr>
              <a:buFont typeface="Arial" charset="0"/>
              <a:buChar char="•"/>
            </a:pPr>
            <a:r>
              <a:rPr lang="en-GB" sz="2400" dirty="0" smtClean="0"/>
              <a:t> Make sure everyone votes </a:t>
            </a:r>
            <a:r>
              <a:rPr lang="en-GB" sz="2400" dirty="0"/>
              <a:t>in the branch </a:t>
            </a:r>
            <a:r>
              <a:rPr lang="en-GB" sz="2400" dirty="0" smtClean="0"/>
              <a:t>ballot!</a:t>
            </a:r>
            <a:endParaRPr lang="en-GB" sz="2400" dirty="0"/>
          </a:p>
          <a:p>
            <a:pPr>
              <a:buFont typeface="Arial" charset="0"/>
              <a:buChar char="•"/>
            </a:pPr>
            <a:endParaRPr lang="en-GB" sz="2400" dirty="0"/>
          </a:p>
          <a:p>
            <a:pPr>
              <a:buFont typeface="Arial" charset="0"/>
              <a:buChar char="•"/>
            </a:pPr>
            <a:r>
              <a:rPr lang="en-GB" sz="2400" dirty="0" smtClean="0"/>
              <a:t> Organise workplace and branch meetings to explain </a:t>
            </a:r>
          </a:p>
          <a:p>
            <a:r>
              <a:rPr lang="en-GB" sz="2400" dirty="0"/>
              <a:t> </a:t>
            </a:r>
            <a:r>
              <a:rPr lang="en-GB" sz="2400" dirty="0" smtClean="0"/>
              <a:t>  them</a:t>
            </a:r>
          </a:p>
          <a:p>
            <a:endParaRPr lang="en-GB" sz="2400" dirty="0"/>
          </a:p>
          <a:p>
            <a:pPr>
              <a:buFont typeface="Arial" charset="0"/>
              <a:buChar char="•"/>
            </a:pPr>
            <a:r>
              <a:rPr lang="en-GB" sz="2400" dirty="0" smtClean="0"/>
              <a:t> Use the consultation period to recruit </a:t>
            </a:r>
            <a:endParaRPr lang="en-GB" dirty="0"/>
          </a:p>
          <a:p>
            <a:r>
              <a:rPr lang="en-GB"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592263"/>
            <a:ext cx="7951788" cy="709612"/>
          </a:xfrm>
        </p:spPr>
        <p:txBody>
          <a:bodyPr/>
          <a:lstStyle/>
          <a:p>
            <a:r>
              <a:rPr lang="en-US" b="1" smtClean="0">
                <a:solidFill>
                  <a:srgbClr val="2F164D"/>
                </a:solidFill>
                <a:latin typeface="Arial" charset="0"/>
              </a:rPr>
              <a:t>Background to pay consultation </a:t>
            </a:r>
            <a:r>
              <a:rPr lang="en-US" smtClean="0">
                <a:solidFill>
                  <a:srgbClr val="2F164D"/>
                </a:solidFill>
                <a:latin typeface="Arial" charset="0"/>
              </a:rPr>
              <a:t/>
            </a:r>
            <a:br>
              <a:rPr lang="en-US" smtClean="0">
                <a:solidFill>
                  <a:srgbClr val="2F164D"/>
                </a:solidFill>
                <a:latin typeface="Arial" charset="0"/>
              </a:rPr>
            </a:br>
            <a:endParaRPr lang="en-US" smtClean="0">
              <a:solidFill>
                <a:srgbClr val="2F164D"/>
              </a:solidFill>
              <a:latin typeface="Arial" charset="0"/>
            </a:endParaRPr>
          </a:p>
        </p:txBody>
      </p:sp>
      <p:sp>
        <p:nvSpPr>
          <p:cNvPr id="14339" name="TextBox 3"/>
          <p:cNvSpPr txBox="1">
            <a:spLocks noChangeArrowheads="1"/>
          </p:cNvSpPr>
          <p:nvPr/>
        </p:nvSpPr>
        <p:spPr bwMode="auto">
          <a:xfrm>
            <a:off x="800100" y="2463800"/>
            <a:ext cx="7412038" cy="3785652"/>
          </a:xfrm>
          <a:prstGeom prst="rect">
            <a:avLst/>
          </a:prstGeom>
          <a:noFill/>
          <a:ln w="9525">
            <a:noFill/>
            <a:miter lim="800000"/>
            <a:headEnd/>
            <a:tailEnd/>
          </a:ln>
        </p:spPr>
        <p:txBody>
          <a:bodyPr>
            <a:spAutoFit/>
          </a:bodyPr>
          <a:lstStyle/>
          <a:p>
            <a:pPr>
              <a:buFont typeface="Arial" charset="0"/>
              <a:buChar char="•"/>
            </a:pPr>
            <a:r>
              <a:rPr lang="en-GB" sz="2000" dirty="0" smtClean="0"/>
              <a:t> First </a:t>
            </a:r>
            <a:r>
              <a:rPr lang="en-GB" sz="2000" dirty="0"/>
              <a:t>offer on 20 March </a:t>
            </a:r>
            <a:r>
              <a:rPr lang="en-GB" sz="2000" dirty="0" smtClean="0"/>
              <a:t>rejected</a:t>
            </a:r>
            <a:endParaRPr lang="en-GB" sz="2000" dirty="0"/>
          </a:p>
          <a:p>
            <a:pPr>
              <a:buFont typeface="Arial" charset="0"/>
              <a:buChar char="•"/>
            </a:pPr>
            <a:r>
              <a:rPr lang="en-GB" sz="2000" dirty="0" smtClean="0"/>
              <a:t> Local Government Association (LGA) </a:t>
            </a:r>
            <a:r>
              <a:rPr lang="en-GB" sz="2000" dirty="0"/>
              <a:t>refused to negotiate </a:t>
            </a:r>
            <a:r>
              <a:rPr lang="en-GB" sz="2000" dirty="0" smtClean="0"/>
              <a:t>and</a:t>
            </a:r>
          </a:p>
          <a:p>
            <a:r>
              <a:rPr lang="en-GB" sz="2000" dirty="0"/>
              <a:t> </a:t>
            </a:r>
            <a:r>
              <a:rPr lang="en-GB" sz="2000" dirty="0" smtClean="0"/>
              <a:t>  go to arbitration  </a:t>
            </a:r>
          </a:p>
          <a:p>
            <a:pPr>
              <a:buFont typeface="Arial" charset="0"/>
              <a:buChar char="•"/>
            </a:pPr>
            <a:r>
              <a:rPr lang="en-GB" sz="2000" dirty="0" smtClean="0"/>
              <a:t>  August </a:t>
            </a:r>
            <a:r>
              <a:rPr lang="en-GB" sz="2000" dirty="0"/>
              <a:t>– </a:t>
            </a:r>
            <a:r>
              <a:rPr lang="en-GB" sz="2000" dirty="0" smtClean="0"/>
              <a:t>LGA </a:t>
            </a:r>
            <a:r>
              <a:rPr lang="en-GB" sz="2000" dirty="0"/>
              <a:t>agreed to meet to discuss other </a:t>
            </a:r>
            <a:r>
              <a:rPr lang="en-GB" sz="2000" dirty="0" smtClean="0"/>
              <a:t>issues</a:t>
            </a:r>
            <a:endParaRPr lang="en-GB" sz="2000" dirty="0"/>
          </a:p>
          <a:p>
            <a:pPr>
              <a:buFont typeface="Arial" charset="0"/>
              <a:buChar char="•"/>
            </a:pPr>
            <a:r>
              <a:rPr lang="en-GB" sz="2000" dirty="0" smtClean="0"/>
              <a:t> Tough </a:t>
            </a:r>
            <a:r>
              <a:rPr lang="en-GB" sz="2000" dirty="0"/>
              <a:t>discussions in September resulted in new </a:t>
            </a:r>
            <a:r>
              <a:rPr lang="en-GB" sz="2000" dirty="0" smtClean="0"/>
              <a:t>proposals</a:t>
            </a:r>
            <a:endParaRPr lang="en-GB" sz="2000" dirty="0"/>
          </a:p>
          <a:p>
            <a:pPr>
              <a:buFont typeface="Arial" charset="0"/>
              <a:buChar char="•"/>
            </a:pPr>
            <a:r>
              <a:rPr lang="en-GB" sz="2000" dirty="0" smtClean="0"/>
              <a:t> New </a:t>
            </a:r>
            <a:r>
              <a:rPr lang="en-GB" sz="2000" dirty="0"/>
              <a:t>proposals rejected by NJC Committee on </a:t>
            </a:r>
            <a:r>
              <a:rPr lang="en-GB" sz="2000" dirty="0" smtClean="0"/>
              <a:t>25 September</a:t>
            </a:r>
            <a:endParaRPr lang="en-GB" sz="2000" dirty="0"/>
          </a:p>
          <a:p>
            <a:pPr>
              <a:buFont typeface="Arial" charset="0"/>
              <a:buChar char="•"/>
            </a:pPr>
            <a:r>
              <a:rPr lang="en-GB" sz="2000" dirty="0" smtClean="0"/>
              <a:t> In </a:t>
            </a:r>
            <a:r>
              <a:rPr lang="en-GB" sz="2000" dirty="0"/>
              <a:t>the meantime, regions informally gathered views from </a:t>
            </a:r>
            <a:r>
              <a:rPr lang="en-GB" sz="2000" dirty="0" smtClean="0"/>
              <a:t> </a:t>
            </a:r>
          </a:p>
          <a:p>
            <a:r>
              <a:rPr lang="en-GB" sz="2000" dirty="0"/>
              <a:t> </a:t>
            </a:r>
            <a:r>
              <a:rPr lang="en-GB" sz="2000" dirty="0" smtClean="0"/>
              <a:t>  branches</a:t>
            </a:r>
            <a:endParaRPr lang="en-GB" sz="2000" dirty="0"/>
          </a:p>
          <a:p>
            <a:pPr>
              <a:buFont typeface="Arial" charset="0"/>
              <a:buChar char="•"/>
            </a:pPr>
            <a:r>
              <a:rPr lang="en-GB" sz="2000" dirty="0" smtClean="0"/>
              <a:t> The LGA </a:t>
            </a:r>
            <a:r>
              <a:rPr lang="en-GB" sz="2000" dirty="0"/>
              <a:t>came back with revised </a:t>
            </a:r>
            <a:r>
              <a:rPr lang="en-GB" sz="2000" dirty="0" smtClean="0"/>
              <a:t>proposals</a:t>
            </a:r>
            <a:endParaRPr lang="en-GB" sz="2000" dirty="0"/>
          </a:p>
          <a:p>
            <a:pPr>
              <a:buFont typeface="Arial" charset="0"/>
              <a:buChar char="•"/>
            </a:pPr>
            <a:r>
              <a:rPr lang="en-GB" sz="2000" dirty="0" smtClean="0"/>
              <a:t> NJC </a:t>
            </a:r>
            <a:r>
              <a:rPr lang="en-GB" sz="2000" dirty="0"/>
              <a:t>Committee met 9 </a:t>
            </a:r>
            <a:r>
              <a:rPr lang="en-GB" sz="2000" dirty="0" smtClean="0"/>
              <a:t>October</a:t>
            </a:r>
            <a:endParaRPr lang="en-GB" sz="2000" dirty="0"/>
          </a:p>
          <a:p>
            <a:pPr>
              <a:buFont typeface="Arial" charset="0"/>
              <a:buChar char="•"/>
            </a:pPr>
            <a:endParaRPr lang="en-GB" sz="2000" dirty="0"/>
          </a:p>
          <a:p>
            <a:pPr>
              <a:buFont typeface="Arial" charset="0"/>
              <a:buChar char="•"/>
            </a:pP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592263"/>
            <a:ext cx="7951788" cy="709612"/>
          </a:xfrm>
        </p:spPr>
        <p:txBody>
          <a:bodyPr/>
          <a:lstStyle/>
          <a:p>
            <a:r>
              <a:rPr lang="en-US" b="1" dirty="0" smtClean="0">
                <a:solidFill>
                  <a:srgbClr val="2F164D"/>
                </a:solidFill>
                <a:latin typeface="Arial" charset="0"/>
              </a:rPr>
              <a:t>LGA’s Pay Proposals</a:t>
            </a:r>
            <a:endParaRPr lang="en-US" dirty="0" smtClean="0">
              <a:solidFill>
                <a:srgbClr val="2F164D"/>
              </a:solidFill>
              <a:latin typeface="Arial" charset="0"/>
            </a:endParaRPr>
          </a:p>
        </p:txBody>
      </p:sp>
      <p:sp>
        <p:nvSpPr>
          <p:cNvPr id="15363" name="TextBox 3"/>
          <p:cNvSpPr txBox="1">
            <a:spLocks noChangeArrowheads="1"/>
          </p:cNvSpPr>
          <p:nvPr/>
        </p:nvSpPr>
        <p:spPr bwMode="auto">
          <a:xfrm>
            <a:off x="800100" y="2463800"/>
            <a:ext cx="7742238" cy="3785652"/>
          </a:xfrm>
          <a:prstGeom prst="rect">
            <a:avLst/>
          </a:prstGeom>
          <a:noFill/>
          <a:ln w="9525">
            <a:noFill/>
            <a:miter lim="800000"/>
            <a:headEnd/>
            <a:tailEnd/>
          </a:ln>
        </p:spPr>
        <p:txBody>
          <a:bodyPr>
            <a:spAutoFit/>
          </a:bodyPr>
          <a:lstStyle/>
          <a:p>
            <a:r>
              <a:rPr lang="en-GB" sz="2000" dirty="0"/>
              <a:t>Four elements to the pay proposals:</a:t>
            </a:r>
          </a:p>
          <a:p>
            <a:pPr>
              <a:buFont typeface="Arial" charset="0"/>
              <a:buChar char="•"/>
            </a:pPr>
            <a:endParaRPr lang="en-GB" sz="2000" dirty="0"/>
          </a:p>
          <a:p>
            <a:pPr lvl="1">
              <a:buFont typeface="Arial" charset="0"/>
              <a:buChar char="•"/>
            </a:pPr>
            <a:r>
              <a:rPr lang="en-GB" sz="2000" dirty="0" smtClean="0"/>
              <a:t> A non–consolidated lump sum to be paid in December 2014</a:t>
            </a:r>
          </a:p>
          <a:p>
            <a:pPr lvl="1"/>
            <a:endParaRPr lang="en-GB" sz="2000" dirty="0" smtClean="0"/>
          </a:p>
          <a:p>
            <a:pPr lvl="1">
              <a:buFont typeface="Arial" charset="0"/>
              <a:buChar char="•"/>
            </a:pPr>
            <a:r>
              <a:rPr lang="en-GB" sz="2000" dirty="0" smtClean="0"/>
              <a:t> A basic pay increase from 1 January 2015</a:t>
            </a:r>
          </a:p>
          <a:p>
            <a:pPr lvl="1">
              <a:buFont typeface="Arial" charset="0"/>
              <a:buChar char="•"/>
            </a:pPr>
            <a:endParaRPr lang="en-GB" sz="2000" dirty="0"/>
          </a:p>
          <a:p>
            <a:pPr lvl="1">
              <a:buFont typeface="Arial" charset="0"/>
              <a:buChar char="•"/>
            </a:pPr>
            <a:r>
              <a:rPr lang="en-GB" sz="2000" dirty="0" smtClean="0"/>
              <a:t> For </a:t>
            </a:r>
            <a:r>
              <a:rPr lang="en-GB" sz="2000" dirty="0"/>
              <a:t>SCPs 26 – 49 </a:t>
            </a:r>
            <a:r>
              <a:rPr lang="en-GB" sz="2000" dirty="0" smtClean="0"/>
              <a:t>– an additional non-consolidated </a:t>
            </a:r>
            <a:r>
              <a:rPr lang="en-GB" sz="2000" dirty="0"/>
              <a:t>lump </a:t>
            </a:r>
            <a:r>
              <a:rPr lang="en-GB" sz="2000" dirty="0" smtClean="0"/>
              <a:t>sum</a:t>
            </a:r>
          </a:p>
          <a:p>
            <a:pPr lvl="1"/>
            <a:r>
              <a:rPr lang="en-GB" sz="2000" dirty="0"/>
              <a:t> </a:t>
            </a:r>
            <a:r>
              <a:rPr lang="en-GB" sz="2000" dirty="0" smtClean="0"/>
              <a:t>  payment on 1 April 2015</a:t>
            </a:r>
            <a:endParaRPr lang="en-GB" sz="2000" dirty="0"/>
          </a:p>
          <a:p>
            <a:pPr lvl="1">
              <a:buFont typeface="Arial" charset="0"/>
              <a:buChar char="•"/>
            </a:pPr>
            <a:endParaRPr lang="en-GB" sz="2000" dirty="0" smtClean="0"/>
          </a:p>
          <a:p>
            <a:pPr lvl="1">
              <a:buFont typeface="Arial" charset="0"/>
              <a:buChar char="•"/>
            </a:pPr>
            <a:r>
              <a:rPr lang="en-GB" sz="2000" dirty="0" smtClean="0"/>
              <a:t> Deletion </a:t>
            </a:r>
            <a:r>
              <a:rPr lang="en-GB" sz="2000" dirty="0"/>
              <a:t>of spinal column point 5 on 1 October </a:t>
            </a:r>
            <a:r>
              <a:rPr lang="en-GB" sz="2000" dirty="0" smtClean="0"/>
              <a:t>2015</a:t>
            </a:r>
            <a:endParaRPr lang="en-GB" sz="2000" dirty="0"/>
          </a:p>
          <a:p>
            <a:pPr lvl="1">
              <a:buFont typeface="Arial" charset="0"/>
              <a:buChar char="•"/>
            </a:pPr>
            <a:endParaRPr lang="en-GB" sz="2000" dirty="0"/>
          </a:p>
          <a:p>
            <a:pPr>
              <a:buFont typeface="Arial" charset="0"/>
              <a:buChar char="•"/>
            </a:pP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1592263"/>
            <a:ext cx="7951788" cy="709612"/>
          </a:xfrm>
        </p:spPr>
        <p:txBody>
          <a:bodyPr/>
          <a:lstStyle/>
          <a:p>
            <a:r>
              <a:rPr lang="en-US" b="1" dirty="0" smtClean="0">
                <a:solidFill>
                  <a:srgbClr val="2F164D"/>
                </a:solidFill>
                <a:latin typeface="Arial" charset="0"/>
              </a:rPr>
              <a:t>Status of the LGA’s Proposals</a:t>
            </a:r>
            <a:endParaRPr lang="en-US" dirty="0" smtClean="0">
              <a:solidFill>
                <a:srgbClr val="2F164D"/>
              </a:solidFill>
              <a:latin typeface="Arial" charset="0"/>
            </a:endParaRPr>
          </a:p>
        </p:txBody>
      </p:sp>
      <p:sp>
        <p:nvSpPr>
          <p:cNvPr id="16387" name="TextBox 3"/>
          <p:cNvSpPr txBox="1">
            <a:spLocks noChangeArrowheads="1"/>
          </p:cNvSpPr>
          <p:nvPr/>
        </p:nvSpPr>
        <p:spPr bwMode="auto">
          <a:xfrm>
            <a:off x="800100" y="2463800"/>
            <a:ext cx="7742238" cy="4616648"/>
          </a:xfrm>
          <a:prstGeom prst="rect">
            <a:avLst/>
          </a:prstGeom>
          <a:noFill/>
          <a:ln w="9525">
            <a:noFill/>
            <a:miter lim="800000"/>
            <a:headEnd/>
            <a:tailEnd/>
          </a:ln>
        </p:spPr>
        <p:txBody>
          <a:bodyPr>
            <a:spAutoFit/>
          </a:bodyPr>
          <a:lstStyle/>
          <a:p>
            <a:pPr>
              <a:buFont typeface="Arial" charset="0"/>
              <a:buChar char="•"/>
            </a:pPr>
            <a:endParaRPr lang="en-US" dirty="0" smtClean="0"/>
          </a:p>
          <a:p>
            <a:pPr>
              <a:buFont typeface="Arial" charset="0"/>
              <a:buChar char="•"/>
            </a:pPr>
            <a:r>
              <a:rPr lang="en-US" dirty="0" smtClean="0"/>
              <a:t>The LGA had consulted councils over their initial March offer, but not the </a:t>
            </a:r>
          </a:p>
          <a:p>
            <a:r>
              <a:rPr lang="en-US" dirty="0"/>
              <a:t> </a:t>
            </a:r>
            <a:r>
              <a:rPr lang="en-US" dirty="0" smtClean="0"/>
              <a:t> revised proposals</a:t>
            </a:r>
          </a:p>
          <a:p>
            <a:pPr>
              <a:buFont typeface="Arial" charset="0"/>
              <a:buChar char="•"/>
            </a:pPr>
            <a:endParaRPr lang="en-US" dirty="0"/>
          </a:p>
          <a:p>
            <a:pPr>
              <a:buFont typeface="Arial" charset="0"/>
              <a:buChar char="•"/>
            </a:pPr>
            <a:r>
              <a:rPr lang="en-US" dirty="0" smtClean="0"/>
              <a:t>The Employers’ Side of the NJC and leading LGA </a:t>
            </a:r>
            <a:r>
              <a:rPr lang="en-US" dirty="0" err="1" smtClean="0"/>
              <a:t>councillors</a:t>
            </a:r>
            <a:r>
              <a:rPr lang="en-US" dirty="0" smtClean="0"/>
              <a:t> have   </a:t>
            </a:r>
          </a:p>
          <a:p>
            <a:r>
              <a:rPr lang="en-US" dirty="0"/>
              <a:t> </a:t>
            </a:r>
            <a:r>
              <a:rPr lang="en-US" dirty="0" smtClean="0"/>
              <a:t> approved them for consultation so it is unlikely that councils vote ‘no’ to </a:t>
            </a:r>
          </a:p>
          <a:p>
            <a:r>
              <a:rPr lang="en-US" dirty="0"/>
              <a:t> </a:t>
            </a:r>
            <a:r>
              <a:rPr lang="en-US" dirty="0" smtClean="0"/>
              <a:t> them</a:t>
            </a:r>
          </a:p>
          <a:p>
            <a:endParaRPr lang="en-US" dirty="0" smtClean="0"/>
          </a:p>
          <a:p>
            <a:pPr>
              <a:buFont typeface="Arial" charset="0"/>
              <a:buChar char="•"/>
            </a:pPr>
            <a:r>
              <a:rPr lang="en-US" dirty="0" smtClean="0"/>
              <a:t>The </a:t>
            </a:r>
            <a:r>
              <a:rPr lang="en-US" dirty="0"/>
              <a:t>NJC Committee decided </a:t>
            </a:r>
            <a:r>
              <a:rPr lang="en-US" dirty="0" smtClean="0"/>
              <a:t>to </a:t>
            </a:r>
            <a:r>
              <a:rPr lang="en-US" dirty="0"/>
              <a:t>consult members on the proposals at </a:t>
            </a:r>
            <a:r>
              <a:rPr lang="en-US" dirty="0" smtClean="0"/>
              <a:t>the</a:t>
            </a:r>
          </a:p>
          <a:p>
            <a:r>
              <a:rPr lang="en-US" dirty="0"/>
              <a:t> </a:t>
            </a:r>
            <a:r>
              <a:rPr lang="en-US" dirty="0" smtClean="0"/>
              <a:t> same time as the LGA is consulting councils in order to make sure that </a:t>
            </a:r>
          </a:p>
          <a:p>
            <a:r>
              <a:rPr lang="en-US" dirty="0"/>
              <a:t> </a:t>
            </a:r>
            <a:r>
              <a:rPr lang="en-US" dirty="0" smtClean="0"/>
              <a:t> the proposed increases can be paid as soon as possible – if both sides </a:t>
            </a:r>
          </a:p>
          <a:p>
            <a:r>
              <a:rPr lang="en-US" dirty="0"/>
              <a:t> </a:t>
            </a:r>
            <a:r>
              <a:rPr lang="en-US" dirty="0" smtClean="0"/>
              <a:t> agree to them</a:t>
            </a:r>
            <a:endParaRPr lang="en-GB" dirty="0"/>
          </a:p>
          <a:p>
            <a:pPr>
              <a:buFont typeface="Arial" charset="0"/>
              <a:buChar char="•"/>
            </a:pPr>
            <a:endParaRPr lang="en-US" dirty="0"/>
          </a:p>
          <a:p>
            <a:pPr lvl="1"/>
            <a:endParaRPr lang="en-GB" sz="2000" dirty="0"/>
          </a:p>
          <a:p>
            <a:pPr lvl="1">
              <a:buFont typeface="Arial" charset="0"/>
              <a:buChar char="•"/>
            </a:pPr>
            <a:endParaRPr lang="en-GB" sz="2000" dirty="0"/>
          </a:p>
          <a:p>
            <a:pPr>
              <a:buFont typeface="Arial" charset="0"/>
              <a:buChar char="•"/>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87375" y="1516063"/>
            <a:ext cx="7951788" cy="731837"/>
          </a:xfrm>
        </p:spPr>
        <p:txBody>
          <a:bodyPr/>
          <a:lstStyle/>
          <a:p>
            <a:r>
              <a:rPr lang="en-US" b="1" dirty="0" smtClean="0">
                <a:solidFill>
                  <a:srgbClr val="2F164D"/>
                </a:solidFill>
                <a:latin typeface="Arial" charset="0"/>
              </a:rPr>
              <a:t>LGA’s Proposals – Basic Pay</a:t>
            </a:r>
            <a:br>
              <a:rPr lang="en-US" b="1" dirty="0" smtClean="0">
                <a:solidFill>
                  <a:srgbClr val="2F164D"/>
                </a:solidFill>
                <a:latin typeface="Arial" charset="0"/>
              </a:rPr>
            </a:br>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endParaRPr lang="en-US" dirty="0" smtClean="0">
              <a:latin typeface="Arial" charset="0"/>
            </a:endParaRPr>
          </a:p>
        </p:txBody>
      </p:sp>
      <p:sp>
        <p:nvSpPr>
          <p:cNvPr id="17411" name="TextBox 3"/>
          <p:cNvSpPr txBox="1">
            <a:spLocks noChangeArrowheads="1"/>
          </p:cNvSpPr>
          <p:nvPr/>
        </p:nvSpPr>
        <p:spPr bwMode="auto">
          <a:xfrm>
            <a:off x="792163" y="2247900"/>
            <a:ext cx="7419975" cy="923925"/>
          </a:xfrm>
          <a:prstGeom prst="rect">
            <a:avLst/>
          </a:prstGeom>
          <a:noFill/>
          <a:ln w="9525">
            <a:noFill/>
            <a:miter lim="800000"/>
            <a:headEnd/>
            <a:tailEnd/>
          </a:ln>
        </p:spPr>
        <p:txBody>
          <a:bodyPr>
            <a:spAutoFit/>
          </a:bodyPr>
          <a:lstStyle/>
          <a:p>
            <a:r>
              <a:rPr lang="en-GB"/>
              <a:t> </a:t>
            </a:r>
          </a:p>
          <a:p>
            <a:pPr>
              <a:buFont typeface="Arial" charset="0"/>
              <a:buChar char="•"/>
            </a:pPr>
            <a:endParaRPr lang="en-GB"/>
          </a:p>
          <a:p>
            <a:pPr>
              <a:buFont typeface="Arial" charset="0"/>
              <a:buChar char="•"/>
            </a:pPr>
            <a:endParaRPr lang="en-GB"/>
          </a:p>
        </p:txBody>
      </p:sp>
      <p:sp>
        <p:nvSpPr>
          <p:cNvPr id="17412" name="Rectangle 1"/>
          <p:cNvSpPr>
            <a:spLocks noChangeArrowheads="1"/>
          </p:cNvSpPr>
          <p:nvPr/>
        </p:nvSpPr>
        <p:spPr bwMode="auto">
          <a:xfrm>
            <a:off x="0" y="90488"/>
            <a:ext cx="228600" cy="276225"/>
          </a:xfrm>
          <a:prstGeom prst="rect">
            <a:avLst/>
          </a:prstGeom>
          <a:noFill/>
          <a:ln w="9525">
            <a:noFill/>
            <a:miter lim="800000"/>
            <a:headEnd/>
            <a:tailEnd/>
          </a:ln>
        </p:spPr>
        <p:txBody>
          <a:bodyPr wrap="none" anchor="ctr">
            <a:spAutoFit/>
          </a:bodyPr>
          <a:lstStyle/>
          <a:p>
            <a:pPr eaLnBrk="0" hangingPunct="0"/>
            <a:r>
              <a:rPr lang="en-GB" sz="1200">
                <a:solidFill>
                  <a:srgbClr val="000000"/>
                </a:solidFill>
                <a:cs typeface="Arial" charset="0"/>
              </a:rPr>
              <a:t> </a:t>
            </a:r>
            <a:endParaRPr lang="en-GB"/>
          </a:p>
        </p:txBody>
      </p:sp>
      <p:sp>
        <p:nvSpPr>
          <p:cNvPr id="17413" name="TextBox 3"/>
          <p:cNvSpPr txBox="1">
            <a:spLocks noChangeArrowheads="1"/>
          </p:cNvSpPr>
          <p:nvPr/>
        </p:nvSpPr>
        <p:spPr bwMode="auto">
          <a:xfrm>
            <a:off x="792163" y="2247900"/>
            <a:ext cx="7526337" cy="5078413"/>
          </a:xfrm>
          <a:prstGeom prst="rect">
            <a:avLst/>
          </a:prstGeom>
          <a:noFill/>
          <a:ln w="9525">
            <a:noFill/>
            <a:miter lim="800000"/>
            <a:headEnd/>
            <a:tailEnd/>
          </a:ln>
        </p:spPr>
        <p:txBody>
          <a:bodyPr>
            <a:spAutoFit/>
          </a:bodyPr>
          <a:lstStyle/>
          <a:p>
            <a:r>
              <a:rPr lang="en-GB"/>
              <a:t>With effect from 1 January 2015:</a:t>
            </a:r>
          </a:p>
          <a:p>
            <a:pPr>
              <a:buFont typeface="Arial" charset="0"/>
              <a:buChar char="•"/>
            </a:pPr>
            <a:endParaRPr lang="en-GB"/>
          </a:p>
          <a:p>
            <a:pPr lvl="1">
              <a:buFont typeface="Arial" charset="0"/>
              <a:buChar char="•"/>
            </a:pPr>
            <a:r>
              <a:rPr lang="en-GB"/>
              <a:t>£1,065 (8.56%) on SCP5 - takes hourly rate from £6.50 to £7.00</a:t>
            </a:r>
          </a:p>
          <a:p>
            <a:pPr>
              <a:buFont typeface="Arial" charset="0"/>
              <a:buChar char="•"/>
            </a:pPr>
            <a:endParaRPr lang="en-GB"/>
          </a:p>
          <a:p>
            <a:pPr lvl="1">
              <a:buFont typeface="Arial" charset="0"/>
              <a:buChar char="•"/>
            </a:pPr>
            <a:r>
              <a:rPr lang="en-GB"/>
              <a:t>£1,000 (7.93%) on SCP6 - takes hourly rate from £6.54 to £7.06</a:t>
            </a:r>
          </a:p>
          <a:p>
            <a:pPr>
              <a:buFont typeface="Arial" charset="0"/>
              <a:buChar char="•"/>
            </a:pPr>
            <a:endParaRPr lang="en-GB"/>
          </a:p>
          <a:p>
            <a:pPr lvl="1">
              <a:buFont typeface="Arial" charset="0"/>
              <a:buChar char="•"/>
            </a:pPr>
            <a:r>
              <a:rPr lang="en-GB"/>
              <a:t>£800 (6.19%) on SCP7 - takes hourly rate from £ 6.69 to £7.11</a:t>
            </a:r>
          </a:p>
          <a:p>
            <a:pPr>
              <a:buFont typeface="Arial" charset="0"/>
              <a:buChar char="•"/>
            </a:pPr>
            <a:endParaRPr lang="en-GB"/>
          </a:p>
          <a:p>
            <a:pPr lvl="1">
              <a:buFont typeface="Arial" charset="0"/>
              <a:buChar char="•"/>
            </a:pPr>
            <a:r>
              <a:rPr lang="en-GB"/>
              <a:t>£550 (4.13%) on SCP8 - takes hourly rate from £6.90 to £7.19</a:t>
            </a:r>
          </a:p>
          <a:p>
            <a:pPr>
              <a:buFont typeface="Arial" charset="0"/>
              <a:buChar char="•"/>
            </a:pPr>
            <a:endParaRPr lang="en-GB"/>
          </a:p>
          <a:p>
            <a:pPr lvl="1">
              <a:buFont typeface="Arial" charset="0"/>
              <a:buChar char="•"/>
            </a:pPr>
            <a:r>
              <a:rPr lang="en-GB"/>
              <a:t>£350 (2.55%) on SCP9 - takes hourly rate from £7.11 to £7.30</a:t>
            </a:r>
          </a:p>
          <a:p>
            <a:pPr>
              <a:buFont typeface="Arial" charset="0"/>
              <a:buChar char="•"/>
            </a:pPr>
            <a:endParaRPr lang="en-GB"/>
          </a:p>
          <a:p>
            <a:pPr lvl="1">
              <a:buFont typeface="Arial" charset="0"/>
              <a:buChar char="•"/>
            </a:pPr>
            <a:r>
              <a:rPr lang="en-GB"/>
              <a:t>£325 (2.32%) on SCP10 - takes hourly rate from £7.26 to £7.43</a:t>
            </a:r>
          </a:p>
          <a:p>
            <a:pPr>
              <a:buFont typeface="Arial" charset="0"/>
              <a:buChar char="•"/>
            </a:pPr>
            <a:endParaRPr lang="en-GB"/>
          </a:p>
          <a:p>
            <a:pPr lvl="1">
              <a:buFont typeface="Arial" charset="0"/>
              <a:buChar char="•"/>
            </a:pPr>
            <a:r>
              <a:rPr lang="en-GB"/>
              <a:t>2.20% on SCPs 11 and above</a:t>
            </a:r>
          </a:p>
          <a:p>
            <a:pPr>
              <a:buFont typeface="Arial" charset="0"/>
              <a:buChar char="•"/>
            </a:pPr>
            <a:endParaRPr lang="en-GB"/>
          </a:p>
          <a:p>
            <a:pPr>
              <a:buFont typeface="Arial" charset="0"/>
              <a:buChar char="•"/>
            </a:pPr>
            <a:endParaRPr lang="en-GB"/>
          </a:p>
          <a:p>
            <a:pPr>
              <a:buFont typeface="Arial" charset="0"/>
              <a:buChar char="•"/>
            </a:pPr>
            <a:endParaRPr lang="en-GB"/>
          </a:p>
        </p:txBody>
      </p:sp>
      <p:sp>
        <p:nvSpPr>
          <p:cNvPr id="17414" name="TextBox 3"/>
          <p:cNvSpPr txBox="1">
            <a:spLocks noChangeArrowheads="1"/>
          </p:cNvSpPr>
          <p:nvPr/>
        </p:nvSpPr>
        <p:spPr bwMode="auto">
          <a:xfrm>
            <a:off x="792163" y="2346325"/>
            <a:ext cx="7526337" cy="647700"/>
          </a:xfrm>
          <a:prstGeom prst="rect">
            <a:avLst/>
          </a:prstGeom>
          <a:noFill/>
          <a:ln w="9525">
            <a:noFill/>
            <a:miter lim="800000"/>
            <a:headEnd/>
            <a:tailEnd/>
          </a:ln>
        </p:spPr>
        <p:txBody>
          <a:bodyPr>
            <a:spAutoFit/>
          </a:bodyPr>
          <a:lstStyle/>
          <a:p>
            <a:pPr>
              <a:buFont typeface="Arial" charset="0"/>
              <a:buChar char="•"/>
            </a:pPr>
            <a:endParaRPr lang="en-GB"/>
          </a:p>
          <a:p>
            <a:pPr>
              <a:buFont typeface="Arial" charset="0"/>
              <a:buChar cha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1516063"/>
            <a:ext cx="7951788" cy="731837"/>
          </a:xfrm>
        </p:spPr>
        <p:txBody>
          <a:bodyPr/>
          <a:lstStyle/>
          <a:p>
            <a:r>
              <a:rPr lang="en-US" b="1" dirty="0" smtClean="0">
                <a:solidFill>
                  <a:srgbClr val="2F164D"/>
                </a:solidFill>
                <a:latin typeface="Arial" charset="0"/>
              </a:rPr>
              <a:t>LGA’s Proposals – Lump sums </a:t>
            </a:r>
            <a:r>
              <a:rPr lang="en-US" b="1" dirty="0" smtClean="0">
                <a:solidFill>
                  <a:srgbClr val="7030A0"/>
                </a:solidFill>
                <a:latin typeface="Arial" charset="0"/>
              </a:rPr>
              <a:t/>
            </a:r>
            <a:br>
              <a:rPr lang="en-US" b="1" dirty="0" smtClean="0">
                <a:solidFill>
                  <a:srgbClr val="7030A0"/>
                </a:solidFill>
                <a:latin typeface="Arial" charset="0"/>
              </a:rPr>
            </a:br>
            <a:r>
              <a:rPr lang="en-US" dirty="0" smtClean="0">
                <a:solidFill>
                  <a:srgbClr val="2F164D"/>
                </a:solidFill>
                <a:latin typeface="Arial" charset="0"/>
              </a:rPr>
              <a:t/>
            </a:r>
            <a:br>
              <a:rPr lang="en-US" dirty="0" smtClean="0">
                <a:solidFill>
                  <a:srgbClr val="2F164D"/>
                </a:solidFill>
                <a:latin typeface="Arial" charset="0"/>
              </a:rPr>
            </a:br>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endParaRPr lang="en-US" dirty="0" smtClean="0">
              <a:latin typeface="Arial" charset="0"/>
            </a:endParaRPr>
          </a:p>
        </p:txBody>
      </p:sp>
      <p:sp>
        <p:nvSpPr>
          <p:cNvPr id="18435" name="TextBox 3"/>
          <p:cNvSpPr txBox="1">
            <a:spLocks noChangeArrowheads="1"/>
          </p:cNvSpPr>
          <p:nvPr/>
        </p:nvSpPr>
        <p:spPr bwMode="auto">
          <a:xfrm>
            <a:off x="792163" y="2247900"/>
            <a:ext cx="7419975" cy="923925"/>
          </a:xfrm>
          <a:prstGeom prst="rect">
            <a:avLst/>
          </a:prstGeom>
          <a:noFill/>
          <a:ln w="9525">
            <a:noFill/>
            <a:miter lim="800000"/>
            <a:headEnd/>
            <a:tailEnd/>
          </a:ln>
        </p:spPr>
        <p:txBody>
          <a:bodyPr>
            <a:spAutoFit/>
          </a:bodyPr>
          <a:lstStyle/>
          <a:p>
            <a:r>
              <a:rPr lang="en-GB"/>
              <a:t> </a:t>
            </a:r>
          </a:p>
          <a:p>
            <a:pPr>
              <a:buFont typeface="Arial" charset="0"/>
              <a:buChar char="•"/>
            </a:pPr>
            <a:endParaRPr lang="en-GB"/>
          </a:p>
          <a:p>
            <a:pPr>
              <a:buFont typeface="Arial" charset="0"/>
              <a:buChar char="•"/>
            </a:pPr>
            <a:endParaRPr lang="en-GB"/>
          </a:p>
        </p:txBody>
      </p:sp>
      <p:sp>
        <p:nvSpPr>
          <p:cNvPr id="18436" name="Rectangle 1"/>
          <p:cNvSpPr>
            <a:spLocks noChangeArrowheads="1"/>
          </p:cNvSpPr>
          <p:nvPr/>
        </p:nvSpPr>
        <p:spPr bwMode="auto">
          <a:xfrm>
            <a:off x="0" y="90488"/>
            <a:ext cx="228600" cy="276225"/>
          </a:xfrm>
          <a:prstGeom prst="rect">
            <a:avLst/>
          </a:prstGeom>
          <a:noFill/>
          <a:ln w="9525">
            <a:noFill/>
            <a:miter lim="800000"/>
            <a:headEnd/>
            <a:tailEnd/>
          </a:ln>
        </p:spPr>
        <p:txBody>
          <a:bodyPr wrap="none" anchor="ctr">
            <a:spAutoFit/>
          </a:bodyPr>
          <a:lstStyle/>
          <a:p>
            <a:pPr eaLnBrk="0" hangingPunct="0"/>
            <a:r>
              <a:rPr lang="en-GB" sz="1200">
                <a:solidFill>
                  <a:srgbClr val="000000"/>
                </a:solidFill>
                <a:cs typeface="Arial" charset="0"/>
              </a:rPr>
              <a:t> </a:t>
            </a:r>
            <a:endParaRPr lang="en-GB"/>
          </a:p>
        </p:txBody>
      </p:sp>
      <p:sp>
        <p:nvSpPr>
          <p:cNvPr id="18437" name="TextBox 3"/>
          <p:cNvSpPr txBox="1">
            <a:spLocks noChangeArrowheads="1"/>
          </p:cNvSpPr>
          <p:nvPr/>
        </p:nvSpPr>
        <p:spPr bwMode="auto">
          <a:xfrm>
            <a:off x="1111250" y="2476500"/>
            <a:ext cx="7526338" cy="3416320"/>
          </a:xfrm>
          <a:prstGeom prst="rect">
            <a:avLst/>
          </a:prstGeom>
          <a:noFill/>
          <a:ln w="9525">
            <a:noFill/>
            <a:miter lim="800000"/>
            <a:headEnd/>
            <a:tailEnd/>
          </a:ln>
        </p:spPr>
        <p:txBody>
          <a:bodyPr>
            <a:spAutoFit/>
          </a:bodyPr>
          <a:lstStyle/>
          <a:p>
            <a:pPr>
              <a:buFont typeface="Arial" charset="0"/>
              <a:buChar char="•"/>
            </a:pPr>
            <a:r>
              <a:rPr lang="en-GB" dirty="0"/>
              <a:t>  £325 non-consolidated payment on SCPs 5, 6 &amp; 7 to be paid in </a:t>
            </a:r>
            <a:endParaRPr lang="en-GB" dirty="0" smtClean="0"/>
          </a:p>
          <a:p>
            <a:r>
              <a:rPr lang="en-GB" dirty="0"/>
              <a:t> </a:t>
            </a:r>
            <a:r>
              <a:rPr lang="en-GB" dirty="0" smtClean="0"/>
              <a:t>  December 2014</a:t>
            </a:r>
            <a:endParaRPr lang="en-GB" dirty="0"/>
          </a:p>
          <a:p>
            <a:pPr>
              <a:buFont typeface="Arial" charset="0"/>
              <a:buChar char="•"/>
            </a:pPr>
            <a:endParaRPr lang="en-GB" dirty="0"/>
          </a:p>
          <a:p>
            <a:pPr>
              <a:buFont typeface="Arial" charset="0"/>
              <a:buChar char="•"/>
            </a:pPr>
            <a:r>
              <a:rPr lang="en-GB" dirty="0"/>
              <a:t> £150 non-consolidated payment on SCPs 8, 9 &amp; 10 to be paid in </a:t>
            </a:r>
            <a:endParaRPr lang="en-GB" dirty="0" smtClean="0"/>
          </a:p>
          <a:p>
            <a:r>
              <a:rPr lang="en-GB" dirty="0"/>
              <a:t> </a:t>
            </a:r>
            <a:r>
              <a:rPr lang="en-GB" dirty="0" smtClean="0"/>
              <a:t>  December 2014</a:t>
            </a:r>
            <a:endParaRPr lang="en-GB" dirty="0"/>
          </a:p>
          <a:p>
            <a:pPr>
              <a:buFont typeface="Arial" charset="0"/>
              <a:buChar char="•"/>
            </a:pPr>
            <a:endParaRPr lang="en-GB" dirty="0"/>
          </a:p>
          <a:p>
            <a:pPr>
              <a:buFont typeface="Arial" charset="0"/>
              <a:buChar char="•"/>
            </a:pPr>
            <a:r>
              <a:rPr lang="en-GB" dirty="0"/>
              <a:t> £100 non-consolidated payment on SCPs 11-25 </a:t>
            </a:r>
            <a:r>
              <a:rPr lang="en-GB" dirty="0" smtClean="0"/>
              <a:t>inc </a:t>
            </a:r>
            <a:r>
              <a:rPr lang="en-GB" dirty="0"/>
              <a:t>to be paid in </a:t>
            </a:r>
            <a:endParaRPr lang="en-GB" dirty="0" smtClean="0"/>
          </a:p>
          <a:p>
            <a:r>
              <a:rPr lang="en-GB" dirty="0"/>
              <a:t> </a:t>
            </a:r>
            <a:r>
              <a:rPr lang="en-GB" dirty="0" smtClean="0"/>
              <a:t>  December 2014</a:t>
            </a:r>
            <a:endParaRPr lang="en-GB" dirty="0"/>
          </a:p>
          <a:p>
            <a:pPr>
              <a:buFont typeface="Arial" charset="0"/>
              <a:buChar char="•"/>
            </a:pPr>
            <a:endParaRPr lang="en-GB" dirty="0"/>
          </a:p>
          <a:p>
            <a:pPr>
              <a:buFont typeface="Arial" charset="0"/>
              <a:buChar char="•"/>
            </a:pPr>
            <a:r>
              <a:rPr lang="en-GB" dirty="0" smtClean="0"/>
              <a:t> An additional non-consolidated payment of 0.45</a:t>
            </a:r>
            <a:r>
              <a:rPr lang="en-GB" dirty="0"/>
              <a:t>% of proposed </a:t>
            </a:r>
            <a:r>
              <a:rPr lang="en-GB" dirty="0" smtClean="0"/>
              <a:t>new </a:t>
            </a:r>
          </a:p>
          <a:p>
            <a:r>
              <a:rPr lang="en-GB" dirty="0"/>
              <a:t> </a:t>
            </a:r>
            <a:r>
              <a:rPr lang="en-GB" dirty="0" smtClean="0"/>
              <a:t> salaries on SCPs 26-49 inc, of which £100 to be paid in December </a:t>
            </a:r>
          </a:p>
          <a:p>
            <a:r>
              <a:rPr lang="en-GB" dirty="0"/>
              <a:t> </a:t>
            </a:r>
            <a:r>
              <a:rPr lang="en-GB" dirty="0" smtClean="0"/>
              <a:t> 2014 and the balance in April 2015*</a:t>
            </a:r>
            <a:endParaRPr lang="en-GB" dirty="0"/>
          </a:p>
        </p:txBody>
      </p:sp>
      <p:sp>
        <p:nvSpPr>
          <p:cNvPr id="18438" name="TextBox 3"/>
          <p:cNvSpPr txBox="1">
            <a:spLocks noChangeArrowheads="1"/>
          </p:cNvSpPr>
          <p:nvPr/>
        </p:nvSpPr>
        <p:spPr bwMode="auto">
          <a:xfrm>
            <a:off x="792163" y="2247900"/>
            <a:ext cx="7526337" cy="646113"/>
          </a:xfrm>
          <a:prstGeom prst="rect">
            <a:avLst/>
          </a:prstGeom>
          <a:noFill/>
          <a:ln w="9525">
            <a:noFill/>
            <a:miter lim="800000"/>
            <a:headEnd/>
            <a:tailEnd/>
          </a:ln>
        </p:spPr>
        <p:txBody>
          <a:bodyPr>
            <a:spAutoFit/>
          </a:bodyPr>
          <a:lstStyle/>
          <a:p>
            <a:pPr>
              <a:buFont typeface="Arial" charset="0"/>
              <a:buChar char="•"/>
            </a:pPr>
            <a:endParaRPr lang="en-GB"/>
          </a:p>
          <a:p>
            <a:pPr>
              <a:buFont typeface="Arial" charset="0"/>
              <a:buChar cha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5800" y="1881981"/>
            <a:ext cx="7951788" cy="731838"/>
          </a:xfrm>
        </p:spPr>
        <p:txBody>
          <a:bodyPr/>
          <a:lstStyle/>
          <a:p>
            <a:r>
              <a:rPr lang="en-US" b="1" dirty="0" smtClean="0">
                <a:solidFill>
                  <a:srgbClr val="2F164D"/>
                </a:solidFill>
                <a:latin typeface="Arial" charset="0"/>
              </a:rPr>
              <a:t>LGA’s Proposals – Removal of SCP 5</a:t>
            </a:r>
            <a:r>
              <a:rPr lang="en-US" b="1" dirty="0" smtClean="0">
                <a:solidFill>
                  <a:srgbClr val="7030A0"/>
                </a:solidFill>
                <a:latin typeface="Arial" charset="0"/>
              </a:rPr>
              <a:t/>
            </a:r>
            <a:br>
              <a:rPr lang="en-US" b="1" dirty="0" smtClean="0">
                <a:solidFill>
                  <a:srgbClr val="7030A0"/>
                </a:solidFill>
                <a:latin typeface="Arial" charset="0"/>
              </a:rPr>
            </a:br>
            <a:r>
              <a:rPr lang="en-US" dirty="0" smtClean="0">
                <a:solidFill>
                  <a:srgbClr val="2F164D"/>
                </a:solidFill>
                <a:latin typeface="Arial" charset="0"/>
              </a:rPr>
              <a:t/>
            </a:r>
            <a:br>
              <a:rPr lang="en-US" dirty="0" smtClean="0">
                <a:solidFill>
                  <a:srgbClr val="2F164D"/>
                </a:solidFill>
                <a:latin typeface="Arial" charset="0"/>
              </a:rPr>
            </a:br>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endParaRPr lang="en-US" dirty="0" smtClean="0">
              <a:latin typeface="Arial" charset="0"/>
            </a:endParaRPr>
          </a:p>
        </p:txBody>
      </p:sp>
      <p:sp>
        <p:nvSpPr>
          <p:cNvPr id="19459" name="TextBox 3"/>
          <p:cNvSpPr txBox="1">
            <a:spLocks noChangeArrowheads="1"/>
          </p:cNvSpPr>
          <p:nvPr/>
        </p:nvSpPr>
        <p:spPr bwMode="auto">
          <a:xfrm>
            <a:off x="792163" y="2247900"/>
            <a:ext cx="7419975" cy="923925"/>
          </a:xfrm>
          <a:prstGeom prst="rect">
            <a:avLst/>
          </a:prstGeom>
          <a:noFill/>
          <a:ln w="9525">
            <a:noFill/>
            <a:miter lim="800000"/>
            <a:headEnd/>
            <a:tailEnd/>
          </a:ln>
        </p:spPr>
        <p:txBody>
          <a:bodyPr>
            <a:spAutoFit/>
          </a:bodyPr>
          <a:lstStyle/>
          <a:p>
            <a:r>
              <a:rPr lang="en-GB"/>
              <a:t> </a:t>
            </a:r>
          </a:p>
          <a:p>
            <a:pPr>
              <a:buFont typeface="Arial" charset="0"/>
              <a:buChar char="•"/>
            </a:pPr>
            <a:endParaRPr lang="en-GB"/>
          </a:p>
          <a:p>
            <a:pPr>
              <a:buFont typeface="Arial" charset="0"/>
              <a:buChar char="•"/>
            </a:pPr>
            <a:endParaRPr lang="en-GB"/>
          </a:p>
        </p:txBody>
      </p:sp>
      <p:sp>
        <p:nvSpPr>
          <p:cNvPr id="19460" name="Rectangle 1"/>
          <p:cNvSpPr>
            <a:spLocks noChangeArrowheads="1"/>
          </p:cNvSpPr>
          <p:nvPr/>
        </p:nvSpPr>
        <p:spPr bwMode="auto">
          <a:xfrm>
            <a:off x="0" y="90488"/>
            <a:ext cx="228600" cy="276225"/>
          </a:xfrm>
          <a:prstGeom prst="rect">
            <a:avLst/>
          </a:prstGeom>
          <a:noFill/>
          <a:ln w="9525">
            <a:noFill/>
            <a:miter lim="800000"/>
            <a:headEnd/>
            <a:tailEnd/>
          </a:ln>
        </p:spPr>
        <p:txBody>
          <a:bodyPr wrap="none" anchor="ctr">
            <a:spAutoFit/>
          </a:bodyPr>
          <a:lstStyle/>
          <a:p>
            <a:pPr eaLnBrk="0" hangingPunct="0"/>
            <a:r>
              <a:rPr lang="en-GB" sz="1200">
                <a:solidFill>
                  <a:srgbClr val="000000"/>
                </a:solidFill>
                <a:cs typeface="Arial" charset="0"/>
              </a:rPr>
              <a:t> </a:t>
            </a:r>
            <a:endParaRPr lang="en-GB"/>
          </a:p>
        </p:txBody>
      </p:sp>
      <p:sp>
        <p:nvSpPr>
          <p:cNvPr id="19461" name="TextBox 3"/>
          <p:cNvSpPr txBox="1">
            <a:spLocks noChangeArrowheads="1"/>
          </p:cNvSpPr>
          <p:nvPr/>
        </p:nvSpPr>
        <p:spPr bwMode="auto">
          <a:xfrm>
            <a:off x="1111250" y="2894013"/>
            <a:ext cx="6035675" cy="5355312"/>
          </a:xfrm>
          <a:prstGeom prst="rect">
            <a:avLst/>
          </a:prstGeom>
          <a:noFill/>
          <a:ln w="9525">
            <a:noFill/>
            <a:miter lim="800000"/>
            <a:headEnd/>
            <a:tailEnd/>
          </a:ln>
        </p:spPr>
        <p:txBody>
          <a:bodyPr>
            <a:spAutoFit/>
          </a:bodyPr>
          <a:lstStyle/>
          <a:p>
            <a:pPr>
              <a:buFont typeface="Arial" charset="0"/>
              <a:buChar char="•"/>
            </a:pPr>
            <a:r>
              <a:rPr lang="en-GB" dirty="0" smtClean="0"/>
              <a:t> Removal </a:t>
            </a:r>
            <a:r>
              <a:rPr lang="en-GB" dirty="0"/>
              <a:t>of SCP5 with effect from 1 October </a:t>
            </a:r>
            <a:r>
              <a:rPr lang="en-GB" dirty="0" smtClean="0"/>
              <a:t>2015</a:t>
            </a:r>
            <a:endParaRPr lang="en-GB" dirty="0"/>
          </a:p>
          <a:p>
            <a:pPr>
              <a:buFont typeface="Arial" charset="0"/>
              <a:buChar char="•"/>
            </a:pPr>
            <a:endParaRPr lang="en-GB" dirty="0"/>
          </a:p>
          <a:p>
            <a:pPr>
              <a:buFont typeface="Arial" charset="0"/>
              <a:buChar char="•"/>
            </a:pPr>
            <a:r>
              <a:rPr lang="en-GB" dirty="0" smtClean="0"/>
              <a:t> SCP </a:t>
            </a:r>
            <a:r>
              <a:rPr lang="en-GB" dirty="0"/>
              <a:t>5 is currently set at £</a:t>
            </a:r>
            <a:r>
              <a:rPr lang="en-GB" dirty="0" smtClean="0"/>
              <a:t>6.50 </a:t>
            </a:r>
            <a:r>
              <a:rPr lang="en-GB" dirty="0"/>
              <a:t>- the National Minimum </a:t>
            </a:r>
            <a:endParaRPr lang="en-GB" dirty="0" smtClean="0"/>
          </a:p>
          <a:p>
            <a:r>
              <a:rPr lang="en-GB" dirty="0"/>
              <a:t> </a:t>
            </a:r>
            <a:r>
              <a:rPr lang="en-GB" dirty="0" smtClean="0"/>
              <a:t> Wage rate</a:t>
            </a:r>
            <a:endParaRPr lang="en-GB" dirty="0"/>
          </a:p>
          <a:p>
            <a:pPr>
              <a:buFont typeface="Arial" charset="0"/>
              <a:buChar char="•"/>
            </a:pPr>
            <a:endParaRPr lang="en-GB" dirty="0"/>
          </a:p>
          <a:p>
            <a:pPr>
              <a:buFont typeface="Arial" charset="0"/>
              <a:buChar char="•"/>
            </a:pPr>
            <a:r>
              <a:rPr lang="en-GB" dirty="0"/>
              <a:t> </a:t>
            </a:r>
            <a:r>
              <a:rPr lang="en-GB" dirty="0" smtClean="0"/>
              <a:t> Those on </a:t>
            </a:r>
            <a:r>
              <a:rPr lang="en-GB" dirty="0"/>
              <a:t>SCP5 </a:t>
            </a:r>
            <a:r>
              <a:rPr lang="en-GB" dirty="0" smtClean="0"/>
              <a:t>will </a:t>
            </a:r>
            <a:r>
              <a:rPr lang="en-GB" dirty="0"/>
              <a:t>go up </a:t>
            </a:r>
            <a:r>
              <a:rPr lang="en-GB" dirty="0" smtClean="0"/>
              <a:t>to </a:t>
            </a:r>
            <a:r>
              <a:rPr lang="en-GB" dirty="0"/>
              <a:t>SCP6 </a:t>
            </a:r>
            <a:r>
              <a:rPr lang="en-GB" dirty="0" smtClean="0"/>
              <a:t>on 1 October 2015</a:t>
            </a:r>
          </a:p>
          <a:p>
            <a:r>
              <a:rPr lang="en-GB" dirty="0" smtClean="0"/>
              <a:t> </a:t>
            </a:r>
          </a:p>
          <a:p>
            <a:pPr>
              <a:buFont typeface="Arial" charset="0"/>
              <a:buChar char="•"/>
            </a:pPr>
            <a:r>
              <a:rPr lang="en-GB" dirty="0" smtClean="0"/>
              <a:t>  SCP6 </a:t>
            </a:r>
            <a:r>
              <a:rPr lang="en-GB" dirty="0"/>
              <a:t>will become the bottom scale </a:t>
            </a:r>
            <a:r>
              <a:rPr lang="en-GB" dirty="0" smtClean="0"/>
              <a:t>point</a:t>
            </a:r>
            <a:endParaRPr lang="en-GB" dirty="0"/>
          </a:p>
          <a:p>
            <a:pPr>
              <a:buFont typeface="Arial" charset="0"/>
              <a:buChar char="•"/>
            </a:pPr>
            <a:endParaRPr lang="en-GB" dirty="0"/>
          </a:p>
          <a:p>
            <a:pPr>
              <a:buFont typeface="Arial" charset="0"/>
              <a:buChar char="•"/>
            </a:pPr>
            <a:r>
              <a:rPr lang="en-GB" dirty="0" smtClean="0"/>
              <a:t>  This </a:t>
            </a:r>
            <a:r>
              <a:rPr lang="en-GB" dirty="0"/>
              <a:t>takes the bottom hourly rate of pay from £6.50 to </a:t>
            </a:r>
          </a:p>
          <a:p>
            <a:r>
              <a:rPr lang="en-GB" dirty="0" smtClean="0"/>
              <a:t>    £7.06</a:t>
            </a:r>
            <a:endParaRPr lang="en-GB" dirty="0"/>
          </a:p>
          <a:p>
            <a:pPr>
              <a:buFont typeface="Arial" charset="0"/>
              <a:buChar char="•"/>
            </a:pPr>
            <a:endParaRPr lang="en-GB" dirty="0"/>
          </a:p>
          <a:p>
            <a:pPr>
              <a:buFont typeface="Arial" charset="0"/>
              <a:buChar char="•"/>
            </a:pPr>
            <a:endParaRPr lang="en-GB" dirty="0"/>
          </a:p>
          <a:p>
            <a:pPr>
              <a:buFont typeface="Arial" charset="0"/>
              <a:buChar char="•"/>
            </a:pPr>
            <a:endParaRPr lang="en-GB" dirty="0"/>
          </a:p>
          <a:p>
            <a:pPr>
              <a:buFont typeface="Arial" charset="0"/>
              <a:buChar char="•"/>
            </a:pPr>
            <a:endParaRPr lang="en-GB" dirty="0"/>
          </a:p>
          <a:p>
            <a:pPr>
              <a:buFont typeface="Arial" charset="0"/>
              <a:buChar char="•"/>
            </a:pPr>
            <a:endParaRPr lang="en-GB" dirty="0"/>
          </a:p>
          <a:p>
            <a:endParaRPr lang="en-GB" dirty="0"/>
          </a:p>
          <a:p>
            <a:pPr>
              <a:buFont typeface="Arial" charset="0"/>
              <a:buChar char="•"/>
            </a:pPr>
            <a:endParaRPr lang="en-GB" dirty="0"/>
          </a:p>
          <a:p>
            <a:pPr>
              <a:buFont typeface="Arial" charset="0"/>
              <a:buChar char="•"/>
            </a:pPr>
            <a:endParaRPr lang="en-GB" dirty="0"/>
          </a:p>
        </p:txBody>
      </p:sp>
      <p:sp>
        <p:nvSpPr>
          <p:cNvPr id="19462" name="TextBox 3"/>
          <p:cNvSpPr txBox="1">
            <a:spLocks noChangeArrowheads="1"/>
          </p:cNvSpPr>
          <p:nvPr/>
        </p:nvSpPr>
        <p:spPr bwMode="auto">
          <a:xfrm>
            <a:off x="792163" y="2247900"/>
            <a:ext cx="7526337" cy="646113"/>
          </a:xfrm>
          <a:prstGeom prst="rect">
            <a:avLst/>
          </a:prstGeom>
          <a:noFill/>
          <a:ln w="9525">
            <a:noFill/>
            <a:miter lim="800000"/>
            <a:headEnd/>
            <a:tailEnd/>
          </a:ln>
        </p:spPr>
        <p:txBody>
          <a:bodyPr>
            <a:spAutoFit/>
          </a:bodyPr>
          <a:lstStyle/>
          <a:p>
            <a:pPr>
              <a:buFont typeface="Arial" charset="0"/>
              <a:buChar char="•"/>
            </a:pPr>
            <a:endParaRPr lang="en-GB"/>
          </a:p>
          <a:p>
            <a:pPr>
              <a:buFont typeface="Arial" charset="0"/>
              <a:buChar cha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644650"/>
            <a:ext cx="7951788" cy="625475"/>
          </a:xfrm>
        </p:spPr>
        <p:txBody>
          <a:bodyPr/>
          <a:lstStyle/>
          <a:p>
            <a:r>
              <a:rPr lang="en-US" b="1" smtClean="0">
                <a:solidFill>
                  <a:srgbClr val="2F164D"/>
                </a:solidFill>
                <a:latin typeface="Arial" charset="0"/>
              </a:rPr>
              <a:t>UNISON NJC Committee’s view</a:t>
            </a:r>
            <a:r>
              <a:rPr lang="en-US" smtClean="0">
                <a:solidFill>
                  <a:srgbClr val="2F164D"/>
                </a:solidFill>
                <a:latin typeface="Arial" charset="0"/>
              </a:rPr>
              <a:t/>
            </a:r>
            <a:br>
              <a:rPr lang="en-US" smtClean="0">
                <a:solidFill>
                  <a:srgbClr val="2F164D"/>
                </a:solidFill>
                <a:latin typeface="Arial" charset="0"/>
              </a:rPr>
            </a:br>
            <a:r>
              <a:rPr lang="en-US" smtClean="0">
                <a:latin typeface="Arial" charset="0"/>
              </a:rPr>
              <a:t/>
            </a:r>
            <a:br>
              <a:rPr lang="en-US" smtClean="0">
                <a:latin typeface="Arial" charset="0"/>
              </a:rPr>
            </a:br>
            <a:endParaRPr lang="en-US" smtClean="0">
              <a:latin typeface="Arial" charset="0"/>
            </a:endParaRPr>
          </a:p>
        </p:txBody>
      </p:sp>
      <p:sp>
        <p:nvSpPr>
          <p:cNvPr id="14339" name="TextBox 3"/>
          <p:cNvSpPr txBox="1">
            <a:spLocks noChangeArrowheads="1"/>
          </p:cNvSpPr>
          <p:nvPr/>
        </p:nvSpPr>
        <p:spPr bwMode="auto">
          <a:xfrm>
            <a:off x="685800" y="2536825"/>
            <a:ext cx="7526338" cy="3170099"/>
          </a:xfrm>
          <a:prstGeom prst="rect">
            <a:avLst/>
          </a:prstGeom>
          <a:noFill/>
          <a:ln w="9525">
            <a:noFill/>
            <a:miter lim="800000"/>
            <a:headEnd/>
            <a:tailEnd/>
          </a:ln>
        </p:spPr>
        <p:txBody>
          <a:bodyPr>
            <a:spAutoFit/>
          </a:bodyPr>
          <a:lstStyle/>
          <a:p>
            <a:pPr>
              <a:buFont typeface="Arial" charset="0"/>
              <a:buChar char="•"/>
              <a:defRPr/>
            </a:pPr>
            <a:r>
              <a:rPr lang="en-GB" dirty="0"/>
              <a:t> </a:t>
            </a:r>
            <a:r>
              <a:rPr lang="en-GB" sz="2000" dirty="0">
                <a:latin typeface="+mn-lt"/>
                <a:cs typeface="Calibri" pitchFamily="34" charset="0"/>
              </a:rPr>
              <a:t>UNISON NJC </a:t>
            </a:r>
            <a:r>
              <a:rPr lang="en-GB" sz="2000" dirty="0" smtClean="0">
                <a:latin typeface="+mn-lt"/>
                <a:cs typeface="Calibri" pitchFamily="34" charset="0"/>
              </a:rPr>
              <a:t>committee on 9 October voted </a:t>
            </a:r>
            <a:r>
              <a:rPr lang="en-GB" sz="2000" dirty="0">
                <a:latin typeface="+mn-lt"/>
                <a:cs typeface="Calibri" pitchFamily="34" charset="0"/>
              </a:rPr>
              <a:t>to suspend </a:t>
            </a:r>
            <a:r>
              <a:rPr lang="en-GB" sz="2000" dirty="0" smtClean="0">
                <a:latin typeface="+mn-lt"/>
                <a:cs typeface="Calibri" pitchFamily="34" charset="0"/>
              </a:rPr>
              <a:t>the</a:t>
            </a:r>
          </a:p>
          <a:p>
            <a:pPr>
              <a:defRPr/>
            </a:pPr>
            <a:r>
              <a:rPr lang="en-GB" sz="2000" dirty="0">
                <a:latin typeface="+mn-lt"/>
                <a:cs typeface="Calibri" pitchFamily="34" charset="0"/>
              </a:rPr>
              <a:t> </a:t>
            </a:r>
            <a:r>
              <a:rPr lang="en-GB" sz="2000" dirty="0" smtClean="0">
                <a:latin typeface="+mn-lt"/>
                <a:cs typeface="Calibri" pitchFamily="34" charset="0"/>
              </a:rPr>
              <a:t> action planned for 14 October and consult on the proposals</a:t>
            </a:r>
            <a:endParaRPr lang="en-GB" sz="2000" dirty="0">
              <a:latin typeface="+mn-lt"/>
              <a:cs typeface="Calibri" pitchFamily="34" charset="0"/>
            </a:endParaRPr>
          </a:p>
          <a:p>
            <a:pPr>
              <a:buFont typeface="Arial" charset="0"/>
              <a:buChar char="•"/>
              <a:defRPr/>
            </a:pPr>
            <a:r>
              <a:rPr lang="en-GB" sz="2000" dirty="0" smtClean="0">
                <a:latin typeface="+mn-lt"/>
                <a:cs typeface="Calibri" pitchFamily="34" charset="0"/>
              </a:rPr>
              <a:t> All </a:t>
            </a:r>
            <a:r>
              <a:rPr lang="en-GB" sz="2000" dirty="0">
                <a:latin typeface="+mn-lt"/>
                <a:cs typeface="Calibri" pitchFamily="34" charset="0"/>
              </a:rPr>
              <a:t>three NJC unions – UNISON, GMB and Unite – </a:t>
            </a:r>
            <a:r>
              <a:rPr lang="en-GB" sz="2000" dirty="0" smtClean="0">
                <a:cs typeface="Calibri" pitchFamily="34" charset="0"/>
              </a:rPr>
              <a:t>agreed </a:t>
            </a:r>
          </a:p>
          <a:p>
            <a:pPr>
              <a:defRPr/>
            </a:pPr>
            <a:r>
              <a:rPr lang="en-GB" sz="2000" dirty="0">
                <a:latin typeface="+mn-lt"/>
                <a:cs typeface="Calibri" pitchFamily="34" charset="0"/>
              </a:rPr>
              <a:t> </a:t>
            </a:r>
            <a:r>
              <a:rPr lang="en-GB" sz="2000" dirty="0" smtClean="0">
                <a:latin typeface="+mn-lt"/>
                <a:cs typeface="Calibri" pitchFamily="34" charset="0"/>
              </a:rPr>
              <a:t> to suspend the 14 October action and consult members</a:t>
            </a:r>
            <a:endParaRPr lang="en-GB" sz="2000" dirty="0">
              <a:latin typeface="+mn-lt"/>
              <a:cs typeface="Calibri" pitchFamily="34" charset="0"/>
            </a:endParaRPr>
          </a:p>
          <a:p>
            <a:pPr>
              <a:buFont typeface="Arial" charset="0"/>
              <a:buChar char="•"/>
              <a:defRPr/>
            </a:pPr>
            <a:r>
              <a:rPr lang="en-GB" sz="2000" dirty="0">
                <a:latin typeface="+mn-lt"/>
                <a:cs typeface="Calibri" pitchFamily="34" charset="0"/>
              </a:rPr>
              <a:t>The committee </a:t>
            </a:r>
            <a:r>
              <a:rPr lang="en-GB" sz="2000" dirty="0" smtClean="0">
                <a:latin typeface="+mn-lt"/>
                <a:cs typeface="Calibri" pitchFamily="34" charset="0"/>
              </a:rPr>
              <a:t>voted </a:t>
            </a:r>
            <a:r>
              <a:rPr lang="en-GB" sz="2000" dirty="0">
                <a:latin typeface="Arial" pitchFamily="34" charset="0"/>
              </a:rPr>
              <a:t>to consult members on the basis that</a:t>
            </a:r>
            <a:r>
              <a:rPr lang="en-GB" sz="2000" dirty="0" smtClean="0">
                <a:latin typeface="Arial" pitchFamily="34" charset="0"/>
              </a:rPr>
              <a:t>:</a:t>
            </a:r>
            <a:endParaRPr lang="en-GB" sz="2000" dirty="0">
              <a:latin typeface="Arial" pitchFamily="34" charset="0"/>
            </a:endParaRPr>
          </a:p>
          <a:p>
            <a:pPr>
              <a:defRPr/>
            </a:pPr>
            <a:r>
              <a:rPr lang="en-GB" sz="2000" b="1" dirty="0">
                <a:latin typeface="Arial" pitchFamily="34" charset="0"/>
              </a:rPr>
              <a:t>	“the Employers’ pay proposals fall far below the 	aspirations in our 2014/15 pay claim and what members 	deserve. However the committee believes it is the best 	achievable by negotiation. Only sustained all out strike 	action could achieve an improved pay offer.”</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1531938"/>
            <a:ext cx="7951788" cy="585787"/>
          </a:xfrm>
        </p:spPr>
        <p:txBody>
          <a:bodyPr/>
          <a:lstStyle/>
          <a:p>
            <a:r>
              <a:rPr lang="en-US" b="1" smtClean="0">
                <a:solidFill>
                  <a:srgbClr val="2F164D"/>
                </a:solidFill>
                <a:latin typeface="Arial" charset="0"/>
              </a:rPr>
              <a:t>Common Questions</a:t>
            </a:r>
            <a:r>
              <a:rPr lang="en-US" smtClean="0">
                <a:solidFill>
                  <a:srgbClr val="2F164D"/>
                </a:solidFill>
                <a:latin typeface="Arial" charset="0"/>
              </a:rPr>
              <a:t/>
            </a:r>
            <a:br>
              <a:rPr lang="en-US" smtClean="0">
                <a:solidFill>
                  <a:srgbClr val="2F164D"/>
                </a:solidFill>
                <a:latin typeface="Arial" charset="0"/>
              </a:rPr>
            </a:br>
            <a:r>
              <a:rPr lang="en-US" smtClean="0">
                <a:latin typeface="Arial" charset="0"/>
              </a:rPr>
              <a:t/>
            </a:r>
            <a:br>
              <a:rPr lang="en-US" smtClean="0">
                <a:latin typeface="Arial" charset="0"/>
              </a:rPr>
            </a:br>
            <a:r>
              <a:rPr lang="en-US" smtClean="0">
                <a:latin typeface="Arial" charset="0"/>
              </a:rPr>
              <a:t/>
            </a:r>
            <a:br>
              <a:rPr lang="en-US" smtClean="0">
                <a:latin typeface="Arial" charset="0"/>
              </a:rPr>
            </a:br>
            <a:endParaRPr lang="en-US" smtClean="0">
              <a:latin typeface="Arial" charset="0"/>
            </a:endParaRPr>
          </a:p>
        </p:txBody>
      </p:sp>
      <p:sp>
        <p:nvSpPr>
          <p:cNvPr id="14339" name="TextBox 3"/>
          <p:cNvSpPr txBox="1">
            <a:spLocks noChangeArrowheads="1"/>
          </p:cNvSpPr>
          <p:nvPr/>
        </p:nvSpPr>
        <p:spPr bwMode="auto">
          <a:xfrm>
            <a:off x="685800" y="2717800"/>
            <a:ext cx="7526338" cy="1230313"/>
          </a:xfrm>
          <a:prstGeom prst="rect">
            <a:avLst/>
          </a:prstGeom>
          <a:noFill/>
          <a:ln w="9525">
            <a:noFill/>
            <a:miter lim="800000"/>
            <a:headEnd/>
            <a:tailEnd/>
          </a:ln>
        </p:spPr>
        <p:txBody>
          <a:bodyPr>
            <a:spAutoFit/>
          </a:bodyPr>
          <a:lstStyle/>
          <a:p>
            <a:pPr>
              <a:buFont typeface="Arial" charset="0"/>
              <a:buChar char="•"/>
              <a:defRPr/>
            </a:pPr>
            <a:endParaRPr lang="en-GB" sz="2000" dirty="0"/>
          </a:p>
          <a:p>
            <a:pPr>
              <a:buFont typeface="Arial" charset="0"/>
              <a:buChar char="•"/>
              <a:defRPr/>
            </a:pPr>
            <a:endParaRPr lang="en-GB" dirty="0">
              <a:latin typeface="+mn-lt"/>
              <a:cs typeface="Calibri" pitchFamily="34" charset="0"/>
            </a:endParaRPr>
          </a:p>
          <a:p>
            <a:pPr>
              <a:buFont typeface="Arial" charset="0"/>
              <a:buChar char="•"/>
              <a:defRPr/>
            </a:pPr>
            <a:endParaRPr lang="en-GB" dirty="0"/>
          </a:p>
          <a:p>
            <a:pPr>
              <a:buFont typeface="Arial" charset="0"/>
              <a:buChar char="•"/>
              <a:defRPr/>
            </a:pPr>
            <a:endParaRPr lang="en-GB" dirty="0"/>
          </a:p>
        </p:txBody>
      </p:sp>
      <p:sp>
        <p:nvSpPr>
          <p:cNvPr id="21508" name="TextBox 3"/>
          <p:cNvSpPr txBox="1">
            <a:spLocks noChangeArrowheads="1"/>
          </p:cNvSpPr>
          <p:nvPr/>
        </p:nvSpPr>
        <p:spPr bwMode="auto">
          <a:xfrm>
            <a:off x="884238" y="2278063"/>
            <a:ext cx="7526337" cy="3754874"/>
          </a:xfrm>
          <a:prstGeom prst="rect">
            <a:avLst/>
          </a:prstGeom>
          <a:noFill/>
          <a:ln w="9525">
            <a:noFill/>
            <a:miter lim="800000"/>
            <a:headEnd/>
            <a:tailEnd/>
          </a:ln>
        </p:spPr>
        <p:txBody>
          <a:bodyPr>
            <a:spAutoFit/>
          </a:bodyPr>
          <a:lstStyle/>
          <a:p>
            <a:pPr>
              <a:buFont typeface="Arial" charset="0"/>
              <a:buChar char="•"/>
            </a:pPr>
            <a:r>
              <a:rPr lang="en-GB" dirty="0" smtClean="0"/>
              <a:t> </a:t>
            </a:r>
            <a:r>
              <a:rPr lang="en-GB" sz="2000" dirty="0" smtClean="0"/>
              <a:t>Are </a:t>
            </a:r>
            <a:r>
              <a:rPr lang="en-GB" sz="2000" dirty="0"/>
              <a:t>higher paid members funding the bigger increases for </a:t>
            </a:r>
            <a:r>
              <a:rPr lang="en-GB" sz="2000" dirty="0" smtClean="0"/>
              <a:t>the</a:t>
            </a:r>
          </a:p>
          <a:p>
            <a:r>
              <a:rPr lang="en-GB" sz="2000" dirty="0"/>
              <a:t> </a:t>
            </a:r>
            <a:r>
              <a:rPr lang="en-GB" sz="2000" dirty="0" smtClean="0"/>
              <a:t> lower grades?</a:t>
            </a:r>
            <a:endParaRPr lang="en-GB" sz="2000" dirty="0"/>
          </a:p>
          <a:p>
            <a:pPr>
              <a:buFont typeface="Arial" charset="0"/>
              <a:buChar char="•"/>
            </a:pPr>
            <a:endParaRPr lang="en-GB" sz="2000" dirty="0"/>
          </a:p>
          <a:p>
            <a:pPr>
              <a:buFont typeface="Arial" charset="0"/>
              <a:buChar char="•"/>
            </a:pPr>
            <a:r>
              <a:rPr lang="en-GB" sz="2000" dirty="0"/>
              <a:t> I was not balloted for strike action. Can I still vote in </a:t>
            </a:r>
            <a:r>
              <a:rPr lang="en-GB" sz="2000" dirty="0" smtClean="0"/>
              <a:t>the</a:t>
            </a:r>
          </a:p>
          <a:p>
            <a:r>
              <a:rPr lang="en-GB" sz="2000" dirty="0"/>
              <a:t> </a:t>
            </a:r>
            <a:r>
              <a:rPr lang="en-GB" sz="2000" dirty="0" smtClean="0"/>
              <a:t> consultation?</a:t>
            </a:r>
          </a:p>
          <a:p>
            <a:endParaRPr lang="en-GB" sz="2000" dirty="0"/>
          </a:p>
          <a:p>
            <a:pPr>
              <a:buFont typeface="Arial" charset="0"/>
              <a:buChar char="•"/>
            </a:pPr>
            <a:r>
              <a:rPr lang="en-GB" sz="2000" dirty="0" smtClean="0"/>
              <a:t> My </a:t>
            </a:r>
            <a:r>
              <a:rPr lang="en-GB" sz="2000" dirty="0"/>
              <a:t>employer pays me a Living Wage supplement. What </a:t>
            </a:r>
            <a:r>
              <a:rPr lang="en-GB" sz="2000" dirty="0" smtClean="0"/>
              <a:t>will</a:t>
            </a:r>
          </a:p>
          <a:p>
            <a:r>
              <a:rPr lang="en-GB" sz="2000" dirty="0"/>
              <a:t> </a:t>
            </a:r>
            <a:r>
              <a:rPr lang="en-GB" sz="2000" dirty="0" smtClean="0"/>
              <a:t> happen to it?</a:t>
            </a:r>
            <a:endParaRPr lang="en-GB" sz="2000" dirty="0"/>
          </a:p>
          <a:p>
            <a:endParaRPr lang="en-GB" sz="2000" dirty="0"/>
          </a:p>
          <a:p>
            <a:pPr>
              <a:buFont typeface="Arial" charset="0"/>
              <a:buChar char="•"/>
            </a:pPr>
            <a:r>
              <a:rPr lang="en-GB" sz="2000" dirty="0" smtClean="0"/>
              <a:t> What </a:t>
            </a:r>
            <a:r>
              <a:rPr lang="en-GB" sz="2000" dirty="0"/>
              <a:t>if I'm within the scope of the NJC but paid higher </a:t>
            </a:r>
            <a:r>
              <a:rPr lang="en-GB" sz="2000" dirty="0" smtClean="0"/>
              <a:t>than</a:t>
            </a:r>
          </a:p>
          <a:p>
            <a:r>
              <a:rPr lang="en-GB" sz="2000" dirty="0"/>
              <a:t> </a:t>
            </a:r>
            <a:r>
              <a:rPr lang="en-GB" sz="2000" dirty="0" smtClean="0"/>
              <a:t>  SCP 49?</a:t>
            </a:r>
            <a:endParaRPr lang="en-GB" sz="2000" dirty="0"/>
          </a:p>
          <a:p>
            <a:pPr>
              <a:buFont typeface="Arial" charset="0"/>
              <a:buChar char="•"/>
            </a:pPr>
            <a:endParaRPr lang="en-GB"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For_x0020_Public_x0020_Web_x0020_Site xmlns="c910cae5-3bfd-4687-a5c1-f82c410edba9">true</For_x0020_Public_x0020_Web_x0020_Site>
    <SubmitterEmail xmlns="c910cae5-3bfd-4687-a5c1-f82c410edba9">I.Patel@unison.co.uk</SubmitterEmail>
    <Date_x0020_Submitted xmlns="185917f9-33ac-47c1-8cac-20acb4cfaf92">2014-10-27T00:00:00+00:00</Date_x0020_Submitted>
    <Region xmlns="09b415ef-edd0-4232-acd3-35242dbb3805" xsi:nil="true"/>
    <UNISON_x0020_Source_x0020_URL xmlns="185917f9-33ac-47c1-8cac-20acb4cfaf92">
      <Url>http://teams.unison.org.uk/departments/ServiceGroups/LocalGov/Circulars%202014</Url>
      <Description>http://teams.unison.org.uk/departments/ServiceGroups/LocalGov/Circulars%202014</Description>
    </UNISON_x0020_Source_x0020_URL>
    <Department xmlns="09b415ef-edd0-4232-acd3-35242dbb3805">24</Department>
    <Submitter xmlns="185917f9-33ac-47c1-8cac-20acb4cfaf92" xsi:nil="true"/>
    <Document_x0020_Description0 xmlns="09b415ef-edd0-4232-acd3-35242dbb3805">Pay Consultation - PowerPoint Presentation</Document_x0020_Description0>
    <Approved_x0020_Version xmlns="185917f9-33ac-47c1-8cac-20acb4cfaf92" xsi:nil="true"/>
    <Comments xmlns="09b415ef-edd0-4232-acd3-35242dbb3805">Local government pay On to the resources page</Comments>
    <For_x0020_Internal_x0020_Web_x0020_Site xmlns="c910cae5-3bfd-4687-a5c1-f82c410edba9">false</For_x0020_Internal_x0020_Web_x0020_Site>
    <Approver xmlns="185917f9-33ac-47c1-8cac-20acb4cfaf92" xsi:nil="true"/>
    <Date_x0020_Approved xmlns="185917f9-33ac-47c1-8cac-20acb4cfaf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Word Document" ma:contentTypeID="0x010100521F1000D1C8214C8B2EC690663339D9AA00278178E54EDC2C409B2D22840B2213C4" ma:contentTypeVersion="10" ma:contentTypeDescription="Create a new Word Document" ma:contentTypeScope="" ma:versionID="2dd59b7f53aa1a20d456ea0342c8fa86">
  <xsd:schema xmlns:xsd="http://www.w3.org/2001/XMLSchema" xmlns:p="http://schemas.microsoft.com/office/2006/metadata/properties" xmlns:ns1="http://schemas.microsoft.com/sharepoint/v3" xmlns:ns2="cae585c3-e4c2-4ed1-9bcb-6b0217737611" targetNamespace="http://schemas.microsoft.com/office/2006/metadata/properties" ma:root="true" ma:fieldsID="0af0cf9f164bfe4123ccf02e53b25e3c" ns1:_="" ns2:_="">
    <xsd:import namespace="http://schemas.microsoft.com/sharepoint/v3"/>
    <xsd:import namespace="cae585c3-e4c2-4ed1-9bcb-6b0217737611"/>
    <xsd:element name="properties">
      <xsd:complexType>
        <xsd:sequence>
          <xsd:element name="documentManagement">
            <xsd:complexType>
              <xsd:all>
                <xsd:element ref="ns1:Approved_x0020_Version" minOccurs="0"/>
                <xsd:element ref="ns1:Approver" minOccurs="0"/>
                <xsd:element ref="ns1:Date_x0020_Approved" minOccurs="0"/>
                <xsd:element ref="ns1:Date_x0020_Submitted" minOccurs="0"/>
                <xsd:element ref="ns1:Submitter" minOccurs="0"/>
                <xsd:element ref="ns1:UNISON_x0020_Source_x0020_URL" minOccurs="0"/>
                <xsd:element ref="ns1:UNISON_x0020_Target_x0020_URL" minOccurs="0"/>
                <xsd:element ref="ns2:Ref_x0020_No_x002e_" minOccurs="0"/>
                <xsd:element ref="ns2:Date_x0020_of_x0020_Circular" minOccurs="0"/>
                <xsd:element ref="ns2:SourceVers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pproved_x0020_Version" ma:index="8" nillable="true" ma:displayName="Approved Version" ma:hidden="true" ma:internalName="Approved_x0020_Version" ma:readOnly="false">
      <xsd:simpleType>
        <xsd:restriction base="dms:Note"/>
      </xsd:simpleType>
    </xsd:element>
    <xsd:element name="Approver" ma:index="9" nillable="true" ma:displayName="Approver" ma:hidden="true" ma:internalName="Approver" ma:readOnly="false">
      <xsd:simpleType>
        <xsd:restriction base="dms:Text"/>
      </xsd:simpleType>
    </xsd:element>
    <xsd:element name="Date_x0020_Approved" ma:index="10" nillable="true" ma:displayName="Date Approved" ma:hidden="true" ma:internalName="Date_x0020_Approved" ma:readOnly="false">
      <xsd:simpleType>
        <xsd:restriction base="dms:Text"/>
      </xsd:simpleType>
    </xsd:element>
    <xsd:element name="Date_x0020_Submitted" ma:index="11" nillable="true" ma:displayName="Date Submitted" ma:hidden="true" ma:internalName="Date_x0020_Submitted" ma:readOnly="false">
      <xsd:simpleType>
        <xsd:restriction base="dms:Text"/>
      </xsd:simpleType>
    </xsd:element>
    <xsd:element name="Submitter" ma:index="12" nillable="true" ma:displayName="Submitter" ma:hidden="true" ma:internalName="Submitter" ma:readOnly="false">
      <xsd:simpleType>
        <xsd:restriction base="dms:Text"/>
      </xsd:simpleType>
    </xsd:element>
    <xsd:element name="UNISON_x0020_Source_x0020_URL" ma:index="13" nillable="true" ma:displayName="UNISON Source URL" ma:hidden="true" ma:internalName="UNISON_x0020_Source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UNISON_x0020_Target_x0020_URL" ma:index="14" nillable="true" ma:displayName="UNISON Target URL" ma:hidden="true" ma:internalName="UNISON_x0020_Target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cae585c3-e4c2-4ed1-9bcb-6b0217737611" elementFormDefault="qualified">
    <xsd:import namespace="http://schemas.microsoft.com/office/2006/documentManagement/types"/>
    <xsd:element name="Ref_x0020_No_x002e_" ma:index="15" nillable="true" ma:displayName="Ref No." ma:internalName="Ref_x0020_No_x002e_">
      <xsd:simpleType>
        <xsd:restriction base="dms:Text">
          <xsd:maxLength value="255"/>
        </xsd:restriction>
      </xsd:simpleType>
    </xsd:element>
    <xsd:element name="Date_x0020_of_x0020_Circular" ma:index="16" nillable="true" ma:displayName="Date of Circular" ma:format="DateOnly" ma:internalName="Date_x0020_of_x0020_Circular">
      <xsd:simpleType>
        <xsd:restriction base="dms:DateTime"/>
      </xsd:simpleType>
    </xsd:element>
    <xsd:element name="SourceVersion" ma:index="17" nillable="true" ma:displayName="SourceVersion" ma:hidden="true" ma:internalName="Source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5.xml><?xml version="1.0" encoding="utf-8"?>
<ct:contentTypeSchema xmlns:ct="http://schemas.microsoft.com/office/2006/metadata/contentType" xmlns:ma="http://schemas.microsoft.com/office/2006/metadata/properties/metaAttributes" ct:_="" ma:_="" ma:contentTypeName="Document" ma:contentTypeID="0x010100B38779160E8F4A4D89235AD0CEDC338C" ma:contentTypeVersion="18" ma:contentTypeDescription="Create a new document." ma:contentTypeScope="" ma:versionID="be18303de751f3c22787259661ef831a">
  <xsd:schema xmlns:xsd="http://www.w3.org/2001/XMLSchema" xmlns:p="http://schemas.microsoft.com/office/2006/metadata/properties" xmlns:ns3="c910cae5-3bfd-4687-a5c1-f82c410edba9" xmlns:ns4="09b415ef-edd0-4232-acd3-35242dbb3805" xmlns:ns5="185917f9-33ac-47c1-8cac-20acb4cfaf92" targetNamespace="http://schemas.microsoft.com/office/2006/metadata/properties" ma:root="true" ma:fieldsID="843adb6ef33db8eefaaa56c835adfd23" ns3:_="" ns4:_="" ns5:_="">
    <xsd:import namespace="c910cae5-3bfd-4687-a5c1-f82c410edba9"/>
    <xsd:import namespace="09b415ef-edd0-4232-acd3-35242dbb3805"/>
    <xsd:import namespace="185917f9-33ac-47c1-8cac-20acb4cfaf92"/>
    <xsd:element name="properties">
      <xsd:complexType>
        <xsd:sequence>
          <xsd:element name="documentManagement">
            <xsd:complexType>
              <xsd:all>
                <xsd:element ref="ns3:For_x0020_Internal_x0020_Web_x0020_Site" minOccurs="0"/>
                <xsd:element ref="ns3:For_x0020_Public_x0020_Web_x0020_Site" minOccurs="0"/>
                <xsd:element ref="ns3:SubmitterEmail" minOccurs="0"/>
                <xsd:element ref="ns4:Region" minOccurs="0"/>
                <xsd:element ref="ns4:Department" minOccurs="0"/>
                <xsd:element ref="ns5:Approver" minOccurs="0"/>
                <xsd:element ref="ns5:Approved_x0020_Version" minOccurs="0"/>
                <xsd:element ref="ns5:Submitter" minOccurs="0"/>
                <xsd:element ref="ns5:UNISON_x0020_Source_x0020_URL" minOccurs="0"/>
                <xsd:element ref="ns5:Date_x0020_Approved" minOccurs="0"/>
                <xsd:element ref="ns5:Date_x0020_Submitted" minOccurs="0"/>
                <xsd:element ref="ns4:Comments" minOccurs="0"/>
                <xsd:element ref="ns4:Document_x0020_Description0" minOccurs="0"/>
              </xsd:all>
            </xsd:complexType>
          </xsd:element>
        </xsd:sequence>
      </xsd:complexType>
    </xsd:element>
  </xsd:schema>
  <xsd:schema xmlns:xsd="http://www.w3.org/2001/XMLSchema" xmlns:dms="http://schemas.microsoft.com/office/2006/documentManagement/types" targetNamespace="c910cae5-3bfd-4687-a5c1-f82c410edba9" elementFormDefault="qualified">
    <xsd:import namespace="http://schemas.microsoft.com/office/2006/documentManagement/types"/>
    <xsd:element name="For_x0020_Internal_x0020_Web_x0020_Site" ma:index="3" nillable="true" ma:displayName="For Internal Web Site" ma:default="0" ma:internalName="For_x0020_Internal_x0020_Web_x0020_Site">
      <xsd:simpleType>
        <xsd:restriction base="dms:Boolean"/>
      </xsd:simpleType>
    </xsd:element>
    <xsd:element name="For_x0020_Public_x0020_Web_x0020_Site" ma:index="4" nillable="true" ma:displayName="For Public Web Site" ma:default="0" ma:internalName="For_x0020_Public_x0020_Web_x0020_Site">
      <xsd:simpleType>
        <xsd:restriction base="dms:Boolean"/>
      </xsd:simpleType>
    </xsd:element>
    <xsd:element name="SubmitterEmail" ma:index="5" nillable="true" ma:displayName="SubmitterEmail" ma:internalName="SubmitterEmail">
      <xsd:simpleType>
        <xsd:restriction base="dms:Text">
          <xsd:maxLength value="255"/>
        </xsd:restriction>
      </xsd:simpleType>
    </xsd:element>
  </xsd:schema>
  <xsd:schema xmlns:xsd="http://www.w3.org/2001/XMLSchema" xmlns:dms="http://schemas.microsoft.com/office/2006/documentManagement/types" targetNamespace="09b415ef-edd0-4232-acd3-35242dbb3805" elementFormDefault="qualified">
    <xsd:import namespace="http://schemas.microsoft.com/office/2006/documentManagement/types"/>
    <xsd:element name="Region" ma:index="6" nillable="true" ma:displayName="Region" ma:description="Please enter the region to which you belong" ma:list="{866309e3-c279-44ef-a0f2-f409242afb58}" ma:internalName="Region" ma:showField="Title">
      <xsd:simpleType>
        <xsd:restriction base="dms:Lookup"/>
      </xsd:simpleType>
    </xsd:element>
    <xsd:element name="Department" ma:index="7" nillable="true" ma:displayName="Department" ma:description="Please enter the department to which you belong" ma:list="{78cea3bc-6bcd-409e-a922-9f9a00bc4214}" ma:internalName="Department" ma:showField="Title">
      <xsd:simpleType>
        <xsd:restriction base="dms:Lookup"/>
      </xsd:simpleType>
    </xsd:element>
    <xsd:element name="Comments" ma:index="21" nillable="true" ma:displayName="Comments" ma:description="Please fill in any suggestions of where on the site you would like this to appear, whether it should be restricted to members only, etc" ma:internalName="Comments">
      <xsd:simpleType>
        <xsd:restriction base="dms:Text">
          <xsd:maxLength value="255"/>
        </xsd:restriction>
      </xsd:simpleType>
    </xsd:element>
    <xsd:element name="Document_x0020_Description0" ma:index="22" nillable="true" ma:displayName="Document Description" ma:description="This is the the description that will appear on the website. It should be an explanatory sentence giving a bit more information about the document (eg This guide gives information on how cuts to trading standards will have an impact on all of us). Please don't use ALL CAPS or Initial Caps. Please don’t end your description with a full stop" ma:internalName="Document_x0020_Description0">
      <xsd:simpleType>
        <xsd:restriction base="dms:Text">
          <xsd:maxLength value="255"/>
        </xsd:restriction>
      </xsd:simpleType>
    </xsd:element>
  </xsd:schema>
  <xsd:schema xmlns:xsd="http://www.w3.org/2001/XMLSchema" xmlns:dms="http://schemas.microsoft.com/office/2006/documentManagement/types" targetNamespace="185917f9-33ac-47c1-8cac-20acb4cfaf92" elementFormDefault="qualified">
    <xsd:import namespace="http://schemas.microsoft.com/office/2006/documentManagement/types"/>
    <xsd:element name="Approver" ma:index="8" nillable="true" ma:displayName="Approver" ma:default="" ma:hidden="true" ma:internalName="Approver" ma:readOnly="false">
      <xsd:simpleType>
        <xsd:restriction base="dms:Text">
          <xsd:maxLength value="255"/>
        </xsd:restriction>
      </xsd:simpleType>
    </xsd:element>
    <xsd:element name="Approved_x0020_Version" ma:index="9" nillable="true" ma:displayName="Approved Version" ma:default="" ma:hidden="true" ma:internalName="Approved_x0020_Version" ma:readOnly="false">
      <xsd:simpleType>
        <xsd:restriction base="dms:Text">
          <xsd:maxLength value="255"/>
        </xsd:restriction>
      </xsd:simpleType>
    </xsd:element>
    <xsd:element name="Submitter" ma:index="11" nillable="true" ma:displayName="Submitter" ma:hidden="true" ma:internalName="Submitter" ma:readOnly="false">
      <xsd:simpleType>
        <xsd:restriction base="dms:Text">
          <xsd:maxLength value="255"/>
        </xsd:restriction>
      </xsd:simpleType>
    </xsd:element>
    <xsd:element name="UNISON_x0020_Source_x0020_URL" ma:index="12" nillable="true" ma:displayName="UNISON Source URL" ma:format="Hyperlink" ma:hidden="true" ma:internalName="UNISON_x0020_Source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ate_x0020_Approved" ma:index="13" nillable="true" ma:displayName="Date Approved" ma:format="DateOnly" ma:hidden="true" ma:internalName="Date_x0020_Approved" ma:readOnly="false">
      <xsd:simpleType>
        <xsd:restriction base="dms:DateTime"/>
      </xsd:simpleType>
    </xsd:element>
    <xsd:element name="Date_x0020_Submitted" ma:index="14" nillable="true" ma:displayName="Date Submitted" ma:format="DateOnly" ma:internalName="Date_x0020_Submit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34B8E2-FFB3-4A5F-B638-1C6C79BD12CD}"/>
</file>

<file path=customXml/itemProps2.xml><?xml version="1.0" encoding="utf-8"?>
<ds:datastoreItem xmlns:ds="http://schemas.openxmlformats.org/officeDocument/2006/customXml" ds:itemID="{77B67CC2-7D40-4DD3-AA8B-EA99E3F4E723}"/>
</file>

<file path=customXml/itemProps3.xml><?xml version="1.0" encoding="utf-8"?>
<ds:datastoreItem xmlns:ds="http://schemas.openxmlformats.org/officeDocument/2006/customXml" ds:itemID="{029BD887-A323-48FF-8792-668D41030253}"/>
</file>

<file path=customXml/itemProps4.xml><?xml version="1.0" encoding="utf-8"?>
<ds:datastoreItem xmlns:ds="http://schemas.openxmlformats.org/officeDocument/2006/customXml" ds:itemID="{437AB38E-5520-46C8-A1E3-F65C2449D61F}"/>
</file>

<file path=customXml/itemProps5.xml><?xml version="1.0" encoding="utf-8"?>
<ds:datastoreItem xmlns:ds="http://schemas.openxmlformats.org/officeDocument/2006/customXml" ds:itemID="{254C4E67-2266-470B-A53E-D070C1D45127}"/>
</file>

<file path=docProps/app.xml><?xml version="1.0" encoding="utf-8"?>
<Properties xmlns="http://schemas.openxmlformats.org/officeDocument/2006/extended-properties" xmlns:vt="http://schemas.openxmlformats.org/officeDocument/2006/docPropsVTypes">
  <Template/>
  <TotalTime>3368</TotalTime>
  <Words>1264</Words>
  <Application>Microsoft Office PowerPoint</Application>
  <PresentationFormat>On-screen Show (4:3)</PresentationFormat>
  <Paragraphs>222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Slide 1</vt:lpstr>
      <vt:lpstr>Background to pay consultation  </vt:lpstr>
      <vt:lpstr>LGA’s Pay Proposals</vt:lpstr>
      <vt:lpstr>Status of the LGA’s Proposals</vt:lpstr>
      <vt:lpstr>LGA’s Proposals – Basic Pay    </vt:lpstr>
      <vt:lpstr>LGA’s Proposals – Lump sums     </vt:lpstr>
      <vt:lpstr>LGA’s Proposals – Removal of SCP 5    </vt:lpstr>
      <vt:lpstr>UNISON NJC Committee’s view  </vt:lpstr>
      <vt:lpstr>Common Questions   </vt:lpstr>
      <vt:lpstr>What next?</vt:lpstr>
      <vt:lpstr>Use your vote!  </vt:lpstr>
    </vt:vector>
  </TitlesOfParts>
  <Company>unison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Consultation - PowerPoint Presentation</dc:title>
  <dc:subject>NJC Pay 14</dc:subject>
  <dc:creator>Vinay Dudakia</dc:creator>
  <cp:lastModifiedBy>NONE</cp:lastModifiedBy>
  <cp:revision>578</cp:revision>
  <cp:lastPrinted>2013-10-14T12:43:02Z</cp:lastPrinted>
  <dcterms:created xsi:type="dcterms:W3CDTF">2014-03-25T14:41:32Z</dcterms:created>
  <dcterms:modified xsi:type="dcterms:W3CDTF">2014-10-24T16:17:53Z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0x010100B38779160E8F4A4D89235AD0CEDC338C</vt:lpwstr>
  </property>
  <property fmtid="{D5CDD505-2E9C-101B-9397-08002B2CF9AE}" pid="3" name="ContentType">
    <vt:lpwstr>PowerPoint Document</vt:lpwstr>
  </property>
  <property fmtid="{D5CDD505-2E9C-101B-9397-08002B2CF9AE}" pid="4" name="Meeting date">
    <vt:lpwstr>2014-10-24T15:45:15+01:00</vt:lpwstr>
  </property>
  <property fmtid="{D5CDD505-2E9C-101B-9397-08002B2CF9AE}" pid="5" name="Std Doc Type">
    <vt:lpwstr>25</vt:lpwstr>
  </property>
  <property fmtid="{D5CDD505-2E9C-101B-9397-08002B2CF9AE}" pid="6" name="NJC group">
    <vt:lpwstr>7</vt:lpwstr>
  </property>
  <property fmtid="{D5CDD505-2E9C-101B-9397-08002B2CF9AE}" pid="7" name="UNISON Target URL">
    <vt:lpwstr>http://library.unison.org.uk/Towebhttp://library.unison.org.uk/Toweb</vt:lpwstr>
  </property>
  <property fmtid="{D5CDD505-2E9C-101B-9397-08002B2CF9AE}" pid="8" name="Date of Circular">
    <vt:lpwstr>2014-10-23T23:00:00+00:00</vt:lpwstr>
  </property>
  <property fmtid="{D5CDD505-2E9C-101B-9397-08002B2CF9AE}" pid="9" name="Ref No.">
    <vt:lpwstr>Bulletin Issue 54</vt:lpwstr>
  </property>
  <property fmtid="{D5CDD505-2E9C-101B-9397-08002B2CF9AE}" pid="10" name="SourceVersion">
    <vt:lpwstr>2</vt:lpwstr>
  </property>
</Properties>
</file>