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36"/>
    <p:restoredTop sz="94609"/>
  </p:normalViewPr>
  <p:slideViewPr>
    <p:cSldViewPr snapToGrid="0" snapToObjects="1">
      <p:cViewPr varScale="1">
        <p:scale>
          <a:sx n="147" d="100"/>
          <a:sy n="147" d="100"/>
        </p:scale>
        <p:origin x="1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73925-6D22-854B-B577-78B17B256740}" type="datetimeFigureOut">
              <a:rPr lang="en-US" smtClean="0"/>
              <a:t>11/5/19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0462-67E1-4C4B-B662-825D6A6F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5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00462-67E1-4C4B-B662-825D6A6F5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4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00462-67E1-4C4B-B662-825D6A6F5F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2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4734" y="789517"/>
            <a:ext cx="8642351" cy="2783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33" b="0" i="0">
                <a:latin typeface="Helvetica Now Text ExtraBold" panose="020B050403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4734" y="3812117"/>
            <a:ext cx="8642349" cy="26416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1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406" y="365125"/>
            <a:ext cx="9128393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6235" y="2994073"/>
            <a:ext cx="7857564" cy="3131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C2D81499-DAB0-F64E-95A5-465158541C47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3117" y="404284"/>
            <a:ext cx="1506947" cy="17920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27D4F0A9-6AAA-7E49-A15A-31B2D41AF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9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C2D81499-DAB0-F64E-95A5-465158541C47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3117" y="404284"/>
            <a:ext cx="1506947" cy="17920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27D4F0A9-6AAA-7E49-A15A-31B2D41AF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6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3608389"/>
            <a:ext cx="5616271" cy="27100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0" i="0">
                <a:latin typeface="Helvetica Now Text Light" panose="020B0404030202020204" pitchFamily="34" charset="77"/>
              </a:defRPr>
            </a:lvl1pPr>
            <a:lvl2pPr>
              <a:lnSpc>
                <a:spcPct val="100000"/>
              </a:lnSpc>
              <a:defRPr sz="1800" b="0" i="0">
                <a:latin typeface="Helvetica Now Text Light" panose="020B0404030202020204" pitchFamily="34" charset="77"/>
              </a:defRPr>
            </a:lvl2pPr>
            <a:lvl3pPr>
              <a:lnSpc>
                <a:spcPct val="100000"/>
              </a:lnSpc>
              <a:defRPr sz="1800" b="0" i="0">
                <a:latin typeface="Helvetica Now Text Light" panose="020B0404030202020204" pitchFamily="34" charset="77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2466A6F-A886-C842-8254-FC539D1F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02308"/>
            <a:ext cx="5655005" cy="18901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DA7EBA6-00F7-0B46-A638-6B1E9F07F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4543" y="303213"/>
            <a:ext cx="4602241" cy="384855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lvl1pPr algn="l" fontAlgn="t">
              <a:defRPr sz="1400" b="1" i="0" baseline="0">
                <a:solidFill>
                  <a:schemeClr val="tx1">
                    <a:lumMod val="25000"/>
                    <a:lumOff val="75000"/>
                  </a:schemeClr>
                </a:solidFill>
                <a:latin typeface="Helvetica Now Text" panose="020B0504030202020204" pitchFamily="34" charset="77"/>
              </a:defRPr>
            </a:lvl1pPr>
          </a:lstStyle>
          <a:p>
            <a:pPr algn="r"/>
            <a:r>
              <a:rPr lang="en-US" dirty="0"/>
              <a:t>Top 10 reasons to be in UNISON</a:t>
            </a:r>
          </a:p>
        </p:txBody>
      </p:sp>
    </p:spTree>
    <p:extLst>
      <p:ext uri="{BB962C8B-B14F-4D97-AF65-F5344CB8AC3E}">
        <p14:creationId xmlns:p14="http://schemas.microsoft.com/office/powerpoint/2010/main" val="160932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733" y="789519"/>
            <a:ext cx="8642351" cy="278341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5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734" y="3812117"/>
            <a:ext cx="8642351" cy="76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57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734" y="789517"/>
            <a:ext cx="8642351" cy="158326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4733" y="2611967"/>
            <a:ext cx="4107827" cy="35649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9257" y="2611967"/>
            <a:ext cx="4107827" cy="35649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010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C2D81499-DAB0-F64E-95A5-465158541C47}" type="datetimeFigureOut">
              <a:rPr lang="en-US" smtClean="0"/>
              <a:t>11/5/19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3117" y="404284"/>
            <a:ext cx="1506947" cy="17920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27D4F0A9-6AAA-7E49-A15A-31B2D41AF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406" y="365125"/>
            <a:ext cx="9128393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C2D81499-DAB0-F64E-95A5-465158541C47}" type="datetimeFigureOut">
              <a:rPr lang="en-US" smtClean="0"/>
              <a:t>11/5/19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3117" y="404284"/>
            <a:ext cx="1506947" cy="17920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27D4F0A9-6AAA-7E49-A15A-31B2D41AF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C2D81499-DAB0-F64E-95A5-465158541C47}" type="datetimeFigureOut">
              <a:rPr lang="en-US" smtClean="0"/>
              <a:t>11/5/19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3117" y="404284"/>
            <a:ext cx="1506947" cy="17920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27D4F0A9-6AAA-7E49-A15A-31B2D41AF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2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C2D81499-DAB0-F64E-95A5-465158541C47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3117" y="404284"/>
            <a:ext cx="1506947" cy="17920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27D4F0A9-6AAA-7E49-A15A-31B2D41AF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C2D81499-DAB0-F64E-95A5-465158541C47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3117" y="404284"/>
            <a:ext cx="1506947" cy="17920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27D4F0A9-6AAA-7E49-A15A-31B2D41AF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4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FB8CCB80-746B-8448-8892-BD70FFB8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18028"/>
            <a:ext cx="5597403" cy="176625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AAC3EC5-0D33-084A-A344-B32479F0D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608387"/>
            <a:ext cx="5598160" cy="28384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9AA5E-9F60-2343-9CF9-C887E1D51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9872" y="207283"/>
            <a:ext cx="4602241" cy="384855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t" anchorCtr="0">
            <a:normAutofit/>
          </a:bodyPr>
          <a:lstStyle>
            <a:lvl1pPr algn="l" fontAlgn="t">
              <a:defRPr sz="1400" b="1" i="0" baseline="0">
                <a:solidFill>
                  <a:schemeClr val="bg1">
                    <a:lumMod val="95000"/>
                  </a:schemeClr>
                </a:solidFill>
                <a:latin typeface="Helvetica Now Text" panose="020B0504030202020204" pitchFamily="34" charset="77"/>
              </a:defRPr>
            </a:lvl1pPr>
          </a:lstStyle>
          <a:p>
            <a:pPr algn="r"/>
            <a:r>
              <a:rPr lang="en-US" dirty="0"/>
              <a:t>Top 10 reasons to be in UNISON</a:t>
            </a:r>
          </a:p>
        </p:txBody>
      </p:sp>
    </p:spTree>
    <p:extLst>
      <p:ext uri="{BB962C8B-B14F-4D97-AF65-F5344CB8AC3E}">
        <p14:creationId xmlns:p14="http://schemas.microsoft.com/office/powerpoint/2010/main" val="251617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Helvetica Now Text ExtraBold" panose="020B0504030202020204" pitchFamily="34" charset="77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1pPr>
      <a:lvl2pPr marL="296326" indent="-296326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2pPr>
      <a:lvl3pPr marL="654034" indent="-323843" algn="l" defTabSz="914377" rtl="0" eaLnBrk="1" latinLnBrk="0" hangingPunct="1">
        <a:lnSpc>
          <a:spcPct val="90000"/>
        </a:lnSpc>
        <a:spcBef>
          <a:spcPts val="500"/>
        </a:spcBef>
        <a:buFont typeface="System Font"/>
        <a:buChar char="—"/>
        <a:tabLst/>
        <a:defRPr sz="16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273" userDrawn="1">
          <p15:clr>
            <a:srgbClr val="F26B43"/>
          </p15:clr>
        </p15:guide>
        <p15:guide id="4" pos="5375">
          <p15:clr>
            <a:srgbClr val="F26B43"/>
          </p15:clr>
        </p15:guide>
        <p15:guide id="5" orient="horz" pos="373">
          <p15:clr>
            <a:srgbClr val="F26B43"/>
          </p15:clr>
        </p15:guide>
        <p15:guide id="6" orient="horz" pos="3049">
          <p15:clr>
            <a:srgbClr val="F26B43"/>
          </p15:clr>
        </p15:guide>
        <p15:guide id="7" orient="horz" pos="119" userDrawn="1">
          <p15:clr>
            <a:srgbClr val="F26B43"/>
          </p15:clr>
        </p15:guide>
        <p15:guide id="8" pos="952">
          <p15:clr>
            <a:srgbClr val="F26B43"/>
          </p15:clr>
        </p15:guide>
        <p15:guide id="9" pos="257" userDrawn="1">
          <p15:clr>
            <a:srgbClr val="F26B43"/>
          </p15:clr>
        </p15:guide>
        <p15:guide id="10" pos="5556">
          <p15:clr>
            <a:srgbClr val="F26B43"/>
          </p15:clr>
        </p15:guide>
        <p15:guide id="11" orient="horz" pos="1139" userDrawn="1">
          <p15:clr>
            <a:srgbClr val="F26B43"/>
          </p15:clr>
        </p15:guide>
        <p15:guide id="12" orient="horz" pos="12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B477679B-0950-364D-BF5D-87D10086B9FC}"/>
              </a:ext>
            </a:extLst>
          </p:cNvPr>
          <p:cNvGrpSpPr/>
          <p:nvPr/>
        </p:nvGrpSpPr>
        <p:grpSpPr>
          <a:xfrm>
            <a:off x="-2" y="0"/>
            <a:ext cx="13589598" cy="1463039"/>
            <a:chOff x="-1" y="0"/>
            <a:chExt cx="15089018" cy="1624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164FA14-777E-834B-AB09-88AEA9A2E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879633" cy="16197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6045B7-0B32-DE42-8F58-9BF08EDAB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9567" y="0"/>
              <a:ext cx="2879633" cy="16197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E105D7-70B0-6948-85CF-68F42DC7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9132" y="0"/>
              <a:ext cx="2879633" cy="161979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3FA7A0-B008-084F-93C7-E877A7CF6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1197" y="0"/>
              <a:ext cx="2879633" cy="161979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6C210F8-2B0B-1E40-AFF5-65FDE5801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35756" y="0"/>
              <a:ext cx="2879633" cy="161979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78A1C92-CDA4-7441-96B4-D8C0FE1CC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97821" y="0"/>
              <a:ext cx="2879633" cy="161979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BF0393C-4BB6-CE47-A0F6-AB561B24A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59885" y="0"/>
              <a:ext cx="2879633" cy="161979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F936BAD-6F25-7749-8892-53165AFBE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09452" y="0"/>
              <a:ext cx="2879633" cy="161979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D0E1F5A-D0F9-0F41-A093-CD5904759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846523" y="0"/>
              <a:ext cx="2879633" cy="161979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CDE714D-1009-9947-96C7-3474CC4D5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01080" y="0"/>
              <a:ext cx="2887937" cy="1624465"/>
            </a:xfrm>
            <a:prstGeom prst="rect">
              <a:avLst/>
            </a:prstGeom>
          </p:spPr>
        </p:pic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A4438AD9-9A07-6548-837A-AAB10703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-1085926"/>
            <a:ext cx="1462223" cy="488747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6028080-CC0C-9141-8B1C-D1CD892CB9B6}"/>
              </a:ext>
            </a:extLst>
          </p:cNvPr>
          <p:cNvSpPr txBox="1">
            <a:spLocks/>
          </p:cNvSpPr>
          <p:nvPr/>
        </p:nvSpPr>
        <p:spPr>
          <a:xfrm>
            <a:off x="407988" y="3953680"/>
            <a:ext cx="11173097" cy="12523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Helvetica Now Text Light" panose="020B0404030202020204" pitchFamily="34" charset="77"/>
                <a:ea typeface="+mn-ea"/>
                <a:cs typeface="+mn-cs"/>
              </a:defRPr>
            </a:lvl1pPr>
            <a:lvl2pPr marL="296326" indent="-296326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Helvetica Now Text Light" panose="020B0404030202020204" pitchFamily="34" charset="77"/>
                <a:ea typeface="+mn-ea"/>
                <a:cs typeface="+mn-cs"/>
              </a:defRPr>
            </a:lvl2pPr>
            <a:lvl3pPr marL="654034" indent="-323843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System Font"/>
              <a:buChar char="—"/>
              <a:tabLst/>
              <a:defRPr sz="1800" b="0" i="0" kern="1200">
                <a:solidFill>
                  <a:schemeClr val="tx1"/>
                </a:solidFill>
                <a:latin typeface="Helvetica Now Text Light" panose="020B0404030202020204" pitchFamily="34" charset="77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/>
              <a:t>There’s a million reasons to be in UNISON,</a:t>
            </a:r>
            <a:br>
              <a:rPr lang="en-GB" sz="2400"/>
            </a:br>
            <a:r>
              <a:rPr lang="en-GB" sz="2400"/>
              <a:t>but here’s our top 10! </a:t>
            </a:r>
            <a:endParaRPr lang="en-GB" sz="240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86048FF-15FF-FE4F-A030-204EADF220C7}"/>
              </a:ext>
            </a:extLst>
          </p:cNvPr>
          <p:cNvSpPr txBox="1">
            <a:spLocks/>
          </p:cNvSpPr>
          <p:nvPr/>
        </p:nvSpPr>
        <p:spPr>
          <a:xfrm>
            <a:off x="760685" y="1868069"/>
            <a:ext cx="10467703" cy="189018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Helvetica Now Text ExtraBold" panose="020B0504030202020204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accent4"/>
                </a:solidFill>
              </a:rPr>
              <a:t>Top 10 reasons</a:t>
            </a:r>
            <a:br>
              <a:rPr lang="en-US" sz="4800" dirty="0">
                <a:solidFill>
                  <a:schemeClr val="accent4"/>
                </a:solidFill>
              </a:rPr>
            </a:br>
            <a:r>
              <a:rPr lang="en-US" sz="4800" dirty="0"/>
              <a:t>to be in UNISON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5FA12B7-54D8-6A44-9F5E-807969E63D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816" y="5701914"/>
            <a:ext cx="1620000" cy="823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B2EF4D8-1DB4-B34C-A42C-66CD7C203B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98402" y="4864682"/>
            <a:ext cx="2048892" cy="10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8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B17A2B-7AED-A44E-810C-366F34234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73353-8C09-B040-96FB-5D6E3402F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3608389"/>
            <a:ext cx="4302033" cy="2710034"/>
          </a:xfrm>
        </p:spPr>
        <p:txBody>
          <a:bodyPr/>
          <a:lstStyle/>
          <a:p>
            <a:r>
              <a:rPr lang="en-GB" dirty="0"/>
              <a:t>From helping to green our workplaces to speaking up for our public service champions – if you want to make the world a better place, join us!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87894D-885A-D449-A7C1-012BF8A6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Our campaigns</a:t>
            </a:r>
            <a:br>
              <a:rPr lang="en-GB" dirty="0"/>
            </a:br>
            <a:r>
              <a:rPr lang="en-GB" dirty="0"/>
              <a:t>make change happen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553B860-895D-8548-BD10-6069FD24B69F}"/>
              </a:ext>
            </a:extLst>
          </p:cNvPr>
          <p:cNvSpPr txBox="1">
            <a:spLocks/>
          </p:cNvSpPr>
          <p:nvPr/>
        </p:nvSpPr>
        <p:spPr>
          <a:xfrm>
            <a:off x="7084543" y="250814"/>
            <a:ext cx="4602241" cy="384855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fontAlgn="t" latinLnBrk="0" hangingPunct="1">
              <a:defRPr sz="1400" b="1" i="0" kern="1200" baseline="0">
                <a:solidFill>
                  <a:schemeClr val="tx1">
                    <a:lumMod val="25000"/>
                    <a:lumOff val="75000"/>
                  </a:schemeClr>
                </a:solidFill>
                <a:latin typeface="Helvetica Now Text" panose="020B050403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>
                <a:solidFill>
                  <a:schemeClr val="tx1"/>
                </a:solidFill>
              </a:rPr>
              <a:t>Top 10 reasons to be in UNISON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F63AC8-A071-A244-8C39-E473F6BE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6" y="5701914"/>
            <a:ext cx="1620000" cy="82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D2FF0A-32EA-D843-A375-A747A04915AD}"/>
              </a:ext>
            </a:extLst>
          </p:cNvPr>
          <p:cNvSpPr/>
          <p:nvPr/>
        </p:nvSpPr>
        <p:spPr>
          <a:xfrm>
            <a:off x="0" y="0"/>
            <a:ext cx="323088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79892F-E910-0144-9806-AF561879F493}"/>
              </a:ext>
            </a:extLst>
          </p:cNvPr>
          <p:cNvSpPr/>
          <p:nvPr/>
        </p:nvSpPr>
        <p:spPr>
          <a:xfrm>
            <a:off x="3215680" y="0"/>
            <a:ext cx="252326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4DAC9-1624-6843-8075-59FF5C8C4499}"/>
              </a:ext>
            </a:extLst>
          </p:cNvPr>
          <p:cNvSpPr/>
          <p:nvPr/>
        </p:nvSpPr>
        <p:spPr>
          <a:xfrm>
            <a:off x="287338" y="-79312"/>
            <a:ext cx="12239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>
                <a:solidFill>
                  <a:schemeClr val="bg1"/>
                </a:solidFill>
                <a:latin typeface="Helvetica Now Text ExtraBold" panose="020B0504030202020204" pitchFamily="34" charset="77"/>
              </a:rPr>
              <a:t>9</a:t>
            </a:r>
            <a:r>
              <a:rPr lang="en-US" sz="15000" b="1" dirty="0">
                <a:latin typeface="Helvetica Now Text ExtraBold" panose="020B0504030202020204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563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0" grpId="0" animBg="1"/>
      <p:bldP spid="11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BF7333-ECFD-2F4E-A0CC-C3ACCCCF7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000" y="0"/>
            <a:ext cx="12192000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73353-8C09-B040-96FB-5D6E3402F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3620136"/>
            <a:ext cx="7481978" cy="1220152"/>
          </a:xfrm>
        </p:spPr>
        <p:txBody>
          <a:bodyPr/>
          <a:lstStyle/>
          <a:p>
            <a:r>
              <a:rPr lang="en-GB" dirty="0"/>
              <a:t>We’ve got your back.</a:t>
            </a:r>
            <a:br>
              <a:rPr lang="en-GB" dirty="0"/>
            </a:br>
            <a:r>
              <a:rPr lang="en-GB" dirty="0"/>
              <a:t>With more than 1.3 million members,</a:t>
            </a:r>
            <a:br>
              <a:rPr lang="en-GB" dirty="0"/>
            </a:br>
            <a:r>
              <a:rPr lang="en-GB" dirty="0"/>
              <a:t>we’re stronger in UNISON.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87894D-885A-D449-A7C1-012BF8A6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958975"/>
            <a:ext cx="5655005" cy="143351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You’re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/>
              <a:t>one in a million!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8D564F-6643-8148-9D5F-B1E9ADC5CD38}"/>
              </a:ext>
            </a:extLst>
          </p:cNvPr>
          <p:cNvSpPr/>
          <p:nvPr/>
        </p:nvSpPr>
        <p:spPr>
          <a:xfrm>
            <a:off x="152166" y="-79312"/>
            <a:ext cx="2463813" cy="2400657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ctr"/>
            <a:r>
              <a:rPr lang="en-US" sz="15000" b="1" dirty="0">
                <a:solidFill>
                  <a:schemeClr val="bg1"/>
                </a:solidFill>
                <a:latin typeface="Helvetica Now Text ExtraBold" panose="020B0504030202020204" pitchFamily="34" charset="77"/>
              </a:rPr>
              <a:t>10</a:t>
            </a:r>
            <a:r>
              <a:rPr lang="en-US" sz="15000" b="1" dirty="0">
                <a:latin typeface="Helvetica Now Text ExtraBold" panose="020B0504030202020204" pitchFamily="34" charset="77"/>
              </a:rPr>
              <a:t> 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CB784E3-A829-2940-B013-90558FC1B8CE}"/>
              </a:ext>
            </a:extLst>
          </p:cNvPr>
          <p:cNvSpPr txBox="1">
            <a:spLocks/>
          </p:cNvSpPr>
          <p:nvPr/>
        </p:nvSpPr>
        <p:spPr>
          <a:xfrm>
            <a:off x="7084543" y="250814"/>
            <a:ext cx="4602241" cy="384855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fontAlgn="t" latinLnBrk="0" hangingPunct="1">
              <a:defRPr sz="1400" b="1" i="0" kern="1200" baseline="0">
                <a:solidFill>
                  <a:schemeClr val="tx1">
                    <a:lumMod val="25000"/>
                    <a:lumOff val="75000"/>
                  </a:schemeClr>
                </a:solidFill>
                <a:latin typeface="Helvetica Now Text" panose="020B050403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>
                <a:solidFill>
                  <a:schemeClr val="tx1"/>
                </a:solidFill>
              </a:rPr>
              <a:t>Top 10 reasons to be in UNISON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617F42-3C6E-EC40-84B6-3AF4DA19F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6" y="5701914"/>
            <a:ext cx="1620000" cy="82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73C8ED7-C021-134B-B929-CAB5CF6DBC8D}"/>
              </a:ext>
            </a:extLst>
          </p:cNvPr>
          <p:cNvSpPr/>
          <p:nvPr/>
        </p:nvSpPr>
        <p:spPr>
          <a:xfrm>
            <a:off x="6453051" y="0"/>
            <a:ext cx="323088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0CCA0F-2079-4047-83A0-7A332D033A83}"/>
              </a:ext>
            </a:extLst>
          </p:cNvPr>
          <p:cNvSpPr/>
          <p:nvPr/>
        </p:nvSpPr>
        <p:spPr>
          <a:xfrm>
            <a:off x="9668731" y="0"/>
            <a:ext cx="252326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7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68DB45-8ED2-7A4C-9EA1-09166A3B8DFA}"/>
              </a:ext>
            </a:extLst>
          </p:cNvPr>
          <p:cNvSpPr txBox="1">
            <a:spLocks/>
          </p:cNvSpPr>
          <p:nvPr/>
        </p:nvSpPr>
        <p:spPr>
          <a:xfrm>
            <a:off x="407988" y="3953680"/>
            <a:ext cx="11173097" cy="12523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Helvetica Now Text Light" panose="020B0404030202020204" pitchFamily="34" charset="77"/>
                <a:ea typeface="+mn-ea"/>
                <a:cs typeface="+mn-cs"/>
              </a:defRPr>
            </a:lvl1pPr>
            <a:lvl2pPr marL="296326" indent="-296326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Helvetica Now Text Light" panose="020B0404030202020204" pitchFamily="34" charset="77"/>
                <a:ea typeface="+mn-ea"/>
                <a:cs typeface="+mn-cs"/>
              </a:defRPr>
            </a:lvl2pPr>
            <a:lvl3pPr marL="654034" indent="-323843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System Font"/>
              <a:buChar char="—"/>
              <a:tabLst/>
              <a:defRPr sz="1800" b="0" i="0" kern="1200">
                <a:solidFill>
                  <a:schemeClr val="tx1"/>
                </a:solidFill>
                <a:latin typeface="Helvetica Now Text Light" panose="020B0404030202020204" pitchFamily="34" charset="77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Join today at </a:t>
            </a:r>
            <a:r>
              <a:rPr lang="en-GB" sz="2400" dirty="0" err="1"/>
              <a:t>join.unison.org.uk</a:t>
            </a:r>
            <a:endParaRPr lang="en-GB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9665B7-B21A-5D43-8DBB-465E30363BA4}"/>
              </a:ext>
            </a:extLst>
          </p:cNvPr>
          <p:cNvSpPr txBox="1">
            <a:spLocks/>
          </p:cNvSpPr>
          <p:nvPr/>
        </p:nvSpPr>
        <p:spPr>
          <a:xfrm>
            <a:off x="760685" y="1868069"/>
            <a:ext cx="10467703" cy="189018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Helvetica Now Text ExtraBold" panose="020B0504030202020204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Not a member yet?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EE830F-32BE-264C-9611-C514E28D6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02" y="4864682"/>
            <a:ext cx="2048892" cy="10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1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7388C0C-4B00-F148-AB6F-32B3CC762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73353-8C09-B040-96FB-5D6E3402F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11427"/>
            <a:ext cx="4632960" cy="2710034"/>
          </a:xfrm>
        </p:spPr>
        <p:txBody>
          <a:bodyPr>
            <a:normAutofit/>
          </a:bodyPr>
          <a:lstStyle/>
          <a:p>
            <a:r>
              <a:rPr lang="en-GB" sz="1800" dirty="0"/>
              <a:t>More workplace reps than any other union giving you trusted advice and support when you need it at work.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87894D-885A-D449-A7C1-012BF8A6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02308"/>
            <a:ext cx="5655005" cy="189018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Your friend </a:t>
            </a:r>
            <a:r>
              <a:rPr lang="en-GB" sz="3600" dirty="0"/>
              <a:t>at work</a:t>
            </a:r>
            <a:endParaRPr lang="en-US" sz="3600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D19CB1A-98FF-5E4C-B4F2-258B10A27E78}"/>
              </a:ext>
            </a:extLst>
          </p:cNvPr>
          <p:cNvSpPr txBox="1">
            <a:spLocks/>
          </p:cNvSpPr>
          <p:nvPr/>
        </p:nvSpPr>
        <p:spPr>
          <a:xfrm>
            <a:off x="7084543" y="250814"/>
            <a:ext cx="4602241" cy="384855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fontAlgn="t" latinLnBrk="0" hangingPunct="1">
              <a:defRPr sz="1400" b="1" i="0" kern="1200" baseline="0">
                <a:solidFill>
                  <a:schemeClr val="tx1">
                    <a:lumMod val="25000"/>
                    <a:lumOff val="75000"/>
                  </a:schemeClr>
                </a:solidFill>
                <a:latin typeface="Helvetica Now Text" panose="020B050403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>
                <a:solidFill>
                  <a:schemeClr val="tx1"/>
                </a:solidFill>
              </a:rPr>
              <a:t>Top 10 reasons to be in UNISON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2ADB-AB40-9745-A5DC-5E57CAA06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67" y="5701914"/>
            <a:ext cx="1620000" cy="82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AA6ECB-8F22-0141-951E-D3404D98100C}"/>
              </a:ext>
            </a:extLst>
          </p:cNvPr>
          <p:cNvSpPr/>
          <p:nvPr/>
        </p:nvSpPr>
        <p:spPr>
          <a:xfrm>
            <a:off x="0" y="0"/>
            <a:ext cx="323088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75A3F9-BCB1-AD47-A0FE-9C41C43F6316}"/>
              </a:ext>
            </a:extLst>
          </p:cNvPr>
          <p:cNvSpPr/>
          <p:nvPr/>
        </p:nvSpPr>
        <p:spPr>
          <a:xfrm>
            <a:off x="3215680" y="0"/>
            <a:ext cx="252326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24714-9A66-D046-8946-A78E19D334B8}"/>
              </a:ext>
            </a:extLst>
          </p:cNvPr>
          <p:cNvSpPr/>
          <p:nvPr/>
        </p:nvSpPr>
        <p:spPr>
          <a:xfrm>
            <a:off x="322174" y="-79312"/>
            <a:ext cx="1223962" cy="23083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5000" b="1" dirty="0">
                <a:solidFill>
                  <a:schemeClr val="bg1"/>
                </a:solidFill>
                <a:latin typeface="Helvetica Now Text ExtraBold" panose="020B0504030202020204" pitchFamily="34" charset="77"/>
              </a:rPr>
              <a:t>1</a:t>
            </a:r>
            <a:r>
              <a:rPr lang="en-US" sz="15000" b="1" dirty="0">
                <a:latin typeface="Helvetica Now Text ExtraBold" panose="020B0504030202020204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299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animBg="1"/>
      <p:bldP spid="12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797690D-8E87-2743-AEB1-649B6E164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387" y="0"/>
            <a:ext cx="12192000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73353-8C09-B040-96FB-5D6E3402F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3608389"/>
            <a:ext cx="5365795" cy="2069600"/>
          </a:xfrm>
        </p:spPr>
        <p:txBody>
          <a:bodyPr>
            <a:normAutofit/>
          </a:bodyPr>
          <a:lstStyle/>
          <a:p>
            <a:r>
              <a:rPr lang="en-GB" sz="1800" dirty="0"/>
              <a:t>Courses, short workshops and bursaries to help you develop your career, improve your skills and keep on top of professional development.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87894D-885A-D449-A7C1-012BF8A6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502308"/>
            <a:ext cx="5655005" cy="189018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Helping you</a:t>
            </a:r>
            <a:br>
              <a:rPr lang="en-GB" sz="3600" dirty="0"/>
            </a:br>
            <a:r>
              <a:rPr lang="en-GB" sz="3600" dirty="0"/>
              <a:t>learn and grow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ED4494-8522-6244-A523-410CA04C8B51}"/>
              </a:ext>
            </a:extLst>
          </p:cNvPr>
          <p:cNvSpPr/>
          <p:nvPr/>
        </p:nvSpPr>
        <p:spPr>
          <a:xfrm>
            <a:off x="13736331" y="4765357"/>
            <a:ext cx="3614738" cy="1114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DA3E6-5795-354E-B9B9-86EE857AB283}"/>
              </a:ext>
            </a:extLst>
          </p:cNvPr>
          <p:cNvSpPr/>
          <p:nvPr/>
        </p:nvSpPr>
        <p:spPr>
          <a:xfrm>
            <a:off x="322174" y="-79312"/>
            <a:ext cx="12239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>
                <a:solidFill>
                  <a:schemeClr val="bg1"/>
                </a:solidFill>
                <a:latin typeface="Helvetica Now Text ExtraBold" panose="020B0504030202020204" pitchFamily="34" charset="77"/>
              </a:rPr>
              <a:t>2</a:t>
            </a:r>
            <a:r>
              <a:rPr lang="en-US" sz="15000" b="1" dirty="0">
                <a:latin typeface="Helvetica Now Text ExtraBold" panose="020B0504030202020204" pitchFamily="34" charset="77"/>
              </a:rPr>
              <a:t> 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52D9C7B-5123-E045-BEDD-7012BE9F17B5}"/>
              </a:ext>
            </a:extLst>
          </p:cNvPr>
          <p:cNvSpPr txBox="1">
            <a:spLocks/>
          </p:cNvSpPr>
          <p:nvPr/>
        </p:nvSpPr>
        <p:spPr>
          <a:xfrm>
            <a:off x="7084543" y="250814"/>
            <a:ext cx="4602241" cy="384855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fontAlgn="t" latinLnBrk="0" hangingPunct="1">
              <a:defRPr sz="1400" b="1" i="0" kern="1200" baseline="0">
                <a:solidFill>
                  <a:schemeClr val="tx1">
                    <a:lumMod val="25000"/>
                    <a:lumOff val="75000"/>
                  </a:schemeClr>
                </a:solidFill>
                <a:latin typeface="Helvetica Now Text" panose="020B050403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>
                <a:solidFill>
                  <a:schemeClr val="tx1"/>
                </a:solidFill>
              </a:rPr>
              <a:t>Top 10 reasons to be in UNISON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F0EF51-B058-484D-8C00-C836E4EB4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67" y="5701914"/>
            <a:ext cx="1620000" cy="82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BF6F2A-33C9-5B41-ABC6-4C35B6DB9994}"/>
              </a:ext>
            </a:extLst>
          </p:cNvPr>
          <p:cNvSpPr/>
          <p:nvPr/>
        </p:nvSpPr>
        <p:spPr>
          <a:xfrm>
            <a:off x="6453051" y="0"/>
            <a:ext cx="323088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2B7CCA-7197-D546-B040-B317FA535924}"/>
              </a:ext>
            </a:extLst>
          </p:cNvPr>
          <p:cNvSpPr/>
          <p:nvPr/>
        </p:nvSpPr>
        <p:spPr>
          <a:xfrm>
            <a:off x="9668731" y="0"/>
            <a:ext cx="252326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3D3B9E-7773-BC42-BA45-D059390D1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73353-8C09-B040-96FB-5D6E3402F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08389"/>
            <a:ext cx="5643153" cy="2710034"/>
          </a:xfrm>
        </p:spPr>
        <p:txBody>
          <a:bodyPr>
            <a:normAutofit/>
          </a:bodyPr>
          <a:lstStyle/>
          <a:p>
            <a:r>
              <a:rPr lang="en-GB" dirty="0"/>
              <a:t>Our award-winning legal team has taken high-profile cases to win rights at work for millions of people. But they also support individual UNISON</a:t>
            </a:r>
            <a:br>
              <a:rPr lang="en-GB" dirty="0"/>
            </a:br>
            <a:r>
              <a:rPr lang="en-GB" dirty="0"/>
              <a:t>members every year with a free advice session</a:t>
            </a:r>
            <a:br>
              <a:rPr lang="en-GB" dirty="0"/>
            </a:br>
            <a:r>
              <a:rPr lang="en-GB" dirty="0"/>
              <a:t>or representation at employment tribunals.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87894D-885A-D449-A7C1-012BF8A6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 get the</a:t>
            </a:r>
            <a:br>
              <a:rPr lang="en-GB" dirty="0"/>
            </a:br>
            <a:r>
              <a:rPr lang="en-GB" dirty="0"/>
              <a:t>best legal team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BEC668-A898-DC4B-8A82-98E1A9136F17}"/>
              </a:ext>
            </a:extLst>
          </p:cNvPr>
          <p:cNvSpPr/>
          <p:nvPr/>
        </p:nvSpPr>
        <p:spPr>
          <a:xfrm>
            <a:off x="0" y="0"/>
            <a:ext cx="323088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0863F7-E2EE-8544-A25E-952D9A1481A0}"/>
              </a:ext>
            </a:extLst>
          </p:cNvPr>
          <p:cNvSpPr/>
          <p:nvPr/>
        </p:nvSpPr>
        <p:spPr>
          <a:xfrm>
            <a:off x="322174" y="-79312"/>
            <a:ext cx="12239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>
                <a:solidFill>
                  <a:schemeClr val="bg1"/>
                </a:solidFill>
                <a:latin typeface="Helvetica Now Text ExtraBold" panose="020B0504030202020204" pitchFamily="34" charset="77"/>
              </a:rPr>
              <a:t>3</a:t>
            </a:r>
            <a:r>
              <a:rPr lang="en-US" sz="15000" b="1" dirty="0">
                <a:latin typeface="Helvetica Now Text ExtraBold" panose="020B0504030202020204" pitchFamily="34" charset="77"/>
              </a:rPr>
              <a:t> 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59624B4-E9BA-2749-8515-6A722BC0719E}"/>
              </a:ext>
            </a:extLst>
          </p:cNvPr>
          <p:cNvSpPr txBox="1">
            <a:spLocks/>
          </p:cNvSpPr>
          <p:nvPr/>
        </p:nvSpPr>
        <p:spPr>
          <a:xfrm>
            <a:off x="7084543" y="250814"/>
            <a:ext cx="4602241" cy="384855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fontAlgn="t" latinLnBrk="0" hangingPunct="1">
              <a:defRPr sz="1400" b="1" i="0" kern="1200" baseline="0">
                <a:solidFill>
                  <a:schemeClr val="tx1">
                    <a:lumMod val="25000"/>
                    <a:lumOff val="75000"/>
                  </a:schemeClr>
                </a:solidFill>
                <a:latin typeface="Helvetica Now Text" panose="020B050403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>
                <a:solidFill>
                  <a:schemeClr val="tx1"/>
                </a:solidFill>
              </a:rPr>
              <a:t>Top 10 reasons to be in UNISON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4C4CE7-3E2E-BA42-8D12-EA0A59A94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6" y="5701914"/>
            <a:ext cx="1620000" cy="82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EA7FE9-F2DF-1247-BE4C-187F2C3B0BF3}"/>
              </a:ext>
            </a:extLst>
          </p:cNvPr>
          <p:cNvSpPr/>
          <p:nvPr/>
        </p:nvSpPr>
        <p:spPr>
          <a:xfrm>
            <a:off x="3215680" y="0"/>
            <a:ext cx="252326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5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8" grpId="0" animBg="1"/>
      <p:bldP spid="7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3113A2-D2F1-EA43-9D6F-D34324522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845" y="0"/>
            <a:ext cx="12192000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73353-8C09-B040-96FB-5D6E3402F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3608389"/>
            <a:ext cx="5095830" cy="3249611"/>
          </a:xfrm>
        </p:spPr>
        <p:txBody>
          <a:bodyPr>
            <a:normAutofit/>
          </a:bodyPr>
          <a:lstStyle/>
          <a:p>
            <a:r>
              <a:rPr lang="en-GB" dirty="0"/>
              <a:t>Our UNISON Living benefits include savings plans, insurance, car purchases or dental plans alongside money-off deals on theatre tickets, theme parks or family breaks. Plus our very own holiday camp, </a:t>
            </a:r>
            <a:r>
              <a:rPr lang="en-GB" dirty="0" err="1"/>
              <a:t>Croyde</a:t>
            </a:r>
            <a:r>
              <a:rPr lang="en-GB" dirty="0"/>
              <a:t> Bay, on the beautiful North Devon coast.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87894D-885A-D449-A7C1-012BF8A6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502308"/>
            <a:ext cx="5655005" cy="189018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Great</a:t>
            </a:r>
            <a:br>
              <a:rPr lang="en-GB" dirty="0"/>
            </a:br>
            <a:r>
              <a:rPr lang="en-GB" dirty="0"/>
              <a:t>money-saving deals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CF350-6E03-274E-89F5-C5065EB009C2}"/>
              </a:ext>
            </a:extLst>
          </p:cNvPr>
          <p:cNvSpPr/>
          <p:nvPr/>
        </p:nvSpPr>
        <p:spPr>
          <a:xfrm>
            <a:off x="322174" y="-79312"/>
            <a:ext cx="12239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>
                <a:solidFill>
                  <a:schemeClr val="bg1"/>
                </a:solidFill>
                <a:latin typeface="Helvetica Now Text ExtraBold" panose="020B0504030202020204" pitchFamily="34" charset="77"/>
              </a:rPr>
              <a:t>4 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BFA5C49-6C30-FC4C-B206-C1BE0AA4444D}"/>
              </a:ext>
            </a:extLst>
          </p:cNvPr>
          <p:cNvSpPr txBox="1">
            <a:spLocks/>
          </p:cNvSpPr>
          <p:nvPr/>
        </p:nvSpPr>
        <p:spPr>
          <a:xfrm>
            <a:off x="7084543" y="250814"/>
            <a:ext cx="4602241" cy="384855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fontAlgn="t" latinLnBrk="0" hangingPunct="1">
              <a:defRPr sz="1400" b="1" i="0" kern="1200" baseline="0">
                <a:solidFill>
                  <a:schemeClr val="tx1">
                    <a:lumMod val="25000"/>
                    <a:lumOff val="75000"/>
                  </a:schemeClr>
                </a:solidFill>
                <a:latin typeface="Helvetica Now Text" panose="020B050403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>
                <a:solidFill>
                  <a:schemeClr val="tx1"/>
                </a:solidFill>
              </a:rPr>
              <a:t>Top 10 reasons to be in UNISON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6B3820-0B97-5E47-B68C-904B07B9C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6" y="5701914"/>
            <a:ext cx="1620000" cy="82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804E6F-E892-2D49-92D8-A2E899E9D466}"/>
              </a:ext>
            </a:extLst>
          </p:cNvPr>
          <p:cNvSpPr/>
          <p:nvPr/>
        </p:nvSpPr>
        <p:spPr>
          <a:xfrm>
            <a:off x="6453051" y="0"/>
            <a:ext cx="323088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1689DA-D4D7-0942-92BB-951A46DECD68}"/>
              </a:ext>
            </a:extLst>
          </p:cNvPr>
          <p:cNvSpPr/>
          <p:nvPr/>
        </p:nvSpPr>
        <p:spPr>
          <a:xfrm>
            <a:off x="9668731" y="0"/>
            <a:ext cx="252326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8" grpId="0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0DBF49-02F7-5F43-AD19-67C1441C3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73353-8C09-B040-96FB-5D6E3402F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08389"/>
            <a:ext cx="4956313" cy="2710034"/>
          </a:xfrm>
        </p:spPr>
        <p:txBody>
          <a:bodyPr/>
          <a:lstStyle/>
          <a:p>
            <a:r>
              <a:rPr lang="en-GB" dirty="0"/>
              <a:t>Our unique charity supports members when times are tough. There for You helps with grants for school uniforms, winter fuel bills or the cost of a much-needed break.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87894D-885A-D449-A7C1-012BF8A6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We really are</a:t>
            </a:r>
            <a:br>
              <a:rPr lang="en-GB" dirty="0"/>
            </a:br>
            <a:r>
              <a:rPr lang="en-GB" dirty="0"/>
              <a:t>There for You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3EA54F-0633-9449-8213-083ED6FBD883}"/>
              </a:ext>
            </a:extLst>
          </p:cNvPr>
          <p:cNvSpPr/>
          <p:nvPr/>
        </p:nvSpPr>
        <p:spPr>
          <a:xfrm>
            <a:off x="0" y="0"/>
            <a:ext cx="323088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01A1C6-D3A9-F343-A862-A295067EC65F}"/>
              </a:ext>
            </a:extLst>
          </p:cNvPr>
          <p:cNvSpPr/>
          <p:nvPr/>
        </p:nvSpPr>
        <p:spPr>
          <a:xfrm>
            <a:off x="322174" y="-79312"/>
            <a:ext cx="12239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>
                <a:solidFill>
                  <a:schemeClr val="bg1"/>
                </a:solidFill>
                <a:latin typeface="Helvetica Now Text ExtraBold" panose="020B0504030202020204" pitchFamily="34" charset="77"/>
              </a:rPr>
              <a:t>5</a:t>
            </a:r>
            <a:r>
              <a:rPr lang="en-US" sz="15000" b="1" dirty="0">
                <a:latin typeface="Helvetica Now Text ExtraBold" panose="020B0504030202020204" pitchFamily="34" charset="77"/>
              </a:rPr>
              <a:t> 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FF995D6-76E1-9E4C-B3B9-0019EF7714BD}"/>
              </a:ext>
            </a:extLst>
          </p:cNvPr>
          <p:cNvSpPr txBox="1">
            <a:spLocks/>
          </p:cNvSpPr>
          <p:nvPr/>
        </p:nvSpPr>
        <p:spPr>
          <a:xfrm>
            <a:off x="7084543" y="250814"/>
            <a:ext cx="4602241" cy="384855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fontAlgn="t" latinLnBrk="0" hangingPunct="1">
              <a:defRPr sz="1400" b="1" i="0" kern="1200" baseline="0">
                <a:solidFill>
                  <a:schemeClr val="tx1">
                    <a:lumMod val="25000"/>
                    <a:lumOff val="75000"/>
                  </a:schemeClr>
                </a:solidFill>
                <a:latin typeface="Helvetica Now Text" panose="020B050403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>
                <a:solidFill>
                  <a:schemeClr val="tx1"/>
                </a:solidFill>
              </a:rPr>
              <a:t>Top 10 reasons to be in UNISON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61C391-F219-7F47-BBBD-AB0429099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6" y="5701914"/>
            <a:ext cx="1620000" cy="82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30A912-D37C-9745-84AA-D6E926B90B50}"/>
              </a:ext>
            </a:extLst>
          </p:cNvPr>
          <p:cNvSpPr/>
          <p:nvPr/>
        </p:nvSpPr>
        <p:spPr>
          <a:xfrm>
            <a:off x="3215680" y="0"/>
            <a:ext cx="252326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8" grpId="0" animBg="1"/>
      <p:bldP spid="7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20E4A5-2543-064F-A65F-AFDE3B627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052" y="0"/>
            <a:ext cx="12192000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73353-8C09-B040-96FB-5D6E3402F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3608388"/>
            <a:ext cx="5148080" cy="1102949"/>
          </a:xfrm>
        </p:spPr>
        <p:txBody>
          <a:bodyPr/>
          <a:lstStyle/>
          <a:p>
            <a:r>
              <a:rPr lang="en-GB" dirty="0"/>
              <a:t>Call our helpline free on 0800 0 857 857</a:t>
            </a:r>
            <a:br>
              <a:rPr lang="en-GB" dirty="0"/>
            </a:br>
            <a:r>
              <a:rPr lang="en-GB" dirty="0"/>
              <a:t>– open from 6am till midnight on weeknights and 9 to 4 on Saturdays.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87894D-885A-D449-A7C1-012BF8A6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97" y="1502308"/>
            <a:ext cx="5655005" cy="189018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Don’t lie awake</a:t>
            </a:r>
            <a:br>
              <a:rPr lang="en-GB" dirty="0"/>
            </a:br>
            <a:r>
              <a:rPr lang="en-GB" dirty="0"/>
              <a:t>worrying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30558-FCED-EC40-8BB8-57D621EE296F}"/>
              </a:ext>
            </a:extLst>
          </p:cNvPr>
          <p:cNvSpPr/>
          <p:nvPr/>
        </p:nvSpPr>
        <p:spPr>
          <a:xfrm>
            <a:off x="322174" y="-79312"/>
            <a:ext cx="12239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>
                <a:solidFill>
                  <a:schemeClr val="bg1"/>
                </a:solidFill>
                <a:latin typeface="Helvetica Now Text ExtraBold" panose="020B0504030202020204" pitchFamily="34" charset="77"/>
              </a:rPr>
              <a:t>6</a:t>
            </a:r>
            <a:r>
              <a:rPr lang="en-US" sz="15000" b="1" dirty="0">
                <a:latin typeface="Helvetica Now Text ExtraBold" panose="020B0504030202020204" pitchFamily="34" charset="77"/>
              </a:rPr>
              <a:t> 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BE09B13-E7F6-3A4B-8D10-CB6CB5CAE2BE}"/>
              </a:ext>
            </a:extLst>
          </p:cNvPr>
          <p:cNvSpPr txBox="1">
            <a:spLocks/>
          </p:cNvSpPr>
          <p:nvPr/>
        </p:nvSpPr>
        <p:spPr>
          <a:xfrm>
            <a:off x="7084543" y="250814"/>
            <a:ext cx="4602241" cy="384855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fontAlgn="t" latinLnBrk="0" hangingPunct="1">
              <a:defRPr sz="1400" b="1" i="0" kern="1200" baseline="0">
                <a:solidFill>
                  <a:schemeClr val="tx1">
                    <a:lumMod val="25000"/>
                    <a:lumOff val="75000"/>
                  </a:schemeClr>
                </a:solidFill>
                <a:latin typeface="Helvetica Now Text" panose="020B050403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>
                <a:solidFill>
                  <a:schemeClr val="tx1"/>
                </a:solidFill>
              </a:rPr>
              <a:t>Top 10 reasons to be in UNISON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917860-4AAA-974C-8C73-8B0BC54D3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6" y="5701914"/>
            <a:ext cx="1620000" cy="82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88719-3695-5D4B-9579-4D1B58632567}"/>
              </a:ext>
            </a:extLst>
          </p:cNvPr>
          <p:cNvSpPr/>
          <p:nvPr/>
        </p:nvSpPr>
        <p:spPr>
          <a:xfrm>
            <a:off x="6453051" y="0"/>
            <a:ext cx="323088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3CD1C5-AC94-484C-8819-C88A4765965C}"/>
              </a:ext>
            </a:extLst>
          </p:cNvPr>
          <p:cNvSpPr/>
          <p:nvPr/>
        </p:nvSpPr>
        <p:spPr>
          <a:xfrm>
            <a:off x="9668731" y="0"/>
            <a:ext cx="252326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1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7" grpId="0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044315-A3EE-5040-8958-106CC7ECF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73353-8C09-B040-96FB-5D6E3402F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08389"/>
            <a:ext cx="5077097" cy="2710034"/>
          </a:xfrm>
        </p:spPr>
        <p:txBody>
          <a:bodyPr/>
          <a:lstStyle/>
          <a:p>
            <a:r>
              <a:rPr lang="en-GB" dirty="0"/>
              <a:t>If your profession requires you to remain on a professional register and a complaint is made against you, we can provide expert support.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87894D-885A-D449-A7C1-012BF8A6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Professional</a:t>
            </a:r>
            <a:br>
              <a:rPr lang="en-GB" dirty="0"/>
            </a:br>
            <a:r>
              <a:rPr lang="en-GB" dirty="0"/>
              <a:t>registration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633EAE-14E5-6E43-B8C0-1723E9217A5F}"/>
              </a:ext>
            </a:extLst>
          </p:cNvPr>
          <p:cNvSpPr/>
          <p:nvPr/>
        </p:nvSpPr>
        <p:spPr>
          <a:xfrm>
            <a:off x="0" y="0"/>
            <a:ext cx="323088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A587AB-4D9D-7042-B735-D509E95D207D}"/>
              </a:ext>
            </a:extLst>
          </p:cNvPr>
          <p:cNvSpPr/>
          <p:nvPr/>
        </p:nvSpPr>
        <p:spPr>
          <a:xfrm>
            <a:off x="322174" y="-79312"/>
            <a:ext cx="12239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>
                <a:solidFill>
                  <a:schemeClr val="bg1"/>
                </a:solidFill>
                <a:latin typeface="Helvetica Now Text ExtraBold" panose="020B0504030202020204" pitchFamily="34" charset="77"/>
              </a:rPr>
              <a:t>7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A06DE53-DC1D-4840-B744-9A177699D636}"/>
              </a:ext>
            </a:extLst>
          </p:cNvPr>
          <p:cNvSpPr txBox="1">
            <a:spLocks/>
          </p:cNvSpPr>
          <p:nvPr/>
        </p:nvSpPr>
        <p:spPr>
          <a:xfrm>
            <a:off x="7084543" y="250814"/>
            <a:ext cx="4602241" cy="384855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fontAlgn="t" latinLnBrk="0" hangingPunct="1">
              <a:defRPr sz="1400" b="1" i="0" kern="1200" baseline="0">
                <a:solidFill>
                  <a:schemeClr val="tx1">
                    <a:lumMod val="25000"/>
                    <a:lumOff val="75000"/>
                  </a:schemeClr>
                </a:solidFill>
                <a:latin typeface="Helvetica Now Text" panose="020B050403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>
                <a:solidFill>
                  <a:schemeClr val="tx1"/>
                </a:solidFill>
              </a:rPr>
              <a:t>Top 10 reasons to be in UNISON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6A5B81-49E3-CD42-9A57-7891632AD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6" y="5701914"/>
            <a:ext cx="1620000" cy="82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8C96BE-25B6-3745-B92D-B0C7E126710A}"/>
              </a:ext>
            </a:extLst>
          </p:cNvPr>
          <p:cNvSpPr/>
          <p:nvPr/>
        </p:nvSpPr>
        <p:spPr>
          <a:xfrm>
            <a:off x="3215680" y="0"/>
            <a:ext cx="252326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8" grpId="0" animBg="1"/>
      <p:bldP spid="7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36DE00-0AA8-EA42-90CC-BCCF827A0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000" y="0"/>
            <a:ext cx="12192000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73353-8C09-B040-96FB-5D6E3402F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3608389"/>
            <a:ext cx="5391921" cy="1390331"/>
          </a:xfrm>
        </p:spPr>
        <p:txBody>
          <a:bodyPr/>
          <a:lstStyle/>
          <a:p>
            <a:r>
              <a:rPr lang="en-GB" dirty="0"/>
              <a:t>We support members in claims for accidents or assaults at work. And members and their families can claim for non-work accidents. In 2018, we won more than £32.8m in compensation.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87894D-885A-D449-A7C1-012BF8A6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808162"/>
            <a:ext cx="5655005" cy="15843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Compensation</a:t>
            </a:r>
            <a:br>
              <a:rPr lang="en-GB" dirty="0"/>
            </a:br>
            <a:r>
              <a:rPr lang="en-GB" dirty="0"/>
              <a:t>if you are injured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B86F78-D1C4-3843-80B8-C682D258F549}"/>
              </a:ext>
            </a:extLst>
          </p:cNvPr>
          <p:cNvSpPr/>
          <p:nvPr/>
        </p:nvSpPr>
        <p:spPr>
          <a:xfrm>
            <a:off x="322174" y="-79312"/>
            <a:ext cx="12239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>
                <a:solidFill>
                  <a:schemeClr val="bg1"/>
                </a:solidFill>
                <a:latin typeface="Helvetica Now Text ExtraBold" panose="020B0504030202020204" pitchFamily="34" charset="77"/>
              </a:rPr>
              <a:t>8</a:t>
            </a:r>
            <a:r>
              <a:rPr lang="en-US" sz="15000" b="1" dirty="0">
                <a:latin typeface="Helvetica Now Text ExtraBold" panose="020B0504030202020204" pitchFamily="34" charset="77"/>
              </a:rPr>
              <a:t> 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1C277D3-7D9A-1E43-92F5-7FAB7F04D137}"/>
              </a:ext>
            </a:extLst>
          </p:cNvPr>
          <p:cNvSpPr txBox="1">
            <a:spLocks/>
          </p:cNvSpPr>
          <p:nvPr/>
        </p:nvSpPr>
        <p:spPr>
          <a:xfrm>
            <a:off x="7084543" y="250814"/>
            <a:ext cx="4602241" cy="384855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fontAlgn="t" latinLnBrk="0" hangingPunct="1">
              <a:defRPr sz="1400" b="1" i="0" kern="1200" baseline="0">
                <a:solidFill>
                  <a:schemeClr val="tx1">
                    <a:lumMod val="25000"/>
                    <a:lumOff val="75000"/>
                  </a:schemeClr>
                </a:solidFill>
                <a:latin typeface="Helvetica Now Text" panose="020B050403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>
                <a:solidFill>
                  <a:schemeClr val="tx1"/>
                </a:solidFill>
              </a:rPr>
              <a:t>Top 10 reasons to be in UNISON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3666A2-74FE-1047-B4E0-6B9B8F974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6" y="5701914"/>
            <a:ext cx="1620000" cy="82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3ABED9-9F1D-1545-B4AE-AD8869BE4FC3}"/>
              </a:ext>
            </a:extLst>
          </p:cNvPr>
          <p:cNvSpPr/>
          <p:nvPr/>
        </p:nvSpPr>
        <p:spPr>
          <a:xfrm>
            <a:off x="6453051" y="0"/>
            <a:ext cx="323088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9B807-93C1-E746-AA33-4815877099C4}"/>
              </a:ext>
            </a:extLst>
          </p:cNvPr>
          <p:cNvSpPr/>
          <p:nvPr/>
        </p:nvSpPr>
        <p:spPr>
          <a:xfrm>
            <a:off x="9668731" y="0"/>
            <a:ext cx="252326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7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UNISON_Theme">
  <a:themeElements>
    <a:clrScheme name="UNISON 1">
      <a:dk1>
        <a:srgbClr val="1A1A1A"/>
      </a:dk1>
      <a:lt1>
        <a:srgbClr val="FFFFFF"/>
      </a:lt1>
      <a:dk2>
        <a:srgbClr val="B3B3B3"/>
      </a:dk2>
      <a:lt2>
        <a:srgbClr val="E6E6E6"/>
      </a:lt2>
      <a:accent1>
        <a:srgbClr val="00FF00"/>
      </a:accent1>
      <a:accent2>
        <a:srgbClr val="33CC00"/>
      </a:accent2>
      <a:accent3>
        <a:srgbClr val="339900"/>
      </a:accent3>
      <a:accent4>
        <a:srgbClr val="9966FF"/>
      </a:accent4>
      <a:accent5>
        <a:srgbClr val="6633CC"/>
      </a:accent5>
      <a:accent6>
        <a:srgbClr val="663399"/>
      </a:accent6>
      <a:hlink>
        <a:srgbClr val="3300FF"/>
      </a:hlink>
      <a:folHlink>
        <a:srgbClr val="FFD10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ISON_Theme" id="{B38A059F-2121-CD4E-B5B5-0DCE5B4006E6}" vid="{E2C66588-2E06-A244-9D92-AA0F4992AB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</TotalTime>
  <Words>471</Words>
  <Application>Microsoft Macintosh PowerPoint</Application>
  <PresentationFormat>Widescreen</PresentationFormat>
  <Paragraphs>48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 Now Text</vt:lpstr>
      <vt:lpstr>Helvetica Now Text ExtraBold</vt:lpstr>
      <vt:lpstr>Helvetica Now Text Light</vt:lpstr>
      <vt:lpstr>System Font</vt:lpstr>
      <vt:lpstr>UNISON_Theme</vt:lpstr>
      <vt:lpstr> </vt:lpstr>
      <vt:lpstr>Your friend at work</vt:lpstr>
      <vt:lpstr>Helping you learn and grow</vt:lpstr>
      <vt:lpstr>You get the best legal team</vt:lpstr>
      <vt:lpstr>Great money-saving deals</vt:lpstr>
      <vt:lpstr>We really are There for You</vt:lpstr>
      <vt:lpstr>Don’t lie awake worrying</vt:lpstr>
      <vt:lpstr>Professional registration</vt:lpstr>
      <vt:lpstr>Compensation if you are injured</vt:lpstr>
      <vt:lpstr>Our campaigns make change happen</vt:lpstr>
      <vt:lpstr>You’re one in a million!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10 reasons to be in UNISON</dc:title>
  <dc:creator>Jon Clark</dc:creator>
  <cp:lastModifiedBy>Jon Clark</cp:lastModifiedBy>
  <cp:revision>72</cp:revision>
  <dcterms:created xsi:type="dcterms:W3CDTF">2019-10-25T10:48:21Z</dcterms:created>
  <dcterms:modified xsi:type="dcterms:W3CDTF">2019-11-05T14:30:58Z</dcterms:modified>
</cp:coreProperties>
</file>